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5" r:id="rId3"/>
    <p:sldId id="282" r:id="rId4"/>
    <p:sldId id="283" r:id="rId5"/>
    <p:sldId id="285" r:id="rId6"/>
    <p:sldId id="286" r:id="rId7"/>
    <p:sldId id="287" r:id="rId8"/>
    <p:sldId id="289" r:id="rId9"/>
    <p:sldId id="288" r:id="rId10"/>
    <p:sldId id="290" r:id="rId11"/>
    <p:sldId id="277" r:id="rId12"/>
    <p:sldId id="291" r:id="rId13"/>
    <p:sldId id="292" r:id="rId14"/>
    <p:sldId id="278" r:id="rId15"/>
    <p:sldId id="293" r:id="rId16"/>
    <p:sldId id="294" r:id="rId17"/>
    <p:sldId id="295" r:id="rId18"/>
    <p:sldId id="279" r:id="rId19"/>
    <p:sldId id="296" r:id="rId20"/>
    <p:sldId id="297" r:id="rId21"/>
    <p:sldId id="280"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2" d="100"/>
          <a:sy n="72" d="100"/>
        </p:scale>
        <p:origin x="660" y="5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6/17/2020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6/17/2020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6/17/2020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6/17/2020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6/17/2020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6/17/2020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bc.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github.com/srvds/Stack-Overflow-prediction/blob/master/SO_Tag_Predictor2.ipyn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116" y="3412435"/>
            <a:ext cx="11737304" cy="1087760"/>
          </a:xfrm>
        </p:spPr>
        <p:txBody>
          <a:bodyPr/>
          <a:lstStyle/>
          <a:p>
            <a:r>
              <a:rPr lang="en-IN" dirty="0"/>
              <a:t>Stack-</a:t>
            </a:r>
            <a:r>
              <a:rPr lang="en-IN" dirty="0" err="1"/>
              <a:t>OverFLow</a:t>
            </a:r>
            <a:r>
              <a:rPr lang="en-IN" dirty="0"/>
              <a:t>-Tag-Prediction</a:t>
            </a:r>
            <a:endParaRPr dirty="0"/>
          </a:p>
        </p:txBody>
      </p:sp>
      <p:sp>
        <p:nvSpPr>
          <p:cNvPr id="3" name="Subtitle 2"/>
          <p:cNvSpPr>
            <a:spLocks noGrp="1"/>
          </p:cNvSpPr>
          <p:nvPr>
            <p:ph type="subTitle" idx="1"/>
          </p:nvPr>
        </p:nvSpPr>
        <p:spPr>
          <a:xfrm>
            <a:off x="983432" y="4797152"/>
            <a:ext cx="10058400" cy="685800"/>
          </a:xfrm>
        </p:spPr>
        <p:txBody>
          <a:bodyPr/>
          <a:lstStyle/>
          <a:p>
            <a:r>
              <a:rPr lang="en-IN" b="1" dirty="0"/>
              <a:t>Yash Gupta BT17CSE083</a:t>
            </a:r>
          </a:p>
        </p:txBody>
      </p:sp>
      <p:pic>
        <p:nvPicPr>
          <p:cNvPr id="1026" name="Picture 2">
            <a:extLst>
              <a:ext uri="{FF2B5EF4-FFF2-40B4-BE49-F238E27FC236}">
                <a16:creationId xmlns:a16="http://schemas.microsoft.com/office/drawing/2014/main" id="{E5E60424-0595-4FC2-B487-8967714E0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4686014"/>
            <a:ext cx="3719736" cy="90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dirty="0">
                <a:solidFill>
                  <a:srgbClr val="FF0000"/>
                </a:solidFill>
              </a:rPr>
              <a:t>Understanding Problem</a:t>
            </a:r>
            <a:endParaRPr dirty="0">
              <a:solidFill>
                <a:srgbClr val="FF0000"/>
              </a:solidFill>
            </a:endParaRPr>
          </a:p>
          <a:p>
            <a:r>
              <a:rPr lang="en-IN" dirty="0">
                <a:solidFill>
                  <a:srgbClr val="FF0000"/>
                </a:solidFill>
              </a:rPr>
              <a:t>Multi-Label-Classification</a:t>
            </a:r>
          </a:p>
          <a:p>
            <a:r>
              <a:rPr lang="en-IN" dirty="0">
                <a:solidFill>
                  <a:srgbClr val="FF0000"/>
                </a:solidFill>
              </a:rPr>
              <a:t>Frequently Used Terms</a:t>
            </a:r>
          </a:p>
          <a:p>
            <a:r>
              <a:rPr lang="en-IN" b="1" u="sng" dirty="0"/>
              <a:t>Performance Metrics</a:t>
            </a:r>
          </a:p>
          <a:p>
            <a:r>
              <a:rPr lang="en-IN" dirty="0"/>
              <a:t>Natural Language Processing Tools</a:t>
            </a:r>
          </a:p>
          <a:p>
            <a:r>
              <a:rPr lang="en-IN"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341481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47" y="5341"/>
            <a:ext cx="9144000" cy="784820"/>
          </a:xfrm>
        </p:spPr>
        <p:txBody>
          <a:bodyPr/>
          <a:lstStyle/>
          <a:p>
            <a:r>
              <a:rPr lang="en-IN" b="1" u="sng" dirty="0"/>
              <a:t>Performance Metrics</a:t>
            </a:r>
          </a:p>
        </p:txBody>
      </p:sp>
      <p:sp>
        <p:nvSpPr>
          <p:cNvPr id="14" name="Content Placeholder 13"/>
          <p:cNvSpPr>
            <a:spLocks noGrp="1"/>
          </p:cNvSpPr>
          <p:nvPr>
            <p:ph idx="1"/>
          </p:nvPr>
        </p:nvSpPr>
        <p:spPr>
          <a:xfrm>
            <a:off x="839416" y="980728"/>
            <a:ext cx="9144000" cy="4267200"/>
          </a:xfrm>
        </p:spPr>
        <p:txBody>
          <a:bodyPr/>
          <a:lstStyle/>
          <a:p>
            <a:r>
              <a:rPr lang="en-IN" dirty="0"/>
              <a:t>Accuracy</a:t>
            </a:r>
          </a:p>
          <a:p>
            <a:pPr lvl="1"/>
            <a:r>
              <a:rPr lang="en-IN" dirty="0"/>
              <a:t>In the Project if a test question has 4 tags and our model has predicted 3 tags correctly, still it is kept as incorrect prediction as per the challenge guidelines which is also important because accuracy is not only the important thing other parameters like Precision and Recall are also important, they lose the importance as soon as we start using the concept of partial accuracy.</a:t>
            </a:r>
          </a:p>
          <a:p>
            <a:pPr marL="365760" lvl="1" indent="0">
              <a:buNone/>
            </a:pPr>
            <a:endParaRPr lang="en-IN" dirty="0"/>
          </a:p>
        </p:txBody>
      </p:sp>
      <p:graphicFrame>
        <p:nvGraphicFramePr>
          <p:cNvPr id="2" name="Table 2">
            <a:extLst>
              <a:ext uri="{FF2B5EF4-FFF2-40B4-BE49-F238E27FC236}">
                <a16:creationId xmlns:a16="http://schemas.microsoft.com/office/drawing/2014/main" id="{19F68E28-95B1-4234-B6CB-B3317D2A5B8B}"/>
              </a:ext>
            </a:extLst>
          </p:cNvPr>
          <p:cNvGraphicFramePr>
            <a:graphicFrameLocks noGrp="1"/>
          </p:cNvGraphicFramePr>
          <p:nvPr>
            <p:extLst>
              <p:ext uri="{D42A27DB-BD31-4B8C-83A1-F6EECF244321}">
                <p14:modId xmlns:p14="http://schemas.microsoft.com/office/powerpoint/2010/main" val="3555453140"/>
              </p:ext>
            </p:extLst>
          </p:nvPr>
        </p:nvGraphicFramePr>
        <p:xfrm>
          <a:off x="998834" y="3266225"/>
          <a:ext cx="5544616" cy="1752600"/>
        </p:xfrm>
        <a:graphic>
          <a:graphicData uri="http://schemas.openxmlformats.org/drawingml/2006/table">
            <a:tbl>
              <a:tblPr firstRow="1" bandRow="1">
                <a:tableStyleId>{5C22544A-7EE6-4342-B048-85BDC9FD1C3A}</a:tableStyleId>
              </a:tblPr>
              <a:tblGrid>
                <a:gridCol w="1980220">
                  <a:extLst>
                    <a:ext uri="{9D8B030D-6E8A-4147-A177-3AD203B41FA5}">
                      <a16:colId xmlns:a16="http://schemas.microsoft.com/office/drawing/2014/main" val="1169677679"/>
                    </a:ext>
                  </a:extLst>
                </a:gridCol>
                <a:gridCol w="1881210">
                  <a:extLst>
                    <a:ext uri="{9D8B030D-6E8A-4147-A177-3AD203B41FA5}">
                      <a16:colId xmlns:a16="http://schemas.microsoft.com/office/drawing/2014/main" val="3077893392"/>
                    </a:ext>
                  </a:extLst>
                </a:gridCol>
                <a:gridCol w="1683186">
                  <a:extLst>
                    <a:ext uri="{9D8B030D-6E8A-4147-A177-3AD203B41FA5}">
                      <a16:colId xmlns:a16="http://schemas.microsoft.com/office/drawing/2014/main" val="3920708656"/>
                    </a:ext>
                  </a:extLst>
                </a:gridCol>
              </a:tblGrid>
              <a:tr h="370840">
                <a:tc>
                  <a:txBody>
                    <a:bodyPr/>
                    <a:lstStyle/>
                    <a:p>
                      <a:r>
                        <a:rPr lang="en-IN" dirty="0"/>
                        <a:t>Testing Data</a:t>
                      </a:r>
                    </a:p>
                  </a:txBody>
                  <a:tcPr/>
                </a:tc>
                <a:tc>
                  <a:txBody>
                    <a:bodyPr/>
                    <a:lstStyle/>
                    <a:p>
                      <a:r>
                        <a:rPr lang="en-IN" dirty="0"/>
                        <a:t>Actual Tags</a:t>
                      </a:r>
                    </a:p>
                    <a:p>
                      <a:r>
                        <a:rPr lang="en-IN" dirty="0"/>
                        <a:t> [1,2,3,4]</a:t>
                      </a:r>
                    </a:p>
                  </a:txBody>
                  <a:tcPr/>
                </a:tc>
                <a:tc>
                  <a:txBody>
                    <a:bodyPr/>
                    <a:lstStyle/>
                    <a:p>
                      <a:r>
                        <a:rPr lang="en-IN" dirty="0"/>
                        <a:t>Predicted  Tags</a:t>
                      </a:r>
                    </a:p>
                    <a:p>
                      <a:r>
                        <a:rPr lang="en-IN" dirty="0"/>
                        <a:t> [1,2,3,4]</a:t>
                      </a:r>
                    </a:p>
                  </a:txBody>
                  <a:tcPr/>
                </a:tc>
                <a:extLst>
                  <a:ext uri="{0D108BD9-81ED-4DB2-BD59-A6C34878D82A}">
                    <a16:rowId xmlns:a16="http://schemas.microsoft.com/office/drawing/2014/main" val="2718226194"/>
                  </a:ext>
                </a:extLst>
              </a:tr>
              <a:tr h="370840">
                <a:tc>
                  <a:txBody>
                    <a:bodyPr/>
                    <a:lstStyle/>
                    <a:p>
                      <a:r>
                        <a:rPr lang="en-IN" dirty="0"/>
                        <a:t>x1</a:t>
                      </a:r>
                    </a:p>
                  </a:txBody>
                  <a:tcPr/>
                </a:tc>
                <a:tc>
                  <a:txBody>
                    <a:bodyPr/>
                    <a:lstStyle/>
                    <a:p>
                      <a:r>
                        <a:rPr lang="en-IN" dirty="0"/>
                        <a:t>[1,0,1,1]</a:t>
                      </a:r>
                    </a:p>
                  </a:txBody>
                  <a:tcPr/>
                </a:tc>
                <a:tc>
                  <a:txBody>
                    <a:bodyPr/>
                    <a:lstStyle/>
                    <a:p>
                      <a:r>
                        <a:rPr lang="en-IN" dirty="0"/>
                        <a:t>[1,0,1,1]</a:t>
                      </a:r>
                    </a:p>
                  </a:txBody>
                  <a:tcPr/>
                </a:tc>
                <a:extLst>
                  <a:ext uri="{0D108BD9-81ED-4DB2-BD59-A6C34878D82A}">
                    <a16:rowId xmlns:a16="http://schemas.microsoft.com/office/drawing/2014/main" val="3889281991"/>
                  </a:ext>
                </a:extLst>
              </a:tr>
              <a:tr h="370840">
                <a:tc>
                  <a:txBody>
                    <a:bodyPr/>
                    <a:lstStyle/>
                    <a:p>
                      <a:r>
                        <a:rPr lang="en-IN" dirty="0"/>
                        <a:t>x2</a:t>
                      </a:r>
                    </a:p>
                  </a:txBody>
                  <a:tcPr/>
                </a:tc>
                <a:tc>
                  <a:txBody>
                    <a:bodyPr/>
                    <a:lstStyle/>
                    <a:p>
                      <a:r>
                        <a:rPr lang="en-IN" dirty="0"/>
                        <a:t>[1,1,1,1]</a:t>
                      </a:r>
                    </a:p>
                  </a:txBody>
                  <a:tcPr/>
                </a:tc>
                <a:tc>
                  <a:txBody>
                    <a:bodyPr/>
                    <a:lstStyle/>
                    <a:p>
                      <a:r>
                        <a:rPr lang="en-IN" dirty="0"/>
                        <a:t>[0,1,1,1]</a:t>
                      </a:r>
                    </a:p>
                  </a:txBody>
                  <a:tcPr/>
                </a:tc>
                <a:extLst>
                  <a:ext uri="{0D108BD9-81ED-4DB2-BD59-A6C34878D82A}">
                    <a16:rowId xmlns:a16="http://schemas.microsoft.com/office/drawing/2014/main" val="2909116439"/>
                  </a:ext>
                </a:extLst>
              </a:tr>
              <a:tr h="370840">
                <a:tc>
                  <a:txBody>
                    <a:bodyPr/>
                    <a:lstStyle/>
                    <a:p>
                      <a:r>
                        <a:rPr lang="en-IN" dirty="0"/>
                        <a:t>X3</a:t>
                      </a:r>
                    </a:p>
                  </a:txBody>
                  <a:tcPr/>
                </a:tc>
                <a:tc>
                  <a:txBody>
                    <a:bodyPr/>
                    <a:lstStyle/>
                    <a:p>
                      <a:r>
                        <a:rPr lang="en-IN" dirty="0"/>
                        <a:t>[1,0,0,1]</a:t>
                      </a:r>
                    </a:p>
                  </a:txBody>
                  <a:tcPr/>
                </a:tc>
                <a:tc>
                  <a:txBody>
                    <a:bodyPr/>
                    <a:lstStyle/>
                    <a:p>
                      <a:r>
                        <a:rPr lang="en-IN" dirty="0"/>
                        <a:t>[1,1,0,1]</a:t>
                      </a:r>
                    </a:p>
                  </a:txBody>
                  <a:tcPr/>
                </a:tc>
                <a:extLst>
                  <a:ext uri="{0D108BD9-81ED-4DB2-BD59-A6C34878D82A}">
                    <a16:rowId xmlns:a16="http://schemas.microsoft.com/office/drawing/2014/main" val="2361267179"/>
                  </a:ext>
                </a:extLst>
              </a:tr>
            </a:tbl>
          </a:graphicData>
        </a:graphic>
      </p:graphicFrame>
      <p:sp>
        <p:nvSpPr>
          <p:cNvPr id="3" name="TextBox 2">
            <a:extLst>
              <a:ext uri="{FF2B5EF4-FFF2-40B4-BE49-F238E27FC236}">
                <a16:creationId xmlns:a16="http://schemas.microsoft.com/office/drawing/2014/main" id="{3CD0D72F-AA1A-48B7-82FE-BC9563142B8D}"/>
              </a:ext>
            </a:extLst>
          </p:cNvPr>
          <p:cNvSpPr txBox="1"/>
          <p:nvPr/>
        </p:nvSpPr>
        <p:spPr>
          <a:xfrm>
            <a:off x="6816080" y="3372185"/>
            <a:ext cx="1152128" cy="369332"/>
          </a:xfrm>
          <a:prstGeom prst="rect">
            <a:avLst/>
          </a:prstGeom>
          <a:noFill/>
        </p:spPr>
        <p:txBody>
          <a:bodyPr wrap="square" rtlCol="0">
            <a:spAutoFit/>
          </a:bodyPr>
          <a:lstStyle/>
          <a:p>
            <a:r>
              <a:rPr lang="en-IN" dirty="0"/>
              <a:t>Accuracy</a:t>
            </a:r>
          </a:p>
        </p:txBody>
      </p:sp>
      <p:sp>
        <p:nvSpPr>
          <p:cNvPr id="7" name="TextBox 6">
            <a:extLst>
              <a:ext uri="{FF2B5EF4-FFF2-40B4-BE49-F238E27FC236}">
                <a16:creationId xmlns:a16="http://schemas.microsoft.com/office/drawing/2014/main" id="{B1F73293-2B8F-4B59-B77A-A6FBE51167E4}"/>
              </a:ext>
            </a:extLst>
          </p:cNvPr>
          <p:cNvSpPr txBox="1"/>
          <p:nvPr/>
        </p:nvSpPr>
        <p:spPr>
          <a:xfrm>
            <a:off x="8255224" y="3421881"/>
            <a:ext cx="1872208" cy="369332"/>
          </a:xfrm>
          <a:prstGeom prst="rect">
            <a:avLst/>
          </a:prstGeom>
          <a:noFill/>
        </p:spPr>
        <p:txBody>
          <a:bodyPr wrap="square" rtlCol="0">
            <a:spAutoFit/>
          </a:bodyPr>
          <a:lstStyle/>
          <a:p>
            <a:r>
              <a:rPr lang="en-IN" dirty="0"/>
              <a:t>Partial Accuracy</a:t>
            </a:r>
          </a:p>
        </p:txBody>
      </p:sp>
      <p:pic>
        <p:nvPicPr>
          <p:cNvPr id="5" name="Picture 4">
            <a:extLst>
              <a:ext uri="{FF2B5EF4-FFF2-40B4-BE49-F238E27FC236}">
                <a16:creationId xmlns:a16="http://schemas.microsoft.com/office/drawing/2014/main" id="{0EBBD76D-998F-4BBB-9EF8-A9CACFFB6B46}"/>
              </a:ext>
            </a:extLst>
          </p:cNvPr>
          <p:cNvPicPr>
            <a:picLocks noChangeAspect="1"/>
          </p:cNvPicPr>
          <p:nvPr/>
        </p:nvPicPr>
        <p:blipFill>
          <a:blip r:embed="rId2"/>
          <a:stretch>
            <a:fillRect/>
          </a:stretch>
        </p:blipFill>
        <p:spPr>
          <a:xfrm>
            <a:off x="7199663" y="3862722"/>
            <a:ext cx="382513" cy="311348"/>
          </a:xfrm>
          <a:prstGeom prst="rect">
            <a:avLst/>
          </a:prstGeom>
        </p:spPr>
      </p:pic>
      <p:pic>
        <p:nvPicPr>
          <p:cNvPr id="12" name="Picture 11">
            <a:extLst>
              <a:ext uri="{FF2B5EF4-FFF2-40B4-BE49-F238E27FC236}">
                <a16:creationId xmlns:a16="http://schemas.microsoft.com/office/drawing/2014/main" id="{5A35720A-4713-43E8-B076-6F2BE56D44BF}"/>
              </a:ext>
            </a:extLst>
          </p:cNvPr>
          <p:cNvPicPr>
            <a:picLocks noChangeAspect="1"/>
          </p:cNvPicPr>
          <p:nvPr/>
        </p:nvPicPr>
        <p:blipFill>
          <a:blip r:embed="rId2"/>
          <a:stretch>
            <a:fillRect/>
          </a:stretch>
        </p:blipFill>
        <p:spPr>
          <a:xfrm>
            <a:off x="8805024" y="4687352"/>
            <a:ext cx="382513" cy="311348"/>
          </a:xfrm>
          <a:prstGeom prst="rect">
            <a:avLst/>
          </a:prstGeom>
        </p:spPr>
      </p:pic>
      <p:pic>
        <p:nvPicPr>
          <p:cNvPr id="15" name="Picture 14">
            <a:extLst>
              <a:ext uri="{FF2B5EF4-FFF2-40B4-BE49-F238E27FC236}">
                <a16:creationId xmlns:a16="http://schemas.microsoft.com/office/drawing/2014/main" id="{E02B017B-481D-4E4B-AF75-71739A22FF0A}"/>
              </a:ext>
            </a:extLst>
          </p:cNvPr>
          <p:cNvPicPr>
            <a:picLocks noChangeAspect="1"/>
          </p:cNvPicPr>
          <p:nvPr/>
        </p:nvPicPr>
        <p:blipFill>
          <a:blip r:embed="rId2"/>
          <a:stretch>
            <a:fillRect/>
          </a:stretch>
        </p:blipFill>
        <p:spPr>
          <a:xfrm>
            <a:off x="8816386" y="4292341"/>
            <a:ext cx="382513" cy="311348"/>
          </a:xfrm>
          <a:prstGeom prst="rect">
            <a:avLst/>
          </a:prstGeom>
        </p:spPr>
      </p:pic>
      <p:pic>
        <p:nvPicPr>
          <p:cNvPr id="16" name="Picture 15">
            <a:extLst>
              <a:ext uri="{FF2B5EF4-FFF2-40B4-BE49-F238E27FC236}">
                <a16:creationId xmlns:a16="http://schemas.microsoft.com/office/drawing/2014/main" id="{1356C540-D6AB-4601-ACA5-AEAD88C2A2A5}"/>
              </a:ext>
            </a:extLst>
          </p:cNvPr>
          <p:cNvPicPr>
            <a:picLocks noChangeAspect="1"/>
          </p:cNvPicPr>
          <p:nvPr/>
        </p:nvPicPr>
        <p:blipFill>
          <a:blip r:embed="rId2"/>
          <a:stretch>
            <a:fillRect/>
          </a:stretch>
        </p:blipFill>
        <p:spPr>
          <a:xfrm>
            <a:off x="8816386" y="3897330"/>
            <a:ext cx="382513" cy="311348"/>
          </a:xfrm>
          <a:prstGeom prst="rect">
            <a:avLst/>
          </a:prstGeom>
        </p:spPr>
      </p:pic>
      <p:pic>
        <p:nvPicPr>
          <p:cNvPr id="10" name="Picture 9">
            <a:extLst>
              <a:ext uri="{FF2B5EF4-FFF2-40B4-BE49-F238E27FC236}">
                <a16:creationId xmlns:a16="http://schemas.microsoft.com/office/drawing/2014/main" id="{BC603F3E-B016-46E6-B926-5AD7834112E6}"/>
              </a:ext>
            </a:extLst>
          </p:cNvPr>
          <p:cNvPicPr>
            <a:picLocks noChangeAspect="1"/>
          </p:cNvPicPr>
          <p:nvPr/>
        </p:nvPicPr>
        <p:blipFill>
          <a:blip r:embed="rId3"/>
          <a:stretch>
            <a:fillRect/>
          </a:stretch>
        </p:blipFill>
        <p:spPr>
          <a:xfrm>
            <a:off x="7199662" y="4204371"/>
            <a:ext cx="382513" cy="392076"/>
          </a:xfrm>
          <a:prstGeom prst="rect">
            <a:avLst/>
          </a:prstGeom>
        </p:spPr>
      </p:pic>
      <p:pic>
        <p:nvPicPr>
          <p:cNvPr id="17" name="Picture 16">
            <a:extLst>
              <a:ext uri="{FF2B5EF4-FFF2-40B4-BE49-F238E27FC236}">
                <a16:creationId xmlns:a16="http://schemas.microsoft.com/office/drawing/2014/main" id="{2908FB2C-CBFC-4BD3-8231-EB6634EEF384}"/>
              </a:ext>
            </a:extLst>
          </p:cNvPr>
          <p:cNvPicPr>
            <a:picLocks noChangeAspect="1"/>
          </p:cNvPicPr>
          <p:nvPr/>
        </p:nvPicPr>
        <p:blipFill>
          <a:blip r:embed="rId3"/>
          <a:stretch>
            <a:fillRect/>
          </a:stretch>
        </p:blipFill>
        <p:spPr>
          <a:xfrm>
            <a:off x="7199662" y="4626749"/>
            <a:ext cx="382513" cy="392076"/>
          </a:xfrm>
          <a:prstGeom prst="rect">
            <a:avLst/>
          </a:prstGeom>
        </p:spPr>
      </p:pic>
    </p:spTree>
    <p:extLst>
      <p:ext uri="{BB962C8B-B14F-4D97-AF65-F5344CB8AC3E}">
        <p14:creationId xmlns:p14="http://schemas.microsoft.com/office/powerpoint/2010/main" val="401401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8FDE2-8808-40F9-8CE1-C117A7458BFE}"/>
              </a:ext>
            </a:extLst>
          </p:cNvPr>
          <p:cNvSpPr>
            <a:spLocks noGrp="1"/>
          </p:cNvSpPr>
          <p:nvPr>
            <p:ph idx="1"/>
          </p:nvPr>
        </p:nvSpPr>
        <p:spPr>
          <a:xfrm>
            <a:off x="132928" y="980728"/>
            <a:ext cx="9144000" cy="5400600"/>
          </a:xfrm>
        </p:spPr>
        <p:txBody>
          <a:bodyPr>
            <a:normAutofit/>
          </a:bodyPr>
          <a:lstStyle/>
          <a:p>
            <a:r>
              <a:rPr lang="en-IN" dirty="0"/>
              <a:t>Hamming Loss</a:t>
            </a:r>
          </a:p>
          <a:p>
            <a:pPr lvl="1"/>
            <a:endParaRPr lang="en-IN" dirty="0"/>
          </a:p>
          <a:p>
            <a:endParaRPr lang="en-IN" dirty="0"/>
          </a:p>
          <a:p>
            <a:endParaRPr lang="en-IN" dirty="0"/>
          </a:p>
          <a:p>
            <a:endParaRPr lang="en-IN" dirty="0"/>
          </a:p>
          <a:p>
            <a:endParaRPr lang="en-IN" dirty="0"/>
          </a:p>
          <a:p>
            <a:r>
              <a:rPr lang="en-IN" dirty="0"/>
              <a:t>Precision And Recall</a:t>
            </a:r>
          </a:p>
          <a:p>
            <a:pPr marL="0" indent="0">
              <a:buNone/>
            </a:pPr>
            <a:r>
              <a:rPr lang="en-US" dirty="0"/>
              <a:t>To calculate precision and recall for multilabel classification. You can add the precision and recall separately for each class, then divide the sum with the number of classes. You will get the approximate calculation of precision and recall for them.</a:t>
            </a:r>
          </a:p>
          <a:p>
            <a:pPr marL="0" indent="0">
              <a:buNone/>
            </a:pPr>
            <a:r>
              <a:rPr lang="en-US" dirty="0"/>
              <a:t>To get the Correct Precision and Recall We have to create the binary prediction of each test data and use the Native approach.</a:t>
            </a:r>
            <a:endParaRPr lang="en-IN" dirty="0"/>
          </a:p>
          <a:p>
            <a:pPr marL="0" indent="0">
              <a:buNone/>
            </a:pPr>
            <a:endParaRPr lang="en-IN" dirty="0"/>
          </a:p>
          <a:p>
            <a:pPr marL="0" indent="0">
              <a:buNone/>
            </a:pPr>
            <a:endParaRPr lang="en-IN" dirty="0"/>
          </a:p>
        </p:txBody>
      </p:sp>
      <p:sp>
        <p:nvSpPr>
          <p:cNvPr id="4" name="Title 12">
            <a:extLst>
              <a:ext uri="{FF2B5EF4-FFF2-40B4-BE49-F238E27FC236}">
                <a16:creationId xmlns:a16="http://schemas.microsoft.com/office/drawing/2014/main" id="{7C775BFE-CC35-4571-ACE8-7E4C0F727FA2}"/>
              </a:ext>
            </a:extLst>
          </p:cNvPr>
          <p:cNvSpPr txBox="1">
            <a:spLocks/>
          </p:cNvSpPr>
          <p:nvPr/>
        </p:nvSpPr>
        <p:spPr>
          <a:xfrm>
            <a:off x="10547" y="5341"/>
            <a:ext cx="9144000" cy="7848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b="1" u="sng"/>
              <a:t>Performance Metrics</a:t>
            </a:r>
            <a:endParaRPr lang="en-IN" b="1" u="sng" dirty="0"/>
          </a:p>
        </p:txBody>
      </p:sp>
      <p:pic>
        <p:nvPicPr>
          <p:cNvPr id="10" name="Picture 9">
            <a:extLst>
              <a:ext uri="{FF2B5EF4-FFF2-40B4-BE49-F238E27FC236}">
                <a16:creationId xmlns:a16="http://schemas.microsoft.com/office/drawing/2014/main" id="{164F65BC-CC36-415E-85D0-AE07F2225DEF}"/>
              </a:ext>
            </a:extLst>
          </p:cNvPr>
          <p:cNvPicPr>
            <a:picLocks noChangeAspect="1"/>
          </p:cNvPicPr>
          <p:nvPr/>
        </p:nvPicPr>
        <p:blipFill>
          <a:blip r:embed="rId2"/>
          <a:stretch>
            <a:fillRect/>
          </a:stretch>
        </p:blipFill>
        <p:spPr>
          <a:xfrm>
            <a:off x="95908" y="1452178"/>
            <a:ext cx="5832648" cy="2099266"/>
          </a:xfrm>
          <a:prstGeom prst="rect">
            <a:avLst/>
          </a:prstGeom>
        </p:spPr>
      </p:pic>
      <p:pic>
        <p:nvPicPr>
          <p:cNvPr id="1030" name="Picture 6" descr="Precision vs Recall - Towards Data Science">
            <a:extLst>
              <a:ext uri="{FF2B5EF4-FFF2-40B4-BE49-F238E27FC236}">
                <a16:creationId xmlns:a16="http://schemas.microsoft.com/office/drawing/2014/main" id="{AE4F37EC-C672-4FF4-AC5F-97F79609A5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8" t="7224" r="4493" b="7224"/>
          <a:stretch/>
        </p:blipFill>
        <p:spPr bwMode="auto">
          <a:xfrm>
            <a:off x="5934912" y="1452177"/>
            <a:ext cx="6264696" cy="209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62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dirty="0">
                <a:solidFill>
                  <a:srgbClr val="FF0000"/>
                </a:solidFill>
              </a:rPr>
              <a:t>Understanding Problem</a:t>
            </a:r>
            <a:endParaRPr dirty="0">
              <a:solidFill>
                <a:srgbClr val="FF0000"/>
              </a:solidFill>
            </a:endParaRPr>
          </a:p>
          <a:p>
            <a:r>
              <a:rPr lang="en-IN" dirty="0">
                <a:solidFill>
                  <a:srgbClr val="FF0000"/>
                </a:solidFill>
              </a:rPr>
              <a:t>Multi-Label-Classification</a:t>
            </a:r>
          </a:p>
          <a:p>
            <a:r>
              <a:rPr lang="en-IN" dirty="0">
                <a:solidFill>
                  <a:srgbClr val="FF0000"/>
                </a:solidFill>
              </a:rPr>
              <a:t>Frequently Used Terms</a:t>
            </a:r>
          </a:p>
          <a:p>
            <a:r>
              <a:rPr lang="en-IN" dirty="0">
                <a:solidFill>
                  <a:srgbClr val="FF0000"/>
                </a:solidFill>
              </a:rPr>
              <a:t>Performance Metrics</a:t>
            </a:r>
          </a:p>
          <a:p>
            <a:r>
              <a:rPr lang="en-IN" b="1" u="sng" dirty="0">
                <a:solidFill>
                  <a:schemeClr val="tx1"/>
                </a:solidFill>
              </a:rPr>
              <a:t>Natural Language Processing Tools</a:t>
            </a:r>
          </a:p>
          <a:p>
            <a:r>
              <a:rPr lang="en-IN"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4251171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33164"/>
            <a:ext cx="9144000" cy="784820"/>
          </a:xfrm>
        </p:spPr>
        <p:txBody>
          <a:bodyPr/>
          <a:lstStyle/>
          <a:p>
            <a:r>
              <a:rPr lang="en-IN" b="1" u="sng" dirty="0"/>
              <a:t>Natural Language Processing Tools</a:t>
            </a:r>
          </a:p>
        </p:txBody>
      </p:sp>
      <p:sp>
        <p:nvSpPr>
          <p:cNvPr id="14" name="Content Placeholder 13"/>
          <p:cNvSpPr>
            <a:spLocks noGrp="1"/>
          </p:cNvSpPr>
          <p:nvPr>
            <p:ph idx="1"/>
          </p:nvPr>
        </p:nvSpPr>
        <p:spPr>
          <a:xfrm>
            <a:off x="551384" y="1196752"/>
            <a:ext cx="10441160" cy="4267200"/>
          </a:xfrm>
        </p:spPr>
        <p:txBody>
          <a:bodyPr>
            <a:normAutofit lnSpcReduction="10000"/>
          </a:bodyPr>
          <a:lstStyle/>
          <a:p>
            <a:r>
              <a:rPr lang="en-IN" dirty="0"/>
              <a:t>Stop word Removal except </a:t>
            </a:r>
            <a:r>
              <a:rPr lang="en-IN" b="1" dirty="0"/>
              <a:t>C &amp; R</a:t>
            </a:r>
          </a:p>
          <a:p>
            <a:r>
              <a:rPr lang="en-IN" dirty="0"/>
              <a:t>Snowball Stemmer</a:t>
            </a:r>
          </a:p>
          <a:p>
            <a:r>
              <a:rPr lang="en-IN" dirty="0"/>
              <a:t>Regular Expression</a:t>
            </a:r>
          </a:p>
          <a:p>
            <a:pPr lvl="1"/>
            <a:r>
              <a:rPr lang="en-IN" dirty="0"/>
              <a:t>Html Striping</a:t>
            </a:r>
          </a:p>
          <a:p>
            <a:pPr lvl="1"/>
            <a:r>
              <a:rPr lang="en-IN" dirty="0"/>
              <a:t>Code Extraction</a:t>
            </a:r>
          </a:p>
          <a:p>
            <a:pPr lvl="1"/>
            <a:r>
              <a:rPr lang="en-IN" dirty="0"/>
              <a:t>Trim numeric values</a:t>
            </a:r>
          </a:p>
          <a:p>
            <a:pPr lvl="1"/>
            <a:r>
              <a:rPr lang="en-IN" dirty="0"/>
              <a:t>Trim Links</a:t>
            </a:r>
          </a:p>
          <a:p>
            <a:r>
              <a:rPr lang="en-IN" dirty="0"/>
              <a:t>Word Tokenizer</a:t>
            </a:r>
          </a:p>
          <a:p>
            <a:r>
              <a:rPr lang="en-IN" dirty="0"/>
              <a:t>Word Cloud</a:t>
            </a:r>
          </a:p>
          <a:p>
            <a:r>
              <a:rPr lang="en-IN" dirty="0"/>
              <a:t>2-gram ( In order to keep the training data features less than 100k)</a:t>
            </a:r>
            <a:endParaRPr dirty="0"/>
          </a:p>
        </p:txBody>
      </p:sp>
    </p:spTree>
    <p:extLst>
      <p:ext uri="{BB962C8B-B14F-4D97-AF65-F5344CB8AC3E}">
        <p14:creationId xmlns:p14="http://schemas.microsoft.com/office/powerpoint/2010/main" val="149367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D6483-5E0E-428D-92EC-0B9E987C4794}"/>
              </a:ext>
            </a:extLst>
          </p:cNvPr>
          <p:cNvSpPr>
            <a:spLocks noGrp="1"/>
          </p:cNvSpPr>
          <p:nvPr>
            <p:ph idx="1"/>
          </p:nvPr>
        </p:nvSpPr>
        <p:spPr>
          <a:xfrm>
            <a:off x="0" y="784176"/>
            <a:ext cx="4320480" cy="439215"/>
          </a:xfrm>
        </p:spPr>
        <p:txBody>
          <a:bodyPr>
            <a:normAutofit fontScale="92500"/>
          </a:bodyPr>
          <a:lstStyle/>
          <a:p>
            <a:r>
              <a:rPr lang="en-IN" dirty="0"/>
              <a:t>How a single Question is processed ?</a:t>
            </a:r>
          </a:p>
        </p:txBody>
      </p:sp>
      <p:sp>
        <p:nvSpPr>
          <p:cNvPr id="4" name="Title 12">
            <a:extLst>
              <a:ext uri="{FF2B5EF4-FFF2-40B4-BE49-F238E27FC236}">
                <a16:creationId xmlns:a16="http://schemas.microsoft.com/office/drawing/2014/main" id="{82A11017-8EE8-4755-8449-D2E90233BC8E}"/>
              </a:ext>
            </a:extLst>
          </p:cNvPr>
          <p:cNvSpPr>
            <a:spLocks noGrp="1"/>
          </p:cNvSpPr>
          <p:nvPr>
            <p:ph type="title"/>
          </p:nvPr>
        </p:nvSpPr>
        <p:spPr>
          <a:xfrm>
            <a:off x="0" y="33164"/>
            <a:ext cx="9144000" cy="784820"/>
          </a:xfrm>
        </p:spPr>
        <p:txBody>
          <a:bodyPr/>
          <a:lstStyle/>
          <a:p>
            <a:r>
              <a:rPr lang="en-IN" b="1" u="sng" dirty="0"/>
              <a:t>Natural Language Processing Tools</a:t>
            </a:r>
          </a:p>
        </p:txBody>
      </p:sp>
      <p:graphicFrame>
        <p:nvGraphicFramePr>
          <p:cNvPr id="12" name="Table 12">
            <a:extLst>
              <a:ext uri="{FF2B5EF4-FFF2-40B4-BE49-F238E27FC236}">
                <a16:creationId xmlns:a16="http://schemas.microsoft.com/office/drawing/2014/main" id="{924FDE43-B041-472C-A6FD-5F8B4312BE37}"/>
              </a:ext>
            </a:extLst>
          </p:cNvPr>
          <p:cNvGraphicFramePr>
            <a:graphicFrameLocks noGrp="1"/>
          </p:cNvGraphicFramePr>
          <p:nvPr>
            <p:extLst>
              <p:ext uri="{D42A27DB-BD31-4B8C-83A1-F6EECF244321}">
                <p14:modId xmlns:p14="http://schemas.microsoft.com/office/powerpoint/2010/main" val="2136746821"/>
              </p:ext>
            </p:extLst>
          </p:nvPr>
        </p:nvGraphicFramePr>
        <p:xfrm>
          <a:off x="18390" y="1223391"/>
          <a:ext cx="12192000" cy="1315720"/>
        </p:xfrm>
        <a:graphic>
          <a:graphicData uri="http://schemas.openxmlformats.org/drawingml/2006/table">
            <a:tbl>
              <a:tblPr firstRow="1" bandRow="1">
                <a:tableStyleId>{5C22544A-7EE6-4342-B048-85BDC9FD1C3A}</a:tableStyleId>
              </a:tblPr>
              <a:tblGrid>
                <a:gridCol w="2999656">
                  <a:extLst>
                    <a:ext uri="{9D8B030D-6E8A-4147-A177-3AD203B41FA5}">
                      <a16:colId xmlns:a16="http://schemas.microsoft.com/office/drawing/2014/main" val="2795920924"/>
                    </a:ext>
                  </a:extLst>
                </a:gridCol>
                <a:gridCol w="5184576">
                  <a:extLst>
                    <a:ext uri="{9D8B030D-6E8A-4147-A177-3AD203B41FA5}">
                      <a16:colId xmlns:a16="http://schemas.microsoft.com/office/drawing/2014/main" val="3959193379"/>
                    </a:ext>
                  </a:extLst>
                </a:gridCol>
                <a:gridCol w="4007768">
                  <a:extLst>
                    <a:ext uri="{9D8B030D-6E8A-4147-A177-3AD203B41FA5}">
                      <a16:colId xmlns:a16="http://schemas.microsoft.com/office/drawing/2014/main" val="3220837924"/>
                    </a:ext>
                  </a:extLst>
                </a:gridCol>
              </a:tblGrid>
              <a:tr h="370840">
                <a:tc>
                  <a:txBody>
                    <a:bodyPr/>
                    <a:lstStyle/>
                    <a:p>
                      <a:r>
                        <a:rPr lang="en-IN" dirty="0"/>
                        <a:t>Title</a:t>
                      </a:r>
                    </a:p>
                  </a:txBody>
                  <a:tcPr/>
                </a:tc>
                <a:tc>
                  <a:txBody>
                    <a:bodyPr/>
                    <a:lstStyle/>
                    <a:p>
                      <a:r>
                        <a:rPr lang="en-IN" dirty="0"/>
                        <a:t>Body</a:t>
                      </a:r>
                    </a:p>
                  </a:txBody>
                  <a:tcPr/>
                </a:tc>
                <a:tc>
                  <a:txBody>
                    <a:bodyPr/>
                    <a:lstStyle/>
                    <a:p>
                      <a:r>
                        <a:rPr lang="en-IN" dirty="0"/>
                        <a:t>Tags</a:t>
                      </a:r>
                    </a:p>
                  </a:txBody>
                  <a:tcPr/>
                </a:tc>
                <a:extLst>
                  <a:ext uri="{0D108BD9-81ED-4DB2-BD59-A6C34878D82A}">
                    <a16:rowId xmlns:a16="http://schemas.microsoft.com/office/drawing/2014/main" val="1611532793"/>
                  </a:ext>
                </a:extLst>
              </a:tr>
              <a:tr h="370840">
                <a:tc>
                  <a:txBody>
                    <a:bodyPr/>
                    <a:lstStyle/>
                    <a:p>
                      <a:r>
                        <a:rPr lang="en-IN" dirty="0"/>
                        <a:t>this is title of the question&lt;</a:t>
                      </a:r>
                      <a:r>
                        <a:rPr lang="en-IN" dirty="0" err="1"/>
                        <a:t>br</a:t>
                      </a:r>
                      <a:r>
                        <a:rPr lang="en-IN" dirty="0"/>
                        <a:t>&gt; 246?</a:t>
                      </a:r>
                    </a:p>
                  </a:txBody>
                  <a:tcPr/>
                </a:tc>
                <a:tc>
                  <a:txBody>
                    <a:bodyPr/>
                    <a:lstStyle/>
                    <a:p>
                      <a:r>
                        <a:rPr lang="en-IN" sz="1400" dirty="0"/>
                        <a:t>&lt;p&gt; This is the&lt;</a:t>
                      </a:r>
                      <a:r>
                        <a:rPr lang="en-IN" sz="1400" dirty="0" err="1"/>
                        <a:t>br</a:t>
                      </a:r>
                      <a:r>
                        <a:rPr lang="en-IN" sz="1400" dirty="0"/>
                        <a:t>&gt; body &lt;code&gt; code anywhere inside may be present is taken as it as &lt;/code&gt; it may have &lt;</a:t>
                      </a:r>
                      <a:r>
                        <a:rPr lang="en-IN" sz="1400" dirty="0" err="1"/>
                        <a:t>br</a:t>
                      </a:r>
                      <a:r>
                        <a:rPr lang="en-IN" sz="1400" dirty="0"/>
                        <a:t>&gt;numeric value 234567 with456u7 / without text and &lt;</a:t>
                      </a:r>
                      <a:r>
                        <a:rPr lang="en-IN" sz="1400" dirty="0" err="1"/>
                        <a:t>br</a:t>
                      </a:r>
                      <a:r>
                        <a:rPr lang="en-IN" sz="1400" dirty="0"/>
                        <a:t>&gt; may contain useless link like this </a:t>
                      </a:r>
                      <a:r>
                        <a:rPr lang="en-IN" sz="1400" dirty="0">
                          <a:hlinkClick r:id="rId2"/>
                        </a:rPr>
                        <a:t>https://abc.com</a:t>
                      </a:r>
                      <a:r>
                        <a:rPr lang="en-IN" sz="1400" dirty="0"/>
                        <a:t> &lt;/p&gt;</a:t>
                      </a:r>
                    </a:p>
                  </a:txBody>
                  <a:tcPr/>
                </a:tc>
                <a:tc>
                  <a:txBody>
                    <a:bodyPr/>
                    <a:lstStyle/>
                    <a:p>
                      <a:r>
                        <a:rPr lang="en-IN" dirty="0"/>
                        <a:t>Java python-3.1 python 3.2</a:t>
                      </a:r>
                    </a:p>
                  </a:txBody>
                  <a:tcPr/>
                </a:tc>
                <a:extLst>
                  <a:ext uri="{0D108BD9-81ED-4DB2-BD59-A6C34878D82A}">
                    <a16:rowId xmlns:a16="http://schemas.microsoft.com/office/drawing/2014/main" val="3550611945"/>
                  </a:ext>
                </a:extLst>
              </a:tr>
            </a:tbl>
          </a:graphicData>
        </a:graphic>
      </p:graphicFrame>
      <p:cxnSp>
        <p:nvCxnSpPr>
          <p:cNvPr id="15" name="Straight Connector 14">
            <a:extLst>
              <a:ext uri="{FF2B5EF4-FFF2-40B4-BE49-F238E27FC236}">
                <a16:creationId xmlns:a16="http://schemas.microsoft.com/office/drawing/2014/main" id="{79B969EE-918C-45DB-B829-E149589E2D4D}"/>
              </a:ext>
            </a:extLst>
          </p:cNvPr>
          <p:cNvCxnSpPr/>
          <p:nvPr/>
        </p:nvCxnSpPr>
        <p:spPr>
          <a:xfrm flipH="1">
            <a:off x="8112224" y="1628800"/>
            <a:ext cx="72008" cy="522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38BC61-DEDD-4A2E-9FBD-82E5CD0129C8}"/>
              </a:ext>
            </a:extLst>
          </p:cNvPr>
          <p:cNvCxnSpPr/>
          <p:nvPr/>
        </p:nvCxnSpPr>
        <p:spPr>
          <a:xfrm>
            <a:off x="2999656" y="2539111"/>
            <a:ext cx="0" cy="60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E9F22C-1169-4B52-BF21-CFD6800DDD78}"/>
              </a:ext>
            </a:extLst>
          </p:cNvPr>
          <p:cNvSpPr txBox="1"/>
          <p:nvPr/>
        </p:nvSpPr>
        <p:spPr>
          <a:xfrm>
            <a:off x="2999656" y="2686150"/>
            <a:ext cx="3859017" cy="307777"/>
          </a:xfrm>
          <a:prstGeom prst="rect">
            <a:avLst/>
          </a:prstGeom>
          <a:noFill/>
        </p:spPr>
        <p:txBody>
          <a:bodyPr wrap="square" rtlCol="0">
            <a:spAutoFit/>
          </a:bodyPr>
          <a:lstStyle/>
          <a:p>
            <a:r>
              <a:rPr lang="en-IN" sz="1400" dirty="0"/>
              <a:t>Applying Cleaning through Regular Expression</a:t>
            </a:r>
          </a:p>
        </p:txBody>
      </p:sp>
      <p:graphicFrame>
        <p:nvGraphicFramePr>
          <p:cNvPr id="21" name="Table 21">
            <a:extLst>
              <a:ext uri="{FF2B5EF4-FFF2-40B4-BE49-F238E27FC236}">
                <a16:creationId xmlns:a16="http://schemas.microsoft.com/office/drawing/2014/main" id="{4CA33F32-ABBA-4E6E-B1A7-6AEE8F48CD8B}"/>
              </a:ext>
            </a:extLst>
          </p:cNvPr>
          <p:cNvGraphicFramePr>
            <a:graphicFrameLocks noGrp="1"/>
          </p:cNvGraphicFramePr>
          <p:nvPr>
            <p:extLst>
              <p:ext uri="{D42A27DB-BD31-4B8C-83A1-F6EECF244321}">
                <p14:modId xmlns:p14="http://schemas.microsoft.com/office/powerpoint/2010/main" val="1869096429"/>
              </p:ext>
            </p:extLst>
          </p:nvPr>
        </p:nvGraphicFramePr>
        <p:xfrm>
          <a:off x="306422" y="3150112"/>
          <a:ext cx="7733793" cy="1315720"/>
        </p:xfrm>
        <a:graphic>
          <a:graphicData uri="http://schemas.openxmlformats.org/drawingml/2006/table">
            <a:tbl>
              <a:tblPr firstRow="1" bandRow="1">
                <a:tableStyleId>{5C22544A-7EE6-4342-B048-85BDC9FD1C3A}</a:tableStyleId>
              </a:tblPr>
              <a:tblGrid>
                <a:gridCol w="2577931">
                  <a:extLst>
                    <a:ext uri="{9D8B030D-6E8A-4147-A177-3AD203B41FA5}">
                      <a16:colId xmlns:a16="http://schemas.microsoft.com/office/drawing/2014/main" val="88791920"/>
                    </a:ext>
                  </a:extLst>
                </a:gridCol>
                <a:gridCol w="2577931">
                  <a:extLst>
                    <a:ext uri="{9D8B030D-6E8A-4147-A177-3AD203B41FA5}">
                      <a16:colId xmlns:a16="http://schemas.microsoft.com/office/drawing/2014/main" val="460365769"/>
                    </a:ext>
                  </a:extLst>
                </a:gridCol>
                <a:gridCol w="2577931">
                  <a:extLst>
                    <a:ext uri="{9D8B030D-6E8A-4147-A177-3AD203B41FA5}">
                      <a16:colId xmlns:a16="http://schemas.microsoft.com/office/drawing/2014/main" val="2634275901"/>
                    </a:ext>
                  </a:extLst>
                </a:gridCol>
              </a:tblGrid>
              <a:tr h="370840">
                <a:tc>
                  <a:txBody>
                    <a:bodyPr/>
                    <a:lstStyle/>
                    <a:p>
                      <a:r>
                        <a:rPr lang="en-IN" dirty="0"/>
                        <a:t>Title</a:t>
                      </a:r>
                    </a:p>
                  </a:txBody>
                  <a:tcPr/>
                </a:tc>
                <a:tc>
                  <a:txBody>
                    <a:bodyPr/>
                    <a:lstStyle/>
                    <a:p>
                      <a:r>
                        <a:rPr lang="en-IN" dirty="0"/>
                        <a:t>Processed Body</a:t>
                      </a:r>
                    </a:p>
                  </a:txBody>
                  <a:tcPr/>
                </a:tc>
                <a:tc>
                  <a:txBody>
                    <a:bodyPr/>
                    <a:lstStyle/>
                    <a:p>
                      <a:r>
                        <a:rPr lang="en-IN" dirty="0"/>
                        <a:t>Extracted Code</a:t>
                      </a:r>
                    </a:p>
                  </a:txBody>
                  <a:tcPr/>
                </a:tc>
                <a:extLst>
                  <a:ext uri="{0D108BD9-81ED-4DB2-BD59-A6C34878D82A}">
                    <a16:rowId xmlns:a16="http://schemas.microsoft.com/office/drawing/2014/main" val="3561121277"/>
                  </a:ext>
                </a:extLst>
              </a:tr>
              <a:tr h="256008">
                <a:tc>
                  <a:txBody>
                    <a:bodyPr/>
                    <a:lstStyle/>
                    <a:p>
                      <a:r>
                        <a:rPr lang="en-IN" dirty="0"/>
                        <a:t>this is title of the question</a:t>
                      </a:r>
                    </a:p>
                  </a:txBody>
                  <a:tcPr/>
                </a:tc>
                <a:tc>
                  <a:txBody>
                    <a:bodyPr/>
                    <a:lstStyle/>
                    <a:p>
                      <a:r>
                        <a:rPr lang="en-IN" sz="1400" dirty="0"/>
                        <a:t>This is the body it may have numeric value </a:t>
                      </a:r>
                      <a:r>
                        <a:rPr lang="en-IN" sz="1400" dirty="0" err="1"/>
                        <a:t>withu</a:t>
                      </a:r>
                      <a:r>
                        <a:rPr lang="en-IN" sz="1400" dirty="0"/>
                        <a:t> without text and may contain useless link like this</a:t>
                      </a:r>
                    </a:p>
                  </a:txBody>
                  <a:tcPr/>
                </a:tc>
                <a:tc>
                  <a:txBody>
                    <a:bodyPr/>
                    <a:lstStyle/>
                    <a:p>
                      <a:r>
                        <a:rPr lang="en-IN" sz="1800" dirty="0"/>
                        <a:t>code anywhere inside may be present is taken as it as </a:t>
                      </a:r>
                      <a:endParaRPr lang="en-IN" dirty="0"/>
                    </a:p>
                  </a:txBody>
                  <a:tcPr/>
                </a:tc>
                <a:extLst>
                  <a:ext uri="{0D108BD9-81ED-4DB2-BD59-A6C34878D82A}">
                    <a16:rowId xmlns:a16="http://schemas.microsoft.com/office/drawing/2014/main" val="3442030532"/>
                  </a:ext>
                </a:extLst>
              </a:tr>
            </a:tbl>
          </a:graphicData>
        </a:graphic>
      </p:graphicFrame>
      <p:cxnSp>
        <p:nvCxnSpPr>
          <p:cNvPr id="24" name="Straight Arrow Connector 23">
            <a:extLst>
              <a:ext uri="{FF2B5EF4-FFF2-40B4-BE49-F238E27FC236}">
                <a16:creationId xmlns:a16="http://schemas.microsoft.com/office/drawing/2014/main" id="{45E7B56F-F581-4E85-AEE9-D2E4E5B4A79A}"/>
              </a:ext>
            </a:extLst>
          </p:cNvPr>
          <p:cNvCxnSpPr/>
          <p:nvPr/>
        </p:nvCxnSpPr>
        <p:spPr>
          <a:xfrm>
            <a:off x="2999656" y="4465832"/>
            <a:ext cx="0" cy="54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BA04099-1AFC-4FBA-AEFC-010AFDF5681D}"/>
              </a:ext>
            </a:extLst>
          </p:cNvPr>
          <p:cNvSpPr txBox="1"/>
          <p:nvPr/>
        </p:nvSpPr>
        <p:spPr>
          <a:xfrm>
            <a:off x="2992424" y="4554838"/>
            <a:ext cx="3498977" cy="369332"/>
          </a:xfrm>
          <a:prstGeom prst="rect">
            <a:avLst/>
          </a:prstGeom>
          <a:noFill/>
        </p:spPr>
        <p:txBody>
          <a:bodyPr wrap="square" rtlCol="0">
            <a:spAutoFit/>
          </a:bodyPr>
          <a:lstStyle/>
          <a:p>
            <a:r>
              <a:rPr lang="en-IN" dirty="0"/>
              <a:t>Stemming and Stop word removal</a:t>
            </a:r>
          </a:p>
        </p:txBody>
      </p:sp>
      <p:graphicFrame>
        <p:nvGraphicFramePr>
          <p:cNvPr id="26" name="Table 21">
            <a:extLst>
              <a:ext uri="{FF2B5EF4-FFF2-40B4-BE49-F238E27FC236}">
                <a16:creationId xmlns:a16="http://schemas.microsoft.com/office/drawing/2014/main" id="{BBC857D6-4E9E-4B24-8540-147EC68FC378}"/>
              </a:ext>
            </a:extLst>
          </p:cNvPr>
          <p:cNvGraphicFramePr>
            <a:graphicFrameLocks noGrp="1"/>
          </p:cNvGraphicFramePr>
          <p:nvPr>
            <p:extLst>
              <p:ext uri="{D42A27DB-BD31-4B8C-83A1-F6EECF244321}">
                <p14:modId xmlns:p14="http://schemas.microsoft.com/office/powerpoint/2010/main" val="4257344475"/>
              </p:ext>
            </p:extLst>
          </p:nvPr>
        </p:nvGraphicFramePr>
        <p:xfrm>
          <a:off x="306421" y="5038125"/>
          <a:ext cx="7733793" cy="1285240"/>
        </p:xfrm>
        <a:graphic>
          <a:graphicData uri="http://schemas.openxmlformats.org/drawingml/2006/table">
            <a:tbl>
              <a:tblPr firstRow="1" bandRow="1">
                <a:tableStyleId>{5C22544A-7EE6-4342-B048-85BDC9FD1C3A}</a:tableStyleId>
              </a:tblPr>
              <a:tblGrid>
                <a:gridCol w="2577931">
                  <a:extLst>
                    <a:ext uri="{9D8B030D-6E8A-4147-A177-3AD203B41FA5}">
                      <a16:colId xmlns:a16="http://schemas.microsoft.com/office/drawing/2014/main" val="88791920"/>
                    </a:ext>
                  </a:extLst>
                </a:gridCol>
                <a:gridCol w="2577931">
                  <a:extLst>
                    <a:ext uri="{9D8B030D-6E8A-4147-A177-3AD203B41FA5}">
                      <a16:colId xmlns:a16="http://schemas.microsoft.com/office/drawing/2014/main" val="460365769"/>
                    </a:ext>
                  </a:extLst>
                </a:gridCol>
                <a:gridCol w="2577931">
                  <a:extLst>
                    <a:ext uri="{9D8B030D-6E8A-4147-A177-3AD203B41FA5}">
                      <a16:colId xmlns:a16="http://schemas.microsoft.com/office/drawing/2014/main" val="2634275901"/>
                    </a:ext>
                  </a:extLst>
                </a:gridCol>
              </a:tblGrid>
              <a:tr h="370840">
                <a:tc>
                  <a:txBody>
                    <a:bodyPr/>
                    <a:lstStyle/>
                    <a:p>
                      <a:r>
                        <a:rPr lang="en-IN" dirty="0"/>
                        <a:t>Title</a:t>
                      </a:r>
                    </a:p>
                  </a:txBody>
                  <a:tcPr/>
                </a:tc>
                <a:tc>
                  <a:txBody>
                    <a:bodyPr/>
                    <a:lstStyle/>
                    <a:p>
                      <a:r>
                        <a:rPr lang="en-IN" dirty="0"/>
                        <a:t>Processed Body</a:t>
                      </a:r>
                    </a:p>
                  </a:txBody>
                  <a:tcPr/>
                </a:tc>
                <a:tc>
                  <a:txBody>
                    <a:bodyPr/>
                    <a:lstStyle/>
                    <a:p>
                      <a:r>
                        <a:rPr lang="en-IN" dirty="0"/>
                        <a:t>Extracted Code</a:t>
                      </a:r>
                    </a:p>
                  </a:txBody>
                  <a:tcPr/>
                </a:tc>
                <a:extLst>
                  <a:ext uri="{0D108BD9-81ED-4DB2-BD59-A6C34878D82A}">
                    <a16:rowId xmlns:a16="http://schemas.microsoft.com/office/drawing/2014/main" val="3561121277"/>
                  </a:ext>
                </a:extLst>
              </a:tr>
              <a:tr h="256008">
                <a:tc>
                  <a:txBody>
                    <a:bodyPr/>
                    <a:lstStyle/>
                    <a:p>
                      <a:r>
                        <a:rPr lang="en-IN" dirty="0"/>
                        <a:t>title quest</a:t>
                      </a:r>
                    </a:p>
                  </a:txBody>
                  <a:tcPr/>
                </a:tc>
                <a:tc>
                  <a:txBody>
                    <a:bodyPr/>
                    <a:lstStyle/>
                    <a:p>
                      <a:r>
                        <a:rPr lang="en-IN" sz="1400" dirty="0"/>
                        <a:t>body may numeric value </a:t>
                      </a:r>
                      <a:r>
                        <a:rPr lang="en-IN" sz="1400" dirty="0" err="1"/>
                        <a:t>withu</a:t>
                      </a:r>
                      <a:r>
                        <a:rPr lang="en-IN" sz="1400" dirty="0"/>
                        <a:t> without text may contain useless link like </a:t>
                      </a:r>
                      <a:r>
                        <a:rPr lang="en-IN" sz="1400" dirty="0" err="1"/>
                        <a:t>thi</a:t>
                      </a:r>
                      <a:endParaRPr lang="en-IN" sz="1400" dirty="0"/>
                    </a:p>
                  </a:txBody>
                  <a:tcPr/>
                </a:tc>
                <a:tc>
                  <a:txBody>
                    <a:bodyPr/>
                    <a:lstStyle/>
                    <a:p>
                      <a:r>
                        <a:rPr lang="en-IN" sz="1800" dirty="0"/>
                        <a:t>code anywhere inside may be present is taken as it as </a:t>
                      </a:r>
                      <a:endParaRPr lang="en-IN" dirty="0"/>
                    </a:p>
                  </a:txBody>
                  <a:tcPr/>
                </a:tc>
                <a:extLst>
                  <a:ext uri="{0D108BD9-81ED-4DB2-BD59-A6C34878D82A}">
                    <a16:rowId xmlns:a16="http://schemas.microsoft.com/office/drawing/2014/main" val="3442030532"/>
                  </a:ext>
                </a:extLst>
              </a:tr>
            </a:tbl>
          </a:graphicData>
        </a:graphic>
      </p:graphicFrame>
      <p:graphicFrame>
        <p:nvGraphicFramePr>
          <p:cNvPr id="27" name="Table 27">
            <a:extLst>
              <a:ext uri="{FF2B5EF4-FFF2-40B4-BE49-F238E27FC236}">
                <a16:creationId xmlns:a16="http://schemas.microsoft.com/office/drawing/2014/main" id="{6DF1E450-A372-4F05-8BC4-4CEB2B4C1970}"/>
              </a:ext>
            </a:extLst>
          </p:cNvPr>
          <p:cNvGraphicFramePr>
            <a:graphicFrameLocks noGrp="1"/>
          </p:cNvGraphicFramePr>
          <p:nvPr>
            <p:extLst>
              <p:ext uri="{D42A27DB-BD31-4B8C-83A1-F6EECF244321}">
                <p14:modId xmlns:p14="http://schemas.microsoft.com/office/powerpoint/2010/main" val="1859879131"/>
              </p:ext>
            </p:extLst>
          </p:nvPr>
        </p:nvGraphicFramePr>
        <p:xfrm>
          <a:off x="8289796" y="3066292"/>
          <a:ext cx="3596593" cy="741680"/>
        </p:xfrm>
        <a:graphic>
          <a:graphicData uri="http://schemas.openxmlformats.org/drawingml/2006/table">
            <a:tbl>
              <a:tblPr firstRow="1" bandRow="1">
                <a:tableStyleId>{5C22544A-7EE6-4342-B048-85BDC9FD1C3A}</a:tableStyleId>
              </a:tblPr>
              <a:tblGrid>
                <a:gridCol w="513799">
                  <a:extLst>
                    <a:ext uri="{9D8B030D-6E8A-4147-A177-3AD203B41FA5}">
                      <a16:colId xmlns:a16="http://schemas.microsoft.com/office/drawing/2014/main" val="2260136834"/>
                    </a:ext>
                  </a:extLst>
                </a:gridCol>
                <a:gridCol w="513799">
                  <a:extLst>
                    <a:ext uri="{9D8B030D-6E8A-4147-A177-3AD203B41FA5}">
                      <a16:colId xmlns:a16="http://schemas.microsoft.com/office/drawing/2014/main" val="1660142088"/>
                    </a:ext>
                  </a:extLst>
                </a:gridCol>
                <a:gridCol w="513799">
                  <a:extLst>
                    <a:ext uri="{9D8B030D-6E8A-4147-A177-3AD203B41FA5}">
                      <a16:colId xmlns:a16="http://schemas.microsoft.com/office/drawing/2014/main" val="2072250506"/>
                    </a:ext>
                  </a:extLst>
                </a:gridCol>
                <a:gridCol w="513799">
                  <a:extLst>
                    <a:ext uri="{9D8B030D-6E8A-4147-A177-3AD203B41FA5}">
                      <a16:colId xmlns:a16="http://schemas.microsoft.com/office/drawing/2014/main" val="1723970275"/>
                    </a:ext>
                  </a:extLst>
                </a:gridCol>
                <a:gridCol w="513799">
                  <a:extLst>
                    <a:ext uri="{9D8B030D-6E8A-4147-A177-3AD203B41FA5}">
                      <a16:colId xmlns:a16="http://schemas.microsoft.com/office/drawing/2014/main" val="8404209"/>
                    </a:ext>
                  </a:extLst>
                </a:gridCol>
                <a:gridCol w="513799">
                  <a:extLst>
                    <a:ext uri="{9D8B030D-6E8A-4147-A177-3AD203B41FA5}">
                      <a16:colId xmlns:a16="http://schemas.microsoft.com/office/drawing/2014/main" val="3182172965"/>
                    </a:ext>
                  </a:extLst>
                </a:gridCol>
                <a:gridCol w="513799">
                  <a:extLst>
                    <a:ext uri="{9D8B030D-6E8A-4147-A177-3AD203B41FA5}">
                      <a16:colId xmlns:a16="http://schemas.microsoft.com/office/drawing/2014/main" val="927598358"/>
                    </a:ext>
                  </a:extLst>
                </a:gridCol>
              </a:tblGrid>
              <a:tr h="370840">
                <a:tc>
                  <a:txBody>
                    <a:bodyPr/>
                    <a:lstStyle/>
                    <a:p>
                      <a:r>
                        <a:rPr lang="en-IN" sz="1200" dirty="0"/>
                        <a:t>Tag1</a:t>
                      </a:r>
                    </a:p>
                  </a:txBody>
                  <a:tcPr/>
                </a:tc>
                <a:tc>
                  <a:txBody>
                    <a:bodyPr/>
                    <a:lstStyle/>
                    <a:p>
                      <a:r>
                        <a:rPr lang="en-IN" sz="1200" dirty="0"/>
                        <a:t>Tag2</a:t>
                      </a:r>
                    </a:p>
                  </a:txBody>
                  <a:tcPr/>
                </a:tc>
                <a:tc>
                  <a:txBody>
                    <a:bodyPr/>
                    <a:lstStyle/>
                    <a:p>
                      <a:r>
                        <a:rPr lang="en-IN" sz="1200" dirty="0"/>
                        <a:t>Tag3</a:t>
                      </a:r>
                    </a:p>
                  </a:txBody>
                  <a:tcPr/>
                </a:tc>
                <a:tc>
                  <a:txBody>
                    <a:bodyPr/>
                    <a:lstStyle/>
                    <a:p>
                      <a:r>
                        <a:rPr lang="en-IN" sz="1200" dirty="0"/>
                        <a:t>Tag4</a:t>
                      </a:r>
                    </a:p>
                  </a:txBody>
                  <a:tcPr/>
                </a:tc>
                <a:tc>
                  <a:txBody>
                    <a:bodyPr/>
                    <a:lstStyle/>
                    <a:p>
                      <a:r>
                        <a:rPr lang="en-IN" sz="1200" dirty="0"/>
                        <a:t>Tag5</a:t>
                      </a:r>
                    </a:p>
                  </a:txBody>
                  <a:tcPr/>
                </a:tc>
                <a:tc>
                  <a:txBody>
                    <a:bodyPr/>
                    <a:lstStyle/>
                    <a:p>
                      <a:r>
                        <a:rPr lang="en-IN" sz="1200" dirty="0"/>
                        <a:t>Tag6</a:t>
                      </a:r>
                    </a:p>
                  </a:txBody>
                  <a:tcPr/>
                </a:tc>
                <a:tc>
                  <a:txBody>
                    <a:bodyPr/>
                    <a:lstStyle/>
                    <a:p>
                      <a:r>
                        <a:rPr lang="en-IN" sz="1200" dirty="0"/>
                        <a:t>Tag7</a:t>
                      </a:r>
                    </a:p>
                  </a:txBody>
                  <a:tcPr/>
                </a:tc>
                <a:extLst>
                  <a:ext uri="{0D108BD9-81ED-4DB2-BD59-A6C34878D82A}">
                    <a16:rowId xmlns:a16="http://schemas.microsoft.com/office/drawing/2014/main" val="761573942"/>
                  </a:ext>
                </a:extLst>
              </a:tr>
              <a:tr h="370840">
                <a:tc>
                  <a:txBody>
                    <a:bodyPr/>
                    <a:lstStyle/>
                    <a:p>
                      <a:r>
                        <a:rPr lang="en-IN" sz="1800" dirty="0"/>
                        <a:t>0</a:t>
                      </a:r>
                    </a:p>
                  </a:txBody>
                  <a:tcPr/>
                </a:tc>
                <a:tc>
                  <a:txBody>
                    <a:bodyPr/>
                    <a:lstStyle/>
                    <a:p>
                      <a:pPr algn="ctr"/>
                      <a:r>
                        <a:rPr lang="en-IN" sz="1800" dirty="0"/>
                        <a:t>1</a:t>
                      </a:r>
                    </a:p>
                  </a:txBody>
                  <a:tcPr/>
                </a:tc>
                <a:tc>
                  <a:txBody>
                    <a:bodyPr/>
                    <a:lstStyle/>
                    <a:p>
                      <a:r>
                        <a:rPr lang="en-IN" sz="18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1</a:t>
                      </a:r>
                    </a:p>
                  </a:txBody>
                  <a:tcPr/>
                </a:tc>
                <a:tc>
                  <a:txBody>
                    <a:bodyPr/>
                    <a:lstStyle/>
                    <a:p>
                      <a:r>
                        <a:rPr lang="en-IN" sz="1800" dirty="0"/>
                        <a:t>1</a:t>
                      </a:r>
                    </a:p>
                  </a:txBody>
                  <a:tcPr/>
                </a:tc>
                <a:tc>
                  <a:txBody>
                    <a:bodyPr/>
                    <a:lstStyle/>
                    <a:p>
                      <a:r>
                        <a:rPr lang="en-IN" sz="1800" dirty="0"/>
                        <a:t>0</a:t>
                      </a:r>
                    </a:p>
                  </a:txBody>
                  <a:tcPr/>
                </a:tc>
                <a:tc>
                  <a:txBody>
                    <a:bodyPr/>
                    <a:lstStyle/>
                    <a:p>
                      <a:r>
                        <a:rPr lang="en-IN" sz="1800" dirty="0"/>
                        <a:t>0</a:t>
                      </a:r>
                    </a:p>
                  </a:txBody>
                  <a:tcPr/>
                </a:tc>
                <a:extLst>
                  <a:ext uri="{0D108BD9-81ED-4DB2-BD59-A6C34878D82A}">
                    <a16:rowId xmlns:a16="http://schemas.microsoft.com/office/drawing/2014/main" val="1697692727"/>
                  </a:ext>
                </a:extLst>
              </a:tr>
            </a:tbl>
          </a:graphicData>
        </a:graphic>
      </p:graphicFrame>
      <p:cxnSp>
        <p:nvCxnSpPr>
          <p:cNvPr id="30" name="Straight Arrow Connector 29">
            <a:extLst>
              <a:ext uri="{FF2B5EF4-FFF2-40B4-BE49-F238E27FC236}">
                <a16:creationId xmlns:a16="http://schemas.microsoft.com/office/drawing/2014/main" id="{C8A82585-ABAF-4BD1-A764-457A34C75D4F}"/>
              </a:ext>
            </a:extLst>
          </p:cNvPr>
          <p:cNvCxnSpPr>
            <a:cxnSpLocks/>
          </p:cNvCxnSpPr>
          <p:nvPr/>
        </p:nvCxnSpPr>
        <p:spPr>
          <a:xfrm>
            <a:off x="8619724" y="2056293"/>
            <a:ext cx="493438" cy="100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BC94FE-A65D-45EF-88A4-75313A68FB2B}"/>
              </a:ext>
            </a:extLst>
          </p:cNvPr>
          <p:cNvCxnSpPr>
            <a:cxnSpLocks/>
            <a:endCxn id="27" idx="0"/>
          </p:cNvCxnSpPr>
          <p:nvPr/>
        </p:nvCxnSpPr>
        <p:spPr>
          <a:xfrm>
            <a:off x="9336659" y="2056293"/>
            <a:ext cx="751433" cy="100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D7B0B84-56B4-41BD-A9FE-C72DAD64B817}"/>
              </a:ext>
            </a:extLst>
          </p:cNvPr>
          <p:cNvCxnSpPr>
            <a:cxnSpLocks/>
          </p:cNvCxnSpPr>
          <p:nvPr/>
        </p:nvCxnSpPr>
        <p:spPr>
          <a:xfrm>
            <a:off x="10311589" y="2056293"/>
            <a:ext cx="320915" cy="100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E5C4FF-EF67-4B28-ACF0-6A7261090437}"/>
              </a:ext>
            </a:extLst>
          </p:cNvPr>
          <p:cNvCxnSpPr/>
          <p:nvPr/>
        </p:nvCxnSpPr>
        <p:spPr>
          <a:xfrm>
            <a:off x="2992424" y="6310656"/>
            <a:ext cx="0" cy="54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62D3605-8542-4F77-B414-3BD68B8665CF}"/>
              </a:ext>
            </a:extLst>
          </p:cNvPr>
          <p:cNvSpPr txBox="1"/>
          <p:nvPr/>
        </p:nvSpPr>
        <p:spPr>
          <a:xfrm>
            <a:off x="3064434" y="6399662"/>
            <a:ext cx="3498977" cy="369332"/>
          </a:xfrm>
          <a:prstGeom prst="rect">
            <a:avLst/>
          </a:prstGeom>
          <a:noFill/>
        </p:spPr>
        <p:txBody>
          <a:bodyPr wrap="square" rtlCol="0">
            <a:spAutoFit/>
          </a:bodyPr>
          <a:lstStyle/>
          <a:p>
            <a:r>
              <a:rPr lang="en-IN" dirty="0"/>
              <a:t>Merging all to make single column</a:t>
            </a:r>
          </a:p>
        </p:txBody>
      </p:sp>
    </p:spTree>
    <p:extLst>
      <p:ext uri="{BB962C8B-B14F-4D97-AF65-F5344CB8AC3E}">
        <p14:creationId xmlns:p14="http://schemas.microsoft.com/office/powerpoint/2010/main" val="204954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a:extLst>
              <a:ext uri="{FF2B5EF4-FFF2-40B4-BE49-F238E27FC236}">
                <a16:creationId xmlns:a16="http://schemas.microsoft.com/office/drawing/2014/main" id="{82A11017-8EE8-4755-8449-D2E90233BC8E}"/>
              </a:ext>
            </a:extLst>
          </p:cNvPr>
          <p:cNvSpPr>
            <a:spLocks noGrp="1"/>
          </p:cNvSpPr>
          <p:nvPr>
            <p:ph type="title"/>
          </p:nvPr>
        </p:nvSpPr>
        <p:spPr>
          <a:xfrm>
            <a:off x="0" y="33164"/>
            <a:ext cx="9144000" cy="784820"/>
          </a:xfrm>
        </p:spPr>
        <p:txBody>
          <a:bodyPr/>
          <a:lstStyle/>
          <a:p>
            <a:r>
              <a:rPr lang="en-IN" b="1" u="sng" dirty="0"/>
              <a:t>Natural Language Processing Tools</a:t>
            </a:r>
          </a:p>
        </p:txBody>
      </p:sp>
      <p:graphicFrame>
        <p:nvGraphicFramePr>
          <p:cNvPr id="26" name="Table 21">
            <a:extLst>
              <a:ext uri="{FF2B5EF4-FFF2-40B4-BE49-F238E27FC236}">
                <a16:creationId xmlns:a16="http://schemas.microsoft.com/office/drawing/2014/main" id="{BBC857D6-4E9E-4B24-8540-147EC68FC378}"/>
              </a:ext>
            </a:extLst>
          </p:cNvPr>
          <p:cNvGraphicFramePr>
            <a:graphicFrameLocks noGrp="1"/>
          </p:cNvGraphicFramePr>
          <p:nvPr>
            <p:extLst>
              <p:ext uri="{D42A27DB-BD31-4B8C-83A1-F6EECF244321}">
                <p14:modId xmlns:p14="http://schemas.microsoft.com/office/powerpoint/2010/main" val="3961895634"/>
              </p:ext>
            </p:extLst>
          </p:nvPr>
        </p:nvGraphicFramePr>
        <p:xfrm>
          <a:off x="204560" y="988738"/>
          <a:ext cx="7733793" cy="1285240"/>
        </p:xfrm>
        <a:graphic>
          <a:graphicData uri="http://schemas.openxmlformats.org/drawingml/2006/table">
            <a:tbl>
              <a:tblPr firstRow="1" bandRow="1">
                <a:tableStyleId>{5C22544A-7EE6-4342-B048-85BDC9FD1C3A}</a:tableStyleId>
              </a:tblPr>
              <a:tblGrid>
                <a:gridCol w="2577931">
                  <a:extLst>
                    <a:ext uri="{9D8B030D-6E8A-4147-A177-3AD203B41FA5}">
                      <a16:colId xmlns:a16="http://schemas.microsoft.com/office/drawing/2014/main" val="88791920"/>
                    </a:ext>
                  </a:extLst>
                </a:gridCol>
                <a:gridCol w="2577931">
                  <a:extLst>
                    <a:ext uri="{9D8B030D-6E8A-4147-A177-3AD203B41FA5}">
                      <a16:colId xmlns:a16="http://schemas.microsoft.com/office/drawing/2014/main" val="460365769"/>
                    </a:ext>
                  </a:extLst>
                </a:gridCol>
                <a:gridCol w="2577931">
                  <a:extLst>
                    <a:ext uri="{9D8B030D-6E8A-4147-A177-3AD203B41FA5}">
                      <a16:colId xmlns:a16="http://schemas.microsoft.com/office/drawing/2014/main" val="2634275901"/>
                    </a:ext>
                  </a:extLst>
                </a:gridCol>
              </a:tblGrid>
              <a:tr h="370840">
                <a:tc>
                  <a:txBody>
                    <a:bodyPr/>
                    <a:lstStyle/>
                    <a:p>
                      <a:r>
                        <a:rPr lang="en-IN" dirty="0"/>
                        <a:t>Title</a:t>
                      </a:r>
                    </a:p>
                  </a:txBody>
                  <a:tcPr/>
                </a:tc>
                <a:tc>
                  <a:txBody>
                    <a:bodyPr/>
                    <a:lstStyle/>
                    <a:p>
                      <a:r>
                        <a:rPr lang="en-IN" dirty="0"/>
                        <a:t>Processed Body</a:t>
                      </a:r>
                    </a:p>
                  </a:txBody>
                  <a:tcPr/>
                </a:tc>
                <a:tc>
                  <a:txBody>
                    <a:bodyPr/>
                    <a:lstStyle/>
                    <a:p>
                      <a:r>
                        <a:rPr lang="en-IN" dirty="0"/>
                        <a:t>Extracted Code</a:t>
                      </a:r>
                    </a:p>
                  </a:txBody>
                  <a:tcPr/>
                </a:tc>
                <a:extLst>
                  <a:ext uri="{0D108BD9-81ED-4DB2-BD59-A6C34878D82A}">
                    <a16:rowId xmlns:a16="http://schemas.microsoft.com/office/drawing/2014/main" val="3561121277"/>
                  </a:ext>
                </a:extLst>
              </a:tr>
              <a:tr h="256008">
                <a:tc>
                  <a:txBody>
                    <a:bodyPr/>
                    <a:lstStyle/>
                    <a:p>
                      <a:r>
                        <a:rPr lang="en-IN" dirty="0"/>
                        <a:t>title quest</a:t>
                      </a:r>
                    </a:p>
                  </a:txBody>
                  <a:tcPr/>
                </a:tc>
                <a:tc>
                  <a:txBody>
                    <a:bodyPr/>
                    <a:lstStyle/>
                    <a:p>
                      <a:r>
                        <a:rPr lang="en-IN" sz="1400" dirty="0"/>
                        <a:t>body may numeric value </a:t>
                      </a:r>
                      <a:r>
                        <a:rPr lang="en-IN" sz="1400" dirty="0" err="1"/>
                        <a:t>withu</a:t>
                      </a:r>
                      <a:r>
                        <a:rPr lang="en-IN" sz="1400" dirty="0"/>
                        <a:t> without text may contain useless link like </a:t>
                      </a:r>
                      <a:r>
                        <a:rPr lang="en-IN" sz="1400" dirty="0" err="1"/>
                        <a:t>thi</a:t>
                      </a:r>
                      <a:endParaRPr lang="en-IN" sz="1400" dirty="0"/>
                    </a:p>
                  </a:txBody>
                  <a:tcPr/>
                </a:tc>
                <a:tc>
                  <a:txBody>
                    <a:bodyPr/>
                    <a:lstStyle/>
                    <a:p>
                      <a:r>
                        <a:rPr lang="en-IN" sz="1800" dirty="0"/>
                        <a:t>code anywhere inside may be present is taken as it as </a:t>
                      </a:r>
                      <a:endParaRPr lang="en-IN" dirty="0"/>
                    </a:p>
                  </a:txBody>
                  <a:tcPr/>
                </a:tc>
                <a:extLst>
                  <a:ext uri="{0D108BD9-81ED-4DB2-BD59-A6C34878D82A}">
                    <a16:rowId xmlns:a16="http://schemas.microsoft.com/office/drawing/2014/main" val="3442030532"/>
                  </a:ext>
                </a:extLst>
              </a:tr>
            </a:tbl>
          </a:graphicData>
        </a:graphic>
      </p:graphicFrame>
      <p:cxnSp>
        <p:nvCxnSpPr>
          <p:cNvPr id="38" name="Straight Arrow Connector 37">
            <a:extLst>
              <a:ext uri="{FF2B5EF4-FFF2-40B4-BE49-F238E27FC236}">
                <a16:creationId xmlns:a16="http://schemas.microsoft.com/office/drawing/2014/main" id="{44E5C4FF-EF67-4B28-ACF0-6A7261090437}"/>
              </a:ext>
            </a:extLst>
          </p:cNvPr>
          <p:cNvCxnSpPr/>
          <p:nvPr/>
        </p:nvCxnSpPr>
        <p:spPr>
          <a:xfrm>
            <a:off x="3006614" y="2212503"/>
            <a:ext cx="0" cy="54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62D3605-8542-4F77-B414-3BD68B8665CF}"/>
              </a:ext>
            </a:extLst>
          </p:cNvPr>
          <p:cNvSpPr txBox="1"/>
          <p:nvPr/>
        </p:nvSpPr>
        <p:spPr>
          <a:xfrm>
            <a:off x="3029940" y="2301509"/>
            <a:ext cx="3498977" cy="369332"/>
          </a:xfrm>
          <a:prstGeom prst="rect">
            <a:avLst/>
          </a:prstGeom>
          <a:noFill/>
        </p:spPr>
        <p:txBody>
          <a:bodyPr wrap="square" rtlCol="0">
            <a:spAutoFit/>
          </a:bodyPr>
          <a:lstStyle/>
          <a:p>
            <a:r>
              <a:rPr lang="en-IN" dirty="0"/>
              <a:t>Merging all to make single column</a:t>
            </a:r>
          </a:p>
        </p:txBody>
      </p:sp>
      <p:graphicFrame>
        <p:nvGraphicFramePr>
          <p:cNvPr id="6" name="Table 6">
            <a:extLst>
              <a:ext uri="{FF2B5EF4-FFF2-40B4-BE49-F238E27FC236}">
                <a16:creationId xmlns:a16="http://schemas.microsoft.com/office/drawing/2014/main" id="{1B6FCD58-5786-4054-A8EF-563728493030}"/>
              </a:ext>
            </a:extLst>
          </p:cNvPr>
          <p:cNvGraphicFramePr>
            <a:graphicFrameLocks noGrp="1"/>
          </p:cNvGraphicFramePr>
          <p:nvPr>
            <p:extLst>
              <p:ext uri="{D42A27DB-BD31-4B8C-83A1-F6EECF244321}">
                <p14:modId xmlns:p14="http://schemas.microsoft.com/office/powerpoint/2010/main" val="1752928174"/>
              </p:ext>
            </p:extLst>
          </p:nvPr>
        </p:nvGraphicFramePr>
        <p:xfrm>
          <a:off x="248232" y="2775186"/>
          <a:ext cx="8127983" cy="1062445"/>
        </p:xfrm>
        <a:graphic>
          <a:graphicData uri="http://schemas.openxmlformats.org/drawingml/2006/table">
            <a:tbl>
              <a:tblPr firstRow="1" bandRow="1">
                <a:tableStyleId>{5C22544A-7EE6-4342-B048-85BDC9FD1C3A}</a:tableStyleId>
              </a:tblPr>
              <a:tblGrid>
                <a:gridCol w="8127983">
                  <a:extLst>
                    <a:ext uri="{9D8B030D-6E8A-4147-A177-3AD203B41FA5}">
                      <a16:colId xmlns:a16="http://schemas.microsoft.com/office/drawing/2014/main" val="1786064886"/>
                    </a:ext>
                  </a:extLst>
                </a:gridCol>
              </a:tblGrid>
              <a:tr h="270054">
                <a:tc>
                  <a:txBody>
                    <a:bodyPr/>
                    <a:lstStyle/>
                    <a:p>
                      <a:r>
                        <a:rPr lang="en-IN" dirty="0"/>
                        <a:t>Training Ready Data</a:t>
                      </a:r>
                    </a:p>
                  </a:txBody>
                  <a:tcPr/>
                </a:tc>
                <a:extLst>
                  <a:ext uri="{0D108BD9-81ED-4DB2-BD59-A6C34878D82A}">
                    <a16:rowId xmlns:a16="http://schemas.microsoft.com/office/drawing/2014/main" val="2389065616"/>
                  </a:ext>
                </a:extLst>
              </a:tr>
              <a:tr h="6966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title quest title quest title quest </a:t>
                      </a:r>
                      <a:r>
                        <a:rPr lang="en-IN" sz="1800" b="0" u="sng" dirty="0"/>
                        <a:t>body</a:t>
                      </a:r>
                      <a:r>
                        <a:rPr lang="en-IN" sz="1800" b="1" dirty="0"/>
                        <a:t> </a:t>
                      </a:r>
                      <a:r>
                        <a:rPr lang="en-IN" sz="1800" u="sng" dirty="0"/>
                        <a:t>may numeric value </a:t>
                      </a:r>
                      <a:r>
                        <a:rPr lang="en-IN" sz="1800" u="sng" dirty="0" err="1"/>
                        <a:t>withu</a:t>
                      </a:r>
                      <a:r>
                        <a:rPr lang="en-IN" sz="1800" u="sng" dirty="0"/>
                        <a:t> without text may contain useless link like </a:t>
                      </a:r>
                      <a:r>
                        <a:rPr lang="en-IN" sz="1800" u="sng" dirty="0" err="1"/>
                        <a:t>thi</a:t>
                      </a:r>
                      <a:r>
                        <a:rPr lang="en-IN" sz="1800" u="sng" dirty="0"/>
                        <a:t> </a:t>
                      </a:r>
                      <a:r>
                        <a:rPr lang="en-IN" sz="1800" b="1" u="sng" dirty="0"/>
                        <a:t>code anywhere inside may be present is taken as it as </a:t>
                      </a:r>
                      <a:endParaRPr lang="en-IN" b="1" u="sng" dirty="0"/>
                    </a:p>
                  </a:txBody>
                  <a:tcPr/>
                </a:tc>
                <a:extLst>
                  <a:ext uri="{0D108BD9-81ED-4DB2-BD59-A6C34878D82A}">
                    <a16:rowId xmlns:a16="http://schemas.microsoft.com/office/drawing/2014/main" val="3830251088"/>
                  </a:ext>
                </a:extLst>
              </a:tr>
            </a:tbl>
          </a:graphicData>
        </a:graphic>
      </p:graphicFrame>
      <p:cxnSp>
        <p:nvCxnSpPr>
          <p:cNvPr id="9" name="Connector: Curved 8">
            <a:extLst>
              <a:ext uri="{FF2B5EF4-FFF2-40B4-BE49-F238E27FC236}">
                <a16:creationId xmlns:a16="http://schemas.microsoft.com/office/drawing/2014/main" id="{5A17B31B-EE06-4660-99F6-78052DCF6CA5}"/>
              </a:ext>
            </a:extLst>
          </p:cNvPr>
          <p:cNvCxnSpPr>
            <a:cxnSpLocks/>
            <a:endCxn id="6" idx="3"/>
          </p:cNvCxnSpPr>
          <p:nvPr/>
        </p:nvCxnSpPr>
        <p:spPr>
          <a:xfrm rot="16200000" flipH="1">
            <a:off x="7299834" y="2230027"/>
            <a:ext cx="1802184" cy="350577"/>
          </a:xfrm>
          <a:prstGeom prst="curvedConnector4">
            <a:avLst>
              <a:gd name="adj1" fmla="val 35262"/>
              <a:gd name="adj2" fmla="val 165207"/>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94E5BF-6700-4460-8DB6-6EB1C9FEABAF}"/>
              </a:ext>
            </a:extLst>
          </p:cNvPr>
          <p:cNvSpPr txBox="1"/>
          <p:nvPr/>
        </p:nvSpPr>
        <p:spPr>
          <a:xfrm>
            <a:off x="8511656" y="1747511"/>
            <a:ext cx="2564662" cy="923330"/>
          </a:xfrm>
          <a:prstGeom prst="rect">
            <a:avLst/>
          </a:prstGeom>
          <a:noFill/>
        </p:spPr>
        <p:txBody>
          <a:bodyPr wrap="square" rtlCol="0">
            <a:spAutoFit/>
          </a:bodyPr>
          <a:lstStyle/>
          <a:p>
            <a:r>
              <a:rPr lang="en-IN" dirty="0"/>
              <a:t>Weighted merger =&gt; 3*Title + Processed Body + Extracted Code</a:t>
            </a:r>
          </a:p>
        </p:txBody>
      </p:sp>
      <p:cxnSp>
        <p:nvCxnSpPr>
          <p:cNvPr id="34" name="Straight Arrow Connector 33">
            <a:extLst>
              <a:ext uri="{FF2B5EF4-FFF2-40B4-BE49-F238E27FC236}">
                <a16:creationId xmlns:a16="http://schemas.microsoft.com/office/drawing/2014/main" id="{0CDD1B85-D0CA-4868-8BF5-C24BCA42C557}"/>
              </a:ext>
            </a:extLst>
          </p:cNvPr>
          <p:cNvCxnSpPr/>
          <p:nvPr/>
        </p:nvCxnSpPr>
        <p:spPr>
          <a:xfrm>
            <a:off x="3002353" y="3918628"/>
            <a:ext cx="0" cy="54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30">
            <a:extLst>
              <a:ext uri="{FF2B5EF4-FFF2-40B4-BE49-F238E27FC236}">
                <a16:creationId xmlns:a16="http://schemas.microsoft.com/office/drawing/2014/main" id="{724B38FC-A8ED-481A-BF86-E884705E44FA}"/>
              </a:ext>
            </a:extLst>
          </p:cNvPr>
          <p:cNvGraphicFramePr>
            <a:graphicFrameLocks noGrp="1"/>
          </p:cNvGraphicFramePr>
          <p:nvPr>
            <p:extLst>
              <p:ext uri="{D42A27DB-BD31-4B8C-83A1-F6EECF244321}">
                <p14:modId xmlns:p14="http://schemas.microsoft.com/office/powerpoint/2010/main" val="736464775"/>
              </p:ext>
            </p:extLst>
          </p:nvPr>
        </p:nvGraphicFramePr>
        <p:xfrm>
          <a:off x="179815" y="4462400"/>
          <a:ext cx="5400603" cy="1005840"/>
        </p:xfrm>
        <a:graphic>
          <a:graphicData uri="http://schemas.openxmlformats.org/drawingml/2006/table">
            <a:tbl>
              <a:tblPr firstRow="1" bandRow="1">
                <a:tableStyleId>{5C22544A-7EE6-4342-B048-85BDC9FD1C3A}</a:tableStyleId>
              </a:tblPr>
              <a:tblGrid>
                <a:gridCol w="600067">
                  <a:extLst>
                    <a:ext uri="{9D8B030D-6E8A-4147-A177-3AD203B41FA5}">
                      <a16:colId xmlns:a16="http://schemas.microsoft.com/office/drawing/2014/main" val="1535106114"/>
                    </a:ext>
                  </a:extLst>
                </a:gridCol>
                <a:gridCol w="600067">
                  <a:extLst>
                    <a:ext uri="{9D8B030D-6E8A-4147-A177-3AD203B41FA5}">
                      <a16:colId xmlns:a16="http://schemas.microsoft.com/office/drawing/2014/main" val="377105040"/>
                    </a:ext>
                  </a:extLst>
                </a:gridCol>
                <a:gridCol w="600067">
                  <a:extLst>
                    <a:ext uri="{9D8B030D-6E8A-4147-A177-3AD203B41FA5}">
                      <a16:colId xmlns:a16="http://schemas.microsoft.com/office/drawing/2014/main" val="2589859282"/>
                    </a:ext>
                  </a:extLst>
                </a:gridCol>
                <a:gridCol w="600067">
                  <a:extLst>
                    <a:ext uri="{9D8B030D-6E8A-4147-A177-3AD203B41FA5}">
                      <a16:colId xmlns:a16="http://schemas.microsoft.com/office/drawing/2014/main" val="4028060062"/>
                    </a:ext>
                  </a:extLst>
                </a:gridCol>
                <a:gridCol w="600067">
                  <a:extLst>
                    <a:ext uri="{9D8B030D-6E8A-4147-A177-3AD203B41FA5}">
                      <a16:colId xmlns:a16="http://schemas.microsoft.com/office/drawing/2014/main" val="3266150465"/>
                    </a:ext>
                  </a:extLst>
                </a:gridCol>
                <a:gridCol w="600067">
                  <a:extLst>
                    <a:ext uri="{9D8B030D-6E8A-4147-A177-3AD203B41FA5}">
                      <a16:colId xmlns:a16="http://schemas.microsoft.com/office/drawing/2014/main" val="717989791"/>
                    </a:ext>
                  </a:extLst>
                </a:gridCol>
                <a:gridCol w="600067">
                  <a:extLst>
                    <a:ext uri="{9D8B030D-6E8A-4147-A177-3AD203B41FA5}">
                      <a16:colId xmlns:a16="http://schemas.microsoft.com/office/drawing/2014/main" val="237855436"/>
                    </a:ext>
                  </a:extLst>
                </a:gridCol>
                <a:gridCol w="600067">
                  <a:extLst>
                    <a:ext uri="{9D8B030D-6E8A-4147-A177-3AD203B41FA5}">
                      <a16:colId xmlns:a16="http://schemas.microsoft.com/office/drawing/2014/main" val="3710788630"/>
                    </a:ext>
                  </a:extLst>
                </a:gridCol>
                <a:gridCol w="600067">
                  <a:extLst>
                    <a:ext uri="{9D8B030D-6E8A-4147-A177-3AD203B41FA5}">
                      <a16:colId xmlns:a16="http://schemas.microsoft.com/office/drawing/2014/main" val="3648764565"/>
                    </a:ext>
                  </a:extLst>
                </a:gridCol>
              </a:tblGrid>
              <a:tr h="273672">
                <a:tc>
                  <a:txBody>
                    <a:bodyPr/>
                    <a:lstStyle/>
                    <a:p>
                      <a:r>
                        <a:rPr lang="en-IN" dirty="0"/>
                        <a:t>w1</a:t>
                      </a:r>
                    </a:p>
                  </a:txBody>
                  <a:tcPr/>
                </a:tc>
                <a:tc>
                  <a:txBody>
                    <a:bodyPr/>
                    <a:lstStyle/>
                    <a:p>
                      <a:r>
                        <a:rPr lang="en-IN" dirty="0"/>
                        <a:t>w2</a:t>
                      </a:r>
                    </a:p>
                  </a:txBody>
                  <a:tcPr/>
                </a:tc>
                <a:tc>
                  <a:txBody>
                    <a:bodyPr/>
                    <a:lstStyle/>
                    <a:p>
                      <a:r>
                        <a:rPr lang="en-IN" dirty="0"/>
                        <a:t>w3</a:t>
                      </a:r>
                    </a:p>
                  </a:txBody>
                  <a:tcPr/>
                </a:tc>
                <a:tc>
                  <a:txBody>
                    <a:bodyPr/>
                    <a:lstStyle/>
                    <a:p>
                      <a:r>
                        <a:rPr lang="en-IN" dirty="0"/>
                        <a:t>W4</a:t>
                      </a:r>
                    </a:p>
                  </a:txBody>
                  <a:tcPr/>
                </a:tc>
                <a:tc>
                  <a:txBody>
                    <a:bodyPr/>
                    <a:lstStyle/>
                    <a:p>
                      <a:r>
                        <a:rPr lang="en-IN" dirty="0"/>
                        <a:t>W5</a:t>
                      </a:r>
                    </a:p>
                  </a:txBody>
                  <a:tcPr/>
                </a:tc>
                <a:tc>
                  <a:txBody>
                    <a:bodyPr/>
                    <a:lstStyle/>
                    <a:p>
                      <a:r>
                        <a:rPr lang="en-IN" dirty="0"/>
                        <a:t>W1 w2</a:t>
                      </a:r>
                    </a:p>
                  </a:txBody>
                  <a:tcPr/>
                </a:tc>
                <a:tc>
                  <a:txBody>
                    <a:bodyPr/>
                    <a:lstStyle/>
                    <a:p>
                      <a:r>
                        <a:rPr lang="en-IN" dirty="0"/>
                        <a:t>W2 w3</a:t>
                      </a:r>
                    </a:p>
                  </a:txBody>
                  <a:tcPr/>
                </a:tc>
                <a:tc>
                  <a:txBody>
                    <a:bodyPr/>
                    <a:lstStyle/>
                    <a:p>
                      <a:r>
                        <a:rPr lang="en-IN" dirty="0"/>
                        <a:t>W3 w4</a:t>
                      </a:r>
                    </a:p>
                  </a:txBody>
                  <a:tcPr/>
                </a:tc>
                <a:tc>
                  <a:txBody>
                    <a:bodyPr/>
                    <a:lstStyle/>
                    <a:p>
                      <a:r>
                        <a:rPr lang="en-IN" dirty="0"/>
                        <a:t>W4 w5</a:t>
                      </a:r>
                    </a:p>
                  </a:txBody>
                  <a:tcPr/>
                </a:tc>
                <a:extLst>
                  <a:ext uri="{0D108BD9-81ED-4DB2-BD59-A6C34878D82A}">
                    <a16:rowId xmlns:a16="http://schemas.microsoft.com/office/drawing/2014/main" val="3954398700"/>
                  </a:ext>
                </a:extLst>
              </a:tr>
              <a:tr h="273672">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04277520"/>
                  </a:ext>
                </a:extLst>
              </a:tr>
            </a:tbl>
          </a:graphicData>
        </a:graphic>
      </p:graphicFrame>
      <p:sp>
        <p:nvSpPr>
          <p:cNvPr id="32" name="TextBox 31">
            <a:extLst>
              <a:ext uri="{FF2B5EF4-FFF2-40B4-BE49-F238E27FC236}">
                <a16:creationId xmlns:a16="http://schemas.microsoft.com/office/drawing/2014/main" id="{D630A918-29F9-496C-9CDD-1472409C7192}"/>
              </a:ext>
            </a:extLst>
          </p:cNvPr>
          <p:cNvSpPr txBox="1"/>
          <p:nvPr/>
        </p:nvSpPr>
        <p:spPr>
          <a:xfrm>
            <a:off x="3078623" y="3990176"/>
            <a:ext cx="3096340" cy="369332"/>
          </a:xfrm>
          <a:prstGeom prst="rect">
            <a:avLst/>
          </a:prstGeom>
          <a:noFill/>
        </p:spPr>
        <p:txBody>
          <a:bodyPr wrap="square" rtlCol="0">
            <a:spAutoFit/>
          </a:bodyPr>
          <a:lstStyle/>
          <a:p>
            <a:r>
              <a:rPr lang="en-IN" dirty="0"/>
              <a:t>2 gram Model with TFIDF </a:t>
            </a:r>
          </a:p>
        </p:txBody>
      </p:sp>
      <p:pic>
        <p:nvPicPr>
          <p:cNvPr id="40" name="Picture 39">
            <a:extLst>
              <a:ext uri="{FF2B5EF4-FFF2-40B4-BE49-F238E27FC236}">
                <a16:creationId xmlns:a16="http://schemas.microsoft.com/office/drawing/2014/main" id="{8EE1B5CA-A5EE-470E-8A40-6D4E3CC27D11}"/>
              </a:ext>
            </a:extLst>
          </p:cNvPr>
          <p:cNvPicPr>
            <a:picLocks noChangeAspect="1"/>
          </p:cNvPicPr>
          <p:nvPr/>
        </p:nvPicPr>
        <p:blipFill rotWithShape="1">
          <a:blip r:embed="rId2"/>
          <a:srcRect b="5092"/>
          <a:stretch/>
        </p:blipFill>
        <p:spPr>
          <a:xfrm>
            <a:off x="6489346" y="4334377"/>
            <a:ext cx="5400601" cy="2349229"/>
          </a:xfrm>
          <a:prstGeom prst="rect">
            <a:avLst/>
          </a:prstGeom>
        </p:spPr>
      </p:pic>
    </p:spTree>
    <p:extLst>
      <p:ext uri="{BB962C8B-B14F-4D97-AF65-F5344CB8AC3E}">
        <p14:creationId xmlns:p14="http://schemas.microsoft.com/office/powerpoint/2010/main" val="341788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dirty="0">
                <a:solidFill>
                  <a:srgbClr val="FF0000"/>
                </a:solidFill>
              </a:rPr>
              <a:t>Understanding Problem</a:t>
            </a:r>
            <a:endParaRPr dirty="0">
              <a:solidFill>
                <a:srgbClr val="FF0000"/>
              </a:solidFill>
            </a:endParaRPr>
          </a:p>
          <a:p>
            <a:r>
              <a:rPr lang="en-IN" dirty="0">
                <a:solidFill>
                  <a:srgbClr val="FF0000"/>
                </a:solidFill>
              </a:rPr>
              <a:t>Multi-Label-Classification</a:t>
            </a:r>
          </a:p>
          <a:p>
            <a:r>
              <a:rPr lang="en-IN" dirty="0">
                <a:solidFill>
                  <a:srgbClr val="FF0000"/>
                </a:solidFill>
              </a:rPr>
              <a:t>Frequently Used Terms</a:t>
            </a:r>
          </a:p>
          <a:p>
            <a:r>
              <a:rPr lang="en-IN" dirty="0">
                <a:solidFill>
                  <a:srgbClr val="FF0000"/>
                </a:solidFill>
              </a:rPr>
              <a:t>Performance Metrics</a:t>
            </a:r>
          </a:p>
          <a:p>
            <a:r>
              <a:rPr lang="en-IN" dirty="0">
                <a:solidFill>
                  <a:srgbClr val="FF0000"/>
                </a:solidFill>
              </a:rPr>
              <a:t>Natural Language Processing Tools</a:t>
            </a:r>
          </a:p>
          <a:p>
            <a:r>
              <a:rPr lang="en-IN" b="1" u="sng"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762016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409" y="-406"/>
            <a:ext cx="9144000" cy="784820"/>
          </a:xfrm>
        </p:spPr>
        <p:txBody>
          <a:bodyPr/>
          <a:lstStyle/>
          <a:p>
            <a:r>
              <a:rPr lang="en-IN" b="1" u="sng" dirty="0"/>
              <a:t>Strategy</a:t>
            </a:r>
          </a:p>
        </p:txBody>
      </p:sp>
      <p:sp>
        <p:nvSpPr>
          <p:cNvPr id="14" name="Content Placeholder 13"/>
          <p:cNvSpPr>
            <a:spLocks noGrp="1"/>
          </p:cNvSpPr>
          <p:nvPr>
            <p:ph idx="1"/>
          </p:nvPr>
        </p:nvSpPr>
        <p:spPr>
          <a:xfrm>
            <a:off x="983432" y="1295400"/>
            <a:ext cx="9144000" cy="4267200"/>
          </a:xfrm>
        </p:spPr>
        <p:txBody>
          <a:bodyPr/>
          <a:lstStyle/>
          <a:p>
            <a:r>
              <a:rPr lang="en-IN" dirty="0"/>
              <a:t>Exploratory Data Analysis - EDA</a:t>
            </a:r>
          </a:p>
          <a:p>
            <a:r>
              <a:rPr lang="en-IN" dirty="0"/>
              <a:t>Machine Learning</a:t>
            </a:r>
            <a:endParaRPr dirty="0"/>
          </a:p>
        </p:txBody>
      </p:sp>
    </p:spTree>
    <p:extLst>
      <p:ext uri="{BB962C8B-B14F-4D97-AF65-F5344CB8AC3E}">
        <p14:creationId xmlns:p14="http://schemas.microsoft.com/office/powerpoint/2010/main" val="314061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AB2E-4117-40E1-9168-162FBBC3DFC6}"/>
              </a:ext>
            </a:extLst>
          </p:cNvPr>
          <p:cNvSpPr>
            <a:spLocks noGrp="1"/>
          </p:cNvSpPr>
          <p:nvPr>
            <p:ph type="title"/>
          </p:nvPr>
        </p:nvSpPr>
        <p:spPr>
          <a:xfrm>
            <a:off x="-27925" y="26098"/>
            <a:ext cx="9144000" cy="735902"/>
          </a:xfrm>
        </p:spPr>
        <p:txBody>
          <a:bodyPr/>
          <a:lstStyle/>
          <a:p>
            <a:r>
              <a:rPr lang="en-IN" dirty="0"/>
              <a:t>Exploratory Data Analysis - EDA</a:t>
            </a:r>
          </a:p>
        </p:txBody>
      </p:sp>
      <p:pic>
        <p:nvPicPr>
          <p:cNvPr id="5" name="Picture 4">
            <a:extLst>
              <a:ext uri="{FF2B5EF4-FFF2-40B4-BE49-F238E27FC236}">
                <a16:creationId xmlns:a16="http://schemas.microsoft.com/office/drawing/2014/main" id="{8E2FC8FF-78F5-4A01-92DD-40C82C1C54F3}"/>
              </a:ext>
            </a:extLst>
          </p:cNvPr>
          <p:cNvPicPr>
            <a:picLocks noChangeAspect="1"/>
          </p:cNvPicPr>
          <p:nvPr/>
        </p:nvPicPr>
        <p:blipFill>
          <a:blip r:embed="rId2"/>
          <a:stretch>
            <a:fillRect/>
          </a:stretch>
        </p:blipFill>
        <p:spPr>
          <a:xfrm>
            <a:off x="443372" y="762000"/>
            <a:ext cx="11305256" cy="5766658"/>
          </a:xfrm>
          <a:prstGeom prst="rect">
            <a:avLst/>
          </a:prstGeom>
        </p:spPr>
      </p:pic>
    </p:spTree>
    <p:extLst>
      <p:ext uri="{BB962C8B-B14F-4D97-AF65-F5344CB8AC3E}">
        <p14:creationId xmlns:p14="http://schemas.microsoft.com/office/powerpoint/2010/main" val="234124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b="1" u="sng" dirty="0"/>
              <a:t>Understanding Problem</a:t>
            </a:r>
            <a:endParaRPr b="1" u="sng" dirty="0"/>
          </a:p>
          <a:p>
            <a:r>
              <a:rPr lang="en-IN" dirty="0"/>
              <a:t>Multi-Label-Classification</a:t>
            </a:r>
          </a:p>
          <a:p>
            <a:r>
              <a:rPr lang="en-IN" dirty="0"/>
              <a:t>Frequently Used Terms</a:t>
            </a:r>
          </a:p>
          <a:p>
            <a:r>
              <a:rPr lang="en-IN" dirty="0"/>
              <a:t>Performance Metrics</a:t>
            </a:r>
          </a:p>
          <a:p>
            <a:r>
              <a:rPr lang="en-IN" dirty="0"/>
              <a:t>Natural Language Processing Tools</a:t>
            </a:r>
          </a:p>
          <a:p>
            <a:r>
              <a:rPr lang="en-IN"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AB2E-4117-40E1-9168-162FBBC3DFC6}"/>
              </a:ext>
            </a:extLst>
          </p:cNvPr>
          <p:cNvSpPr>
            <a:spLocks noGrp="1"/>
          </p:cNvSpPr>
          <p:nvPr>
            <p:ph type="title"/>
          </p:nvPr>
        </p:nvSpPr>
        <p:spPr>
          <a:xfrm>
            <a:off x="-27925" y="26098"/>
            <a:ext cx="9144000" cy="735902"/>
          </a:xfrm>
        </p:spPr>
        <p:txBody>
          <a:bodyPr/>
          <a:lstStyle/>
          <a:p>
            <a:r>
              <a:rPr lang="en-IN" dirty="0"/>
              <a:t>Exploratory Data Analysis - EDA</a:t>
            </a:r>
          </a:p>
        </p:txBody>
      </p:sp>
      <p:pic>
        <p:nvPicPr>
          <p:cNvPr id="6" name="Picture 5">
            <a:extLst>
              <a:ext uri="{FF2B5EF4-FFF2-40B4-BE49-F238E27FC236}">
                <a16:creationId xmlns:a16="http://schemas.microsoft.com/office/drawing/2014/main" id="{6D454999-51EA-4EAC-81C3-70E503AD4B18}"/>
              </a:ext>
            </a:extLst>
          </p:cNvPr>
          <p:cNvPicPr>
            <a:picLocks noChangeAspect="1"/>
          </p:cNvPicPr>
          <p:nvPr/>
        </p:nvPicPr>
        <p:blipFill>
          <a:blip r:embed="rId2"/>
          <a:stretch>
            <a:fillRect/>
          </a:stretch>
        </p:blipFill>
        <p:spPr>
          <a:xfrm>
            <a:off x="7162628" y="980728"/>
            <a:ext cx="5029372" cy="3384376"/>
          </a:xfrm>
          <a:prstGeom prst="rect">
            <a:avLst/>
          </a:prstGeom>
        </p:spPr>
      </p:pic>
      <p:pic>
        <p:nvPicPr>
          <p:cNvPr id="7" name="Picture 6">
            <a:extLst>
              <a:ext uri="{FF2B5EF4-FFF2-40B4-BE49-F238E27FC236}">
                <a16:creationId xmlns:a16="http://schemas.microsoft.com/office/drawing/2014/main" id="{9A3690E1-DB9A-437E-A880-52AD9905FD01}"/>
              </a:ext>
            </a:extLst>
          </p:cNvPr>
          <p:cNvPicPr>
            <a:picLocks noChangeAspect="1"/>
          </p:cNvPicPr>
          <p:nvPr/>
        </p:nvPicPr>
        <p:blipFill>
          <a:blip r:embed="rId3"/>
          <a:stretch>
            <a:fillRect/>
          </a:stretch>
        </p:blipFill>
        <p:spPr>
          <a:xfrm>
            <a:off x="5185376" y="980728"/>
            <a:ext cx="1977252" cy="3384376"/>
          </a:xfrm>
          <a:prstGeom prst="rect">
            <a:avLst/>
          </a:prstGeom>
        </p:spPr>
      </p:pic>
      <p:pic>
        <p:nvPicPr>
          <p:cNvPr id="8" name="Picture 7">
            <a:extLst>
              <a:ext uri="{FF2B5EF4-FFF2-40B4-BE49-F238E27FC236}">
                <a16:creationId xmlns:a16="http://schemas.microsoft.com/office/drawing/2014/main" id="{539F054A-3204-43A4-BE6B-C92DF98E174F}"/>
              </a:ext>
            </a:extLst>
          </p:cNvPr>
          <p:cNvPicPr>
            <a:picLocks noChangeAspect="1"/>
          </p:cNvPicPr>
          <p:nvPr/>
        </p:nvPicPr>
        <p:blipFill>
          <a:blip r:embed="rId4"/>
          <a:stretch>
            <a:fillRect/>
          </a:stretch>
        </p:blipFill>
        <p:spPr>
          <a:xfrm>
            <a:off x="34057" y="980728"/>
            <a:ext cx="5151319" cy="3384376"/>
          </a:xfrm>
          <a:prstGeom prst="rect">
            <a:avLst/>
          </a:prstGeom>
        </p:spPr>
      </p:pic>
      <p:sp>
        <p:nvSpPr>
          <p:cNvPr id="9" name="TextBox 8">
            <a:extLst>
              <a:ext uri="{FF2B5EF4-FFF2-40B4-BE49-F238E27FC236}">
                <a16:creationId xmlns:a16="http://schemas.microsoft.com/office/drawing/2014/main" id="{D9F87D93-6108-42A2-A3CB-04F63175A80F}"/>
              </a:ext>
            </a:extLst>
          </p:cNvPr>
          <p:cNvSpPr txBox="1"/>
          <p:nvPr/>
        </p:nvSpPr>
        <p:spPr>
          <a:xfrm>
            <a:off x="6095130" y="4579708"/>
            <a:ext cx="6192688" cy="369332"/>
          </a:xfrm>
          <a:prstGeom prst="rect">
            <a:avLst/>
          </a:prstGeom>
          <a:noFill/>
        </p:spPr>
        <p:txBody>
          <a:bodyPr wrap="square" rtlCol="0">
            <a:spAutoFit/>
          </a:bodyPr>
          <a:lstStyle/>
          <a:p>
            <a:r>
              <a:rPr lang="en-IN" dirty="0"/>
              <a:t>Partial Coverage – Question Covered by at least 1 of the tag</a:t>
            </a:r>
          </a:p>
        </p:txBody>
      </p:sp>
      <p:pic>
        <p:nvPicPr>
          <p:cNvPr id="10" name="Picture 9">
            <a:extLst>
              <a:ext uri="{FF2B5EF4-FFF2-40B4-BE49-F238E27FC236}">
                <a16:creationId xmlns:a16="http://schemas.microsoft.com/office/drawing/2014/main" id="{F062BE63-7A1E-4DE9-8104-1237EE1293AC}"/>
              </a:ext>
            </a:extLst>
          </p:cNvPr>
          <p:cNvPicPr>
            <a:picLocks noChangeAspect="1"/>
          </p:cNvPicPr>
          <p:nvPr/>
        </p:nvPicPr>
        <p:blipFill>
          <a:blip r:embed="rId5"/>
          <a:stretch>
            <a:fillRect/>
          </a:stretch>
        </p:blipFill>
        <p:spPr>
          <a:xfrm>
            <a:off x="1271464" y="4987025"/>
            <a:ext cx="1756510" cy="1513588"/>
          </a:xfrm>
          <a:prstGeom prst="rect">
            <a:avLst/>
          </a:prstGeom>
        </p:spPr>
      </p:pic>
      <p:sp>
        <p:nvSpPr>
          <p:cNvPr id="11" name="TextBox 10">
            <a:extLst>
              <a:ext uri="{FF2B5EF4-FFF2-40B4-BE49-F238E27FC236}">
                <a16:creationId xmlns:a16="http://schemas.microsoft.com/office/drawing/2014/main" id="{31AE3F82-4A3D-48A2-9037-9F1C49B21939}"/>
              </a:ext>
            </a:extLst>
          </p:cNvPr>
          <p:cNvSpPr txBox="1"/>
          <p:nvPr/>
        </p:nvSpPr>
        <p:spPr>
          <a:xfrm>
            <a:off x="191344" y="4558125"/>
            <a:ext cx="5151318" cy="369332"/>
          </a:xfrm>
          <a:prstGeom prst="rect">
            <a:avLst/>
          </a:prstGeom>
          <a:noFill/>
        </p:spPr>
        <p:txBody>
          <a:bodyPr wrap="square" rtlCol="0">
            <a:spAutoFit/>
          </a:bodyPr>
          <a:lstStyle/>
          <a:p>
            <a:r>
              <a:rPr lang="en-IN" dirty="0"/>
              <a:t>Number of tags Vs Number of Question</a:t>
            </a:r>
          </a:p>
        </p:txBody>
      </p:sp>
      <p:sp>
        <p:nvSpPr>
          <p:cNvPr id="13" name="TextBox 12">
            <a:extLst>
              <a:ext uri="{FF2B5EF4-FFF2-40B4-BE49-F238E27FC236}">
                <a16:creationId xmlns:a16="http://schemas.microsoft.com/office/drawing/2014/main" id="{892220A7-8958-4C0D-8808-CFFA53DE02B1}"/>
              </a:ext>
            </a:extLst>
          </p:cNvPr>
          <p:cNvSpPr txBox="1"/>
          <p:nvPr/>
        </p:nvSpPr>
        <p:spPr>
          <a:xfrm>
            <a:off x="3863752" y="5374487"/>
            <a:ext cx="7488832" cy="646331"/>
          </a:xfrm>
          <a:prstGeom prst="rect">
            <a:avLst/>
          </a:prstGeom>
          <a:noFill/>
        </p:spPr>
        <p:txBody>
          <a:bodyPr wrap="square" rtlCol="0">
            <a:spAutoFit/>
          </a:bodyPr>
          <a:lstStyle/>
          <a:p>
            <a:pPr marL="285750" indent="-285750">
              <a:buFont typeface="Arial" panose="020B0604020202020204" pitchFamily="34" charset="0"/>
              <a:buChar char="•"/>
            </a:pPr>
            <a:r>
              <a:rPr lang="en-US" dirty="0"/>
              <a:t>Selected Tags  500  covers the  90.06149992050626  percent of questions.</a:t>
            </a:r>
          </a:p>
        </p:txBody>
      </p:sp>
    </p:spTree>
    <p:extLst>
      <p:ext uri="{BB962C8B-B14F-4D97-AF65-F5344CB8AC3E}">
        <p14:creationId xmlns:p14="http://schemas.microsoft.com/office/powerpoint/2010/main" val="2382289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144000" cy="784820"/>
          </a:xfrm>
        </p:spPr>
        <p:txBody>
          <a:bodyPr/>
          <a:lstStyle/>
          <a:p>
            <a:r>
              <a:rPr lang="en-IN" b="1" u="sng" dirty="0"/>
              <a:t>Machine Learning</a:t>
            </a:r>
          </a:p>
        </p:txBody>
      </p:sp>
      <p:sp>
        <p:nvSpPr>
          <p:cNvPr id="4" name="Rectangle 3">
            <a:extLst>
              <a:ext uri="{FF2B5EF4-FFF2-40B4-BE49-F238E27FC236}">
                <a16:creationId xmlns:a16="http://schemas.microsoft.com/office/drawing/2014/main" id="{819B724B-E6EF-4F1E-8DE2-33BA55E907F5}"/>
              </a:ext>
            </a:extLst>
          </p:cNvPr>
          <p:cNvSpPr/>
          <p:nvPr/>
        </p:nvSpPr>
        <p:spPr>
          <a:xfrm>
            <a:off x="0" y="1484784"/>
            <a:ext cx="6096000" cy="923330"/>
          </a:xfrm>
          <a:prstGeom prst="rect">
            <a:avLst/>
          </a:prstGeom>
        </p:spPr>
        <p:txBody>
          <a:bodyPr>
            <a:spAutoFit/>
          </a:bodyPr>
          <a:lstStyle/>
          <a:p>
            <a:pPr marL="457200">
              <a:spcAft>
                <a:spcPts val="0"/>
              </a:spcAft>
            </a:pPr>
            <a:r>
              <a:rPr lang="en-US" u="sng" dirty="0">
                <a:latin typeface="Arial" panose="020B0604020202020204" pitchFamily="34" charset="0"/>
                <a:ea typeface="Times New Roman" panose="02020603050405020304" pitchFamily="18" charset="0"/>
                <a:cs typeface="Times New Roman" panose="02020603050405020304" pitchFamily="18" charset="0"/>
              </a:rPr>
              <a:t>Type of X</a:t>
            </a:r>
            <a:r>
              <a:rPr lang="en-US" dirty="0">
                <a:latin typeface="Arial" panose="020B0604020202020204" pitchFamily="34" charset="0"/>
                <a:ea typeface="Times New Roman" panose="02020603050405020304" pitchFamily="18" charset="0"/>
                <a:cs typeface="Times New Roman" panose="02020603050405020304" pitchFamily="18" charset="0"/>
              </a:rPr>
              <a:t>: </a:t>
            </a:r>
            <a:r>
              <a:rPr lang="en-US" dirty="0" err="1">
                <a:latin typeface="Arial" panose="020B0604020202020204" pitchFamily="34" charset="0"/>
                <a:ea typeface="Times New Roman" panose="02020603050405020304" pitchFamily="18" charset="0"/>
                <a:cs typeface="Times New Roman" panose="02020603050405020304" pitchFamily="18" charset="0"/>
              </a:rPr>
              <a:t>scipy.sparse.csr.csr_matrix</a:t>
            </a:r>
            <a:endParaRPr lang="en-IN" dirty="0">
              <a:latin typeface="Garamond" panose="02020404030301010803" pitchFamily="18" charset="0"/>
              <a:ea typeface="Times New Roman" panose="02020603050405020304" pitchFamily="18" charset="0"/>
              <a:cs typeface="Times New Roman" panose="02020603050405020304" pitchFamily="18" charset="0"/>
            </a:endParaRPr>
          </a:p>
          <a:p>
            <a:pPr indent="457200">
              <a:spcAft>
                <a:spcPts val="0"/>
              </a:spcAft>
            </a:pPr>
            <a:r>
              <a:rPr lang="en-US" u="sng" dirty="0">
                <a:latin typeface="Arial" panose="020B0604020202020204" pitchFamily="34" charset="0"/>
                <a:ea typeface="Times New Roman" panose="02020603050405020304" pitchFamily="18" charset="0"/>
                <a:cs typeface="Times New Roman" panose="02020603050405020304" pitchFamily="18" charset="0"/>
              </a:rPr>
              <a:t>Dimensions of train data X</a:t>
            </a:r>
            <a:r>
              <a:rPr lang="en-US" dirty="0">
                <a:latin typeface="Arial" panose="020B0604020202020204" pitchFamily="34" charset="0"/>
                <a:ea typeface="Times New Roman" panose="02020603050405020304" pitchFamily="18" charset="0"/>
                <a:cs typeface="Times New Roman" panose="02020603050405020304" pitchFamily="18" charset="0"/>
              </a:rPr>
              <a:t>: (3030610, 100000)</a:t>
            </a:r>
            <a:endParaRPr lang="en-IN" dirty="0">
              <a:latin typeface="Garamond" panose="02020404030301010803" pitchFamily="18" charset="0"/>
              <a:ea typeface="Times New Roman" panose="02020603050405020304" pitchFamily="18" charset="0"/>
              <a:cs typeface="Times New Roman" panose="02020603050405020304" pitchFamily="18" charset="0"/>
            </a:endParaRPr>
          </a:p>
          <a:p>
            <a:pPr indent="457200">
              <a:spcAft>
                <a:spcPts val="0"/>
              </a:spcAft>
            </a:pPr>
            <a:r>
              <a:rPr lang="en-US" u="sng" dirty="0">
                <a:latin typeface="Arial" panose="020B0604020202020204" pitchFamily="34" charset="0"/>
                <a:ea typeface="Times New Roman" panose="02020603050405020304" pitchFamily="18" charset="0"/>
                <a:cs typeface="Times New Roman" panose="02020603050405020304" pitchFamily="18" charset="0"/>
              </a:rPr>
              <a:t>Dimensions of test data X</a:t>
            </a:r>
            <a:r>
              <a:rPr lang="en-US" dirty="0">
                <a:latin typeface="Arial" panose="020B0604020202020204" pitchFamily="34" charset="0"/>
                <a:ea typeface="Times New Roman" panose="02020603050405020304" pitchFamily="18" charset="0"/>
                <a:cs typeface="Times New Roman" panose="02020603050405020304" pitchFamily="18" charset="0"/>
              </a:rPr>
              <a:t>: (841262, 100000)</a:t>
            </a:r>
            <a:endParaRPr lang="en-IN" dirty="0">
              <a:latin typeface="Garamond" panose="02020404030301010803" pitchFamily="18"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DAF8AA-1754-4C7B-9E4C-6F80EA8FCA5B}"/>
              </a:ext>
            </a:extLst>
          </p:cNvPr>
          <p:cNvSpPr/>
          <p:nvPr/>
        </p:nvSpPr>
        <p:spPr>
          <a:xfrm>
            <a:off x="6384032" y="1484784"/>
            <a:ext cx="6096000" cy="923330"/>
          </a:xfrm>
          <a:prstGeom prst="rect">
            <a:avLst/>
          </a:prstGeom>
        </p:spPr>
        <p:txBody>
          <a:bodyPr>
            <a:spAutoFit/>
          </a:bodyPr>
          <a:lstStyle/>
          <a:p>
            <a:r>
              <a:rPr lang="en-US" u="sng" dirty="0">
                <a:latin typeface="Arial" panose="020B0604020202020204" pitchFamily="34" charset="0"/>
                <a:ea typeface="Times New Roman" panose="02020603050405020304" pitchFamily="18" charset="0"/>
                <a:cs typeface="Times New Roman" panose="02020603050405020304" pitchFamily="18" charset="0"/>
              </a:rPr>
              <a:t>Type of Y</a:t>
            </a:r>
            <a:r>
              <a:rPr lang="en-US" dirty="0">
                <a:latin typeface="Arial" panose="020B0604020202020204" pitchFamily="34" charset="0"/>
                <a:ea typeface="Times New Roman" panose="02020603050405020304" pitchFamily="18" charset="0"/>
                <a:cs typeface="Times New Roman" panose="02020603050405020304" pitchFamily="18" charset="0"/>
              </a:rPr>
              <a:t>: </a:t>
            </a:r>
            <a:r>
              <a:rPr lang="en-US" dirty="0" err="1">
                <a:latin typeface="Arial" panose="020B0604020202020204" pitchFamily="34" charset="0"/>
                <a:ea typeface="Times New Roman" panose="02020603050405020304" pitchFamily="18" charset="0"/>
                <a:cs typeface="Times New Roman" panose="02020603050405020304" pitchFamily="18" charset="0"/>
              </a:rPr>
              <a:t>scipy.sparse.csr.csr_matrix</a:t>
            </a:r>
            <a:endParaRPr lang="en-US" u="sng" dirty="0">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US" u="sng" dirty="0">
                <a:latin typeface="Arial" panose="020B0604020202020204" pitchFamily="34" charset="0"/>
                <a:ea typeface="Times New Roman" panose="02020603050405020304" pitchFamily="18" charset="0"/>
                <a:cs typeface="Times New Roman" panose="02020603050405020304" pitchFamily="18" charset="0"/>
              </a:rPr>
              <a:t>Dimensions of train data Y</a:t>
            </a:r>
            <a:r>
              <a:rPr lang="en-US" dirty="0">
                <a:latin typeface="Arial" panose="020B0604020202020204" pitchFamily="34" charset="0"/>
                <a:ea typeface="Times New Roman" panose="02020603050405020304" pitchFamily="18" charset="0"/>
                <a:cs typeface="Times New Roman" panose="02020603050405020304" pitchFamily="18" charset="0"/>
              </a:rPr>
              <a:t>: (3030610, 500)</a:t>
            </a:r>
            <a:endParaRPr lang="en-IN" dirty="0">
              <a:latin typeface="Garamond" panose="02020404030301010803" pitchFamily="18" charset="0"/>
              <a:ea typeface="Times New Roman" panose="02020603050405020304" pitchFamily="18" charset="0"/>
              <a:cs typeface="Times New Roman" panose="02020603050405020304" pitchFamily="18" charset="0"/>
            </a:endParaRPr>
          </a:p>
          <a:p>
            <a:pPr>
              <a:spcAft>
                <a:spcPts val="0"/>
              </a:spcAft>
            </a:pPr>
            <a:r>
              <a:rPr lang="en-US" u="sng" dirty="0">
                <a:latin typeface="Arial" panose="020B0604020202020204" pitchFamily="34" charset="0"/>
                <a:ea typeface="Times New Roman" panose="02020603050405020304" pitchFamily="18" charset="0"/>
                <a:cs typeface="Times New Roman" panose="02020603050405020304" pitchFamily="18" charset="0"/>
              </a:rPr>
              <a:t>Dimensions of test data Y</a:t>
            </a:r>
            <a:r>
              <a:rPr lang="en-US" dirty="0">
                <a:latin typeface="Arial" panose="020B0604020202020204" pitchFamily="34" charset="0"/>
                <a:ea typeface="Times New Roman" panose="02020603050405020304" pitchFamily="18" charset="0"/>
                <a:cs typeface="Times New Roman" panose="02020603050405020304" pitchFamily="18" charset="0"/>
              </a:rPr>
              <a:t>: (841262, 500)</a:t>
            </a:r>
            <a:endParaRPr lang="en-IN" dirty="0">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5B42276-5777-4242-B3FD-E08D3E4190C6}"/>
              </a:ext>
            </a:extLst>
          </p:cNvPr>
          <p:cNvPicPr>
            <a:picLocks noChangeAspect="1"/>
          </p:cNvPicPr>
          <p:nvPr/>
        </p:nvPicPr>
        <p:blipFill>
          <a:blip r:embed="rId2"/>
          <a:stretch>
            <a:fillRect/>
          </a:stretch>
        </p:blipFill>
        <p:spPr>
          <a:xfrm>
            <a:off x="468296" y="2636912"/>
            <a:ext cx="11255407" cy="1210741"/>
          </a:xfrm>
          <a:prstGeom prst="rect">
            <a:avLst/>
          </a:prstGeom>
        </p:spPr>
      </p:pic>
      <p:pic>
        <p:nvPicPr>
          <p:cNvPr id="16" name="Picture 15">
            <a:extLst>
              <a:ext uri="{FF2B5EF4-FFF2-40B4-BE49-F238E27FC236}">
                <a16:creationId xmlns:a16="http://schemas.microsoft.com/office/drawing/2014/main" id="{761A938A-467B-40EB-A5D0-64E11002504A}"/>
              </a:ext>
            </a:extLst>
          </p:cNvPr>
          <p:cNvPicPr>
            <a:picLocks noChangeAspect="1"/>
          </p:cNvPicPr>
          <p:nvPr/>
        </p:nvPicPr>
        <p:blipFill>
          <a:blip r:embed="rId3"/>
          <a:stretch>
            <a:fillRect/>
          </a:stretch>
        </p:blipFill>
        <p:spPr>
          <a:xfrm>
            <a:off x="2362199" y="4437112"/>
            <a:ext cx="7467600" cy="1419225"/>
          </a:xfrm>
          <a:prstGeom prst="rect">
            <a:avLst/>
          </a:prstGeom>
        </p:spPr>
      </p:pic>
      <p:sp>
        <p:nvSpPr>
          <p:cNvPr id="17" name="TextBox 16">
            <a:extLst>
              <a:ext uri="{FF2B5EF4-FFF2-40B4-BE49-F238E27FC236}">
                <a16:creationId xmlns:a16="http://schemas.microsoft.com/office/drawing/2014/main" id="{37D8147D-3A1B-4991-8304-00DB1F58AE4C}"/>
              </a:ext>
            </a:extLst>
          </p:cNvPr>
          <p:cNvSpPr txBox="1"/>
          <p:nvPr/>
        </p:nvSpPr>
        <p:spPr>
          <a:xfrm>
            <a:off x="0" y="6216377"/>
            <a:ext cx="6984776" cy="923330"/>
          </a:xfrm>
          <a:prstGeom prst="rect">
            <a:avLst/>
          </a:prstGeom>
          <a:noFill/>
        </p:spPr>
        <p:txBody>
          <a:bodyPr wrap="square" rtlCol="0">
            <a:spAutoFit/>
          </a:bodyPr>
          <a:lstStyle/>
          <a:p>
            <a:r>
              <a:rPr lang="en-IN" dirty="0"/>
              <a:t>This Project is inspired from project by SRVDS. </a:t>
            </a:r>
            <a:r>
              <a:rPr lang="en-US" u="sng" dirty="0">
                <a:hlinkClick r:id="rId4"/>
              </a:rPr>
              <a:t>github.com/</a:t>
            </a:r>
            <a:r>
              <a:rPr lang="en-US" u="sng" dirty="0" err="1">
                <a:hlinkClick r:id="rId4"/>
              </a:rPr>
              <a:t>srvds</a:t>
            </a:r>
            <a:r>
              <a:rPr lang="en-US" u="sng" dirty="0">
                <a:hlinkClick r:id="rId4"/>
              </a:rPr>
              <a:t>/Stack-Overflow-tag-prediction/blob/master/SO_Tag_Predictor2.ipynb</a:t>
            </a:r>
            <a:endParaRPr lang="en-IN" dirty="0"/>
          </a:p>
          <a:p>
            <a:r>
              <a:rPr lang="en-IN" dirty="0"/>
              <a:t> </a:t>
            </a:r>
          </a:p>
        </p:txBody>
      </p:sp>
      <p:pic>
        <p:nvPicPr>
          <p:cNvPr id="18" name="Picture 17">
            <a:extLst>
              <a:ext uri="{FF2B5EF4-FFF2-40B4-BE49-F238E27FC236}">
                <a16:creationId xmlns:a16="http://schemas.microsoft.com/office/drawing/2014/main" id="{9754BC3E-D301-4B8F-8221-526390CCA022}"/>
              </a:ext>
            </a:extLst>
          </p:cNvPr>
          <p:cNvPicPr>
            <a:picLocks noChangeAspect="1"/>
          </p:cNvPicPr>
          <p:nvPr/>
        </p:nvPicPr>
        <p:blipFill>
          <a:blip r:embed="rId5"/>
          <a:stretch>
            <a:fillRect/>
          </a:stretch>
        </p:blipFill>
        <p:spPr>
          <a:xfrm>
            <a:off x="468296" y="3919165"/>
            <a:ext cx="4691600" cy="393080"/>
          </a:xfrm>
          <a:prstGeom prst="rect">
            <a:avLst/>
          </a:prstGeom>
        </p:spPr>
      </p:pic>
    </p:spTree>
    <p:extLst>
      <p:ext uri="{BB962C8B-B14F-4D97-AF65-F5344CB8AC3E}">
        <p14:creationId xmlns:p14="http://schemas.microsoft.com/office/powerpoint/2010/main" val="2913128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840" y="2564904"/>
            <a:ext cx="9144000" cy="1143000"/>
          </a:xfrm>
        </p:spPr>
        <p:txBody>
          <a:bodyPr/>
          <a:lstStyle/>
          <a:p>
            <a:r>
              <a:rPr lang="en-US" dirty="0"/>
              <a:t>Thank You</a:t>
            </a:r>
            <a:endParaRPr dirty="0"/>
          </a:p>
        </p:txBody>
      </p:sp>
    </p:spTree>
    <p:extLst>
      <p:ext uri="{BB962C8B-B14F-4D97-AF65-F5344CB8AC3E}">
        <p14:creationId xmlns:p14="http://schemas.microsoft.com/office/powerpoint/2010/main" val="21598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E33E-9E38-4248-A3A2-CFB5E712E9F2}"/>
              </a:ext>
            </a:extLst>
          </p:cNvPr>
          <p:cNvSpPr>
            <a:spLocks noGrp="1"/>
          </p:cNvSpPr>
          <p:nvPr>
            <p:ph type="title"/>
          </p:nvPr>
        </p:nvSpPr>
        <p:spPr>
          <a:xfrm>
            <a:off x="26706" y="4970"/>
            <a:ext cx="9144000" cy="1006252"/>
          </a:xfrm>
        </p:spPr>
        <p:txBody>
          <a:bodyPr>
            <a:normAutofit fontScale="90000"/>
          </a:bodyPr>
          <a:lstStyle/>
          <a:p>
            <a:r>
              <a:rPr lang="en-IN" b="1" u="sng" dirty="0"/>
              <a:t>Understanding Problem</a:t>
            </a:r>
            <a:br>
              <a:rPr lang="en-IN" b="1" u="sng" dirty="0"/>
            </a:br>
            <a:endParaRPr lang="en-IN" dirty="0"/>
          </a:p>
        </p:txBody>
      </p:sp>
      <p:pic>
        <p:nvPicPr>
          <p:cNvPr id="4" name="Picture 3">
            <a:extLst>
              <a:ext uri="{FF2B5EF4-FFF2-40B4-BE49-F238E27FC236}">
                <a16:creationId xmlns:a16="http://schemas.microsoft.com/office/drawing/2014/main" id="{D16AB297-2A3F-4138-9F97-A04E916D1ED5}"/>
              </a:ext>
            </a:extLst>
          </p:cNvPr>
          <p:cNvPicPr>
            <a:picLocks noChangeAspect="1"/>
          </p:cNvPicPr>
          <p:nvPr/>
        </p:nvPicPr>
        <p:blipFill rotWithShape="1">
          <a:blip r:embed="rId2"/>
          <a:srcRect l="828" t="164" r="826"/>
          <a:stretch/>
        </p:blipFill>
        <p:spPr>
          <a:xfrm>
            <a:off x="1775520" y="1052735"/>
            <a:ext cx="8568952" cy="5614765"/>
          </a:xfrm>
          <a:prstGeom prst="rect">
            <a:avLst/>
          </a:prstGeom>
        </p:spPr>
      </p:pic>
    </p:spTree>
    <p:extLst>
      <p:ext uri="{BB962C8B-B14F-4D97-AF65-F5344CB8AC3E}">
        <p14:creationId xmlns:p14="http://schemas.microsoft.com/office/powerpoint/2010/main" val="400186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E33E-9E38-4248-A3A2-CFB5E712E9F2}"/>
              </a:ext>
            </a:extLst>
          </p:cNvPr>
          <p:cNvSpPr>
            <a:spLocks noGrp="1"/>
          </p:cNvSpPr>
          <p:nvPr>
            <p:ph type="title"/>
          </p:nvPr>
        </p:nvSpPr>
        <p:spPr>
          <a:xfrm>
            <a:off x="-13050" y="0"/>
            <a:ext cx="9144000" cy="1006252"/>
          </a:xfrm>
        </p:spPr>
        <p:txBody>
          <a:bodyPr>
            <a:normAutofit fontScale="90000"/>
          </a:bodyPr>
          <a:lstStyle/>
          <a:p>
            <a:r>
              <a:rPr lang="en-IN" b="1" u="sng" dirty="0"/>
              <a:t>Understanding Problem</a:t>
            </a:r>
            <a:br>
              <a:rPr lang="en-IN" b="1" u="sng" dirty="0"/>
            </a:br>
            <a:endParaRPr lang="en-IN" dirty="0"/>
          </a:p>
        </p:txBody>
      </p:sp>
      <p:pic>
        <p:nvPicPr>
          <p:cNvPr id="3" name="Picture 2">
            <a:extLst>
              <a:ext uri="{FF2B5EF4-FFF2-40B4-BE49-F238E27FC236}">
                <a16:creationId xmlns:a16="http://schemas.microsoft.com/office/drawing/2014/main" id="{512092E6-66AE-4EC0-A828-946B8441B63F}"/>
              </a:ext>
            </a:extLst>
          </p:cNvPr>
          <p:cNvPicPr>
            <a:picLocks noChangeAspect="1"/>
          </p:cNvPicPr>
          <p:nvPr/>
        </p:nvPicPr>
        <p:blipFill rotWithShape="1">
          <a:blip r:embed="rId2"/>
          <a:srcRect l="-256" t="3191" r="9377" b="540"/>
          <a:stretch/>
        </p:blipFill>
        <p:spPr>
          <a:xfrm>
            <a:off x="1834092" y="4930804"/>
            <a:ext cx="8523816" cy="1846833"/>
          </a:xfrm>
          <a:prstGeom prst="rect">
            <a:avLst/>
          </a:prstGeom>
        </p:spPr>
      </p:pic>
      <p:pic>
        <p:nvPicPr>
          <p:cNvPr id="3074" name="Picture 2">
            <a:extLst>
              <a:ext uri="{FF2B5EF4-FFF2-40B4-BE49-F238E27FC236}">
                <a16:creationId xmlns:a16="http://schemas.microsoft.com/office/drawing/2014/main" id="{DC941E4C-5F24-4275-BBBB-127E4E1F1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6656" y="693626"/>
            <a:ext cx="6526731" cy="4125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5453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dirty="0">
                <a:solidFill>
                  <a:srgbClr val="FF0000"/>
                </a:solidFill>
              </a:rPr>
              <a:t>Understanding Problem</a:t>
            </a:r>
            <a:endParaRPr dirty="0">
              <a:solidFill>
                <a:srgbClr val="FF0000"/>
              </a:solidFill>
            </a:endParaRPr>
          </a:p>
          <a:p>
            <a:r>
              <a:rPr lang="en-IN" b="1" u="sng" dirty="0"/>
              <a:t>Multi-Label-Classification</a:t>
            </a:r>
          </a:p>
          <a:p>
            <a:r>
              <a:rPr lang="en-IN" dirty="0"/>
              <a:t>Frequently Used Terms</a:t>
            </a:r>
          </a:p>
          <a:p>
            <a:r>
              <a:rPr lang="en-IN" dirty="0"/>
              <a:t>Performance Metrics</a:t>
            </a:r>
          </a:p>
          <a:p>
            <a:r>
              <a:rPr lang="en-IN" dirty="0"/>
              <a:t>Natural Language Processing Tools</a:t>
            </a:r>
          </a:p>
          <a:p>
            <a:r>
              <a:rPr lang="en-IN"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368028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3C15-16F4-431F-802B-A3603C651D79}"/>
              </a:ext>
            </a:extLst>
          </p:cNvPr>
          <p:cNvSpPr>
            <a:spLocks noGrp="1"/>
          </p:cNvSpPr>
          <p:nvPr>
            <p:ph type="title"/>
          </p:nvPr>
        </p:nvSpPr>
        <p:spPr>
          <a:xfrm>
            <a:off x="-17715" y="0"/>
            <a:ext cx="9144000" cy="1143000"/>
          </a:xfrm>
        </p:spPr>
        <p:txBody>
          <a:bodyPr/>
          <a:lstStyle/>
          <a:p>
            <a:r>
              <a:rPr lang="en-IN" b="1" u="sng" dirty="0"/>
              <a:t>Multi-Label-Classification</a:t>
            </a:r>
            <a:br>
              <a:rPr lang="en-IN" b="1" u="sng" dirty="0"/>
            </a:br>
            <a:endParaRPr lang="en-IN" dirty="0"/>
          </a:p>
        </p:txBody>
      </p:sp>
      <p:pic>
        <p:nvPicPr>
          <p:cNvPr id="4098" name="Picture 1">
            <a:extLst>
              <a:ext uri="{FF2B5EF4-FFF2-40B4-BE49-F238E27FC236}">
                <a16:creationId xmlns:a16="http://schemas.microsoft.com/office/drawing/2014/main" id="{FCDB9B99-C94C-491C-83F3-AE11D88C5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976" y="921621"/>
            <a:ext cx="594995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5">
            <a:extLst>
              <a:ext uri="{FF2B5EF4-FFF2-40B4-BE49-F238E27FC236}">
                <a16:creationId xmlns:a16="http://schemas.microsoft.com/office/drawing/2014/main" id="{D694B0DC-9069-4D54-ADE0-011E5E910A7E}"/>
              </a:ext>
            </a:extLst>
          </p:cNvPr>
          <p:cNvGraphicFramePr>
            <a:graphicFrameLocks noGrp="1"/>
          </p:cNvGraphicFramePr>
          <p:nvPr>
            <p:extLst>
              <p:ext uri="{D42A27DB-BD31-4B8C-83A1-F6EECF244321}">
                <p14:modId xmlns:p14="http://schemas.microsoft.com/office/powerpoint/2010/main" val="3393262854"/>
              </p:ext>
            </p:extLst>
          </p:nvPr>
        </p:nvGraphicFramePr>
        <p:xfrm>
          <a:off x="767994" y="1004647"/>
          <a:ext cx="4381580" cy="2372360"/>
        </p:xfrm>
        <a:graphic>
          <a:graphicData uri="http://schemas.openxmlformats.org/drawingml/2006/table">
            <a:tbl>
              <a:tblPr firstRow="1" bandRow="1">
                <a:tableStyleId>{5C22544A-7EE6-4342-B048-85BDC9FD1C3A}</a:tableStyleId>
              </a:tblPr>
              <a:tblGrid>
                <a:gridCol w="876316">
                  <a:extLst>
                    <a:ext uri="{9D8B030D-6E8A-4147-A177-3AD203B41FA5}">
                      <a16:colId xmlns:a16="http://schemas.microsoft.com/office/drawing/2014/main" val="4286179476"/>
                    </a:ext>
                  </a:extLst>
                </a:gridCol>
                <a:gridCol w="876316">
                  <a:extLst>
                    <a:ext uri="{9D8B030D-6E8A-4147-A177-3AD203B41FA5}">
                      <a16:colId xmlns:a16="http://schemas.microsoft.com/office/drawing/2014/main" val="3440187520"/>
                    </a:ext>
                  </a:extLst>
                </a:gridCol>
                <a:gridCol w="876316">
                  <a:extLst>
                    <a:ext uri="{9D8B030D-6E8A-4147-A177-3AD203B41FA5}">
                      <a16:colId xmlns:a16="http://schemas.microsoft.com/office/drawing/2014/main" val="2652115417"/>
                    </a:ext>
                  </a:extLst>
                </a:gridCol>
                <a:gridCol w="876316">
                  <a:extLst>
                    <a:ext uri="{9D8B030D-6E8A-4147-A177-3AD203B41FA5}">
                      <a16:colId xmlns:a16="http://schemas.microsoft.com/office/drawing/2014/main" val="717915825"/>
                    </a:ext>
                  </a:extLst>
                </a:gridCol>
                <a:gridCol w="876316">
                  <a:extLst>
                    <a:ext uri="{9D8B030D-6E8A-4147-A177-3AD203B41FA5}">
                      <a16:colId xmlns:a16="http://schemas.microsoft.com/office/drawing/2014/main" val="509867776"/>
                    </a:ext>
                  </a:extLst>
                </a:gridCol>
              </a:tblGrid>
              <a:tr h="0">
                <a:tc>
                  <a:txBody>
                    <a:bodyPr/>
                    <a:lstStyle/>
                    <a:p>
                      <a:r>
                        <a:rPr lang="en-IN" sz="1400" dirty="0"/>
                        <a:t>Training data</a:t>
                      </a:r>
                    </a:p>
                  </a:txBody>
                  <a:tcPr/>
                </a:tc>
                <a:tc>
                  <a:txBody>
                    <a:bodyPr/>
                    <a:lstStyle/>
                    <a:p>
                      <a:r>
                        <a:rPr lang="en-IN" dirty="0"/>
                        <a:t>Tag 1</a:t>
                      </a:r>
                    </a:p>
                  </a:txBody>
                  <a:tcPr/>
                </a:tc>
                <a:tc>
                  <a:txBody>
                    <a:bodyPr/>
                    <a:lstStyle/>
                    <a:p>
                      <a:r>
                        <a:rPr lang="en-IN" dirty="0"/>
                        <a:t>Tag 2</a:t>
                      </a:r>
                    </a:p>
                  </a:txBody>
                  <a:tcPr/>
                </a:tc>
                <a:tc>
                  <a:txBody>
                    <a:bodyPr/>
                    <a:lstStyle/>
                    <a:p>
                      <a:r>
                        <a:rPr lang="en-IN" dirty="0"/>
                        <a:t>Tag 3</a:t>
                      </a:r>
                    </a:p>
                  </a:txBody>
                  <a:tcPr/>
                </a:tc>
                <a:tc>
                  <a:txBody>
                    <a:bodyPr/>
                    <a:lstStyle/>
                    <a:p>
                      <a:r>
                        <a:rPr lang="en-IN" dirty="0"/>
                        <a:t>Tag 4</a:t>
                      </a:r>
                    </a:p>
                  </a:txBody>
                  <a:tcPr/>
                </a:tc>
                <a:extLst>
                  <a:ext uri="{0D108BD9-81ED-4DB2-BD59-A6C34878D82A}">
                    <a16:rowId xmlns:a16="http://schemas.microsoft.com/office/drawing/2014/main" val="3503991821"/>
                  </a:ext>
                </a:extLst>
              </a:tr>
              <a:tr h="370840">
                <a:tc>
                  <a:txBody>
                    <a:bodyPr/>
                    <a:lstStyle/>
                    <a:p>
                      <a:r>
                        <a:rPr lang="en-IN" dirty="0"/>
                        <a:t>X1</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813956901"/>
                  </a:ext>
                </a:extLst>
              </a:tr>
              <a:tr h="370840">
                <a:tc>
                  <a:txBody>
                    <a:bodyPr/>
                    <a:lstStyle/>
                    <a:p>
                      <a:r>
                        <a:rPr lang="en-IN" dirty="0"/>
                        <a:t>X2</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1442769647"/>
                  </a:ext>
                </a:extLst>
              </a:tr>
              <a:tr h="370840">
                <a:tc>
                  <a:txBody>
                    <a:bodyPr/>
                    <a:lstStyle/>
                    <a:p>
                      <a:r>
                        <a:rPr lang="en-IN" dirty="0"/>
                        <a:t>X3</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2772868991"/>
                  </a:ext>
                </a:extLst>
              </a:tr>
              <a:tr h="370840">
                <a:tc>
                  <a:txBody>
                    <a:bodyPr/>
                    <a:lstStyle/>
                    <a:p>
                      <a:r>
                        <a:rPr lang="en-IN" dirty="0"/>
                        <a:t>X4</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3350314605"/>
                  </a:ext>
                </a:extLst>
              </a:tr>
              <a:tr h="370840">
                <a:tc>
                  <a:txBody>
                    <a:bodyPr/>
                    <a:lstStyle/>
                    <a:p>
                      <a:r>
                        <a:rPr lang="en-IN" dirty="0"/>
                        <a:t>x5</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2190161296"/>
                  </a:ext>
                </a:extLst>
              </a:tr>
            </a:tbl>
          </a:graphicData>
        </a:graphic>
      </p:graphicFrame>
      <p:cxnSp>
        <p:nvCxnSpPr>
          <p:cNvPr id="35" name="Connector: Elbow 34">
            <a:extLst>
              <a:ext uri="{FF2B5EF4-FFF2-40B4-BE49-F238E27FC236}">
                <a16:creationId xmlns:a16="http://schemas.microsoft.com/office/drawing/2014/main" id="{F068BD7B-C617-4B04-AE7C-49C5BB375BF0}"/>
              </a:ext>
            </a:extLst>
          </p:cNvPr>
          <p:cNvCxnSpPr>
            <a:cxnSpLocks/>
          </p:cNvCxnSpPr>
          <p:nvPr/>
        </p:nvCxnSpPr>
        <p:spPr>
          <a:xfrm rot="5400000">
            <a:off x="949160" y="3411278"/>
            <a:ext cx="1004648" cy="9361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BF736165-0E91-415D-88AB-3C8D55A15259}"/>
              </a:ext>
            </a:extLst>
          </p:cNvPr>
          <p:cNvCxnSpPr>
            <a:cxnSpLocks/>
          </p:cNvCxnSpPr>
          <p:nvPr/>
        </p:nvCxnSpPr>
        <p:spPr>
          <a:xfrm rot="5400000">
            <a:off x="2232333" y="3675214"/>
            <a:ext cx="997010" cy="400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AA9CD8A-7C0C-451B-BE22-769E27AC740A}"/>
              </a:ext>
            </a:extLst>
          </p:cNvPr>
          <p:cNvCxnSpPr>
            <a:cxnSpLocks/>
          </p:cNvCxnSpPr>
          <p:nvPr/>
        </p:nvCxnSpPr>
        <p:spPr>
          <a:xfrm rot="16200000" flipH="1">
            <a:off x="3574787" y="3534081"/>
            <a:ext cx="997009" cy="6828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8C24F2F-F06B-4F0E-9CEF-726BDCBF72D5}"/>
              </a:ext>
            </a:extLst>
          </p:cNvPr>
          <p:cNvCxnSpPr>
            <a:cxnSpLocks/>
          </p:cNvCxnSpPr>
          <p:nvPr/>
        </p:nvCxnSpPr>
        <p:spPr>
          <a:xfrm rot="16200000" flipH="1">
            <a:off x="4758091" y="3542132"/>
            <a:ext cx="997010" cy="6667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Table 5">
            <a:extLst>
              <a:ext uri="{FF2B5EF4-FFF2-40B4-BE49-F238E27FC236}">
                <a16:creationId xmlns:a16="http://schemas.microsoft.com/office/drawing/2014/main" id="{4F9BE66F-C196-41B3-A949-38468863DA1A}"/>
              </a:ext>
            </a:extLst>
          </p:cNvPr>
          <p:cNvGraphicFramePr>
            <a:graphicFrameLocks noGrp="1"/>
          </p:cNvGraphicFramePr>
          <p:nvPr>
            <p:extLst>
              <p:ext uri="{D42A27DB-BD31-4B8C-83A1-F6EECF244321}">
                <p14:modId xmlns:p14="http://schemas.microsoft.com/office/powerpoint/2010/main" val="1230598455"/>
              </p:ext>
            </p:extLst>
          </p:nvPr>
        </p:nvGraphicFramePr>
        <p:xfrm>
          <a:off x="96874" y="4381654"/>
          <a:ext cx="1727377" cy="2372360"/>
        </p:xfrm>
        <a:graphic>
          <a:graphicData uri="http://schemas.openxmlformats.org/drawingml/2006/table">
            <a:tbl>
              <a:tblPr firstRow="1" bandRow="1">
                <a:tableStyleId>{5C22544A-7EE6-4342-B048-85BDC9FD1C3A}</a:tableStyleId>
              </a:tblPr>
              <a:tblGrid>
                <a:gridCol w="876316">
                  <a:extLst>
                    <a:ext uri="{9D8B030D-6E8A-4147-A177-3AD203B41FA5}">
                      <a16:colId xmlns:a16="http://schemas.microsoft.com/office/drawing/2014/main" val="4286179476"/>
                    </a:ext>
                  </a:extLst>
                </a:gridCol>
                <a:gridCol w="851061">
                  <a:extLst>
                    <a:ext uri="{9D8B030D-6E8A-4147-A177-3AD203B41FA5}">
                      <a16:colId xmlns:a16="http://schemas.microsoft.com/office/drawing/2014/main" val="3440187520"/>
                    </a:ext>
                  </a:extLst>
                </a:gridCol>
              </a:tblGrid>
              <a:tr h="0">
                <a:tc>
                  <a:txBody>
                    <a:bodyPr/>
                    <a:lstStyle/>
                    <a:p>
                      <a:r>
                        <a:rPr lang="en-IN" sz="1400" dirty="0"/>
                        <a:t>Training data</a:t>
                      </a:r>
                    </a:p>
                  </a:txBody>
                  <a:tcPr/>
                </a:tc>
                <a:tc>
                  <a:txBody>
                    <a:bodyPr/>
                    <a:lstStyle/>
                    <a:p>
                      <a:r>
                        <a:rPr lang="en-IN" dirty="0"/>
                        <a:t>Tag 1</a:t>
                      </a:r>
                    </a:p>
                  </a:txBody>
                  <a:tcPr/>
                </a:tc>
                <a:extLst>
                  <a:ext uri="{0D108BD9-81ED-4DB2-BD59-A6C34878D82A}">
                    <a16:rowId xmlns:a16="http://schemas.microsoft.com/office/drawing/2014/main" val="3503991821"/>
                  </a:ext>
                </a:extLst>
              </a:tr>
              <a:tr h="370840">
                <a:tc>
                  <a:txBody>
                    <a:bodyPr/>
                    <a:lstStyle/>
                    <a:p>
                      <a:r>
                        <a:rPr lang="en-IN" dirty="0"/>
                        <a:t>X1</a:t>
                      </a:r>
                    </a:p>
                  </a:txBody>
                  <a:tcPr/>
                </a:tc>
                <a:tc>
                  <a:txBody>
                    <a:bodyPr/>
                    <a:lstStyle/>
                    <a:p>
                      <a:r>
                        <a:rPr lang="en-IN" dirty="0"/>
                        <a:t>1</a:t>
                      </a:r>
                    </a:p>
                  </a:txBody>
                  <a:tcPr/>
                </a:tc>
                <a:extLst>
                  <a:ext uri="{0D108BD9-81ED-4DB2-BD59-A6C34878D82A}">
                    <a16:rowId xmlns:a16="http://schemas.microsoft.com/office/drawing/2014/main" val="1813956901"/>
                  </a:ext>
                </a:extLst>
              </a:tr>
              <a:tr h="370840">
                <a:tc>
                  <a:txBody>
                    <a:bodyPr/>
                    <a:lstStyle/>
                    <a:p>
                      <a:r>
                        <a:rPr lang="en-IN" dirty="0"/>
                        <a:t>X2</a:t>
                      </a:r>
                    </a:p>
                  </a:txBody>
                  <a:tcPr/>
                </a:tc>
                <a:tc>
                  <a:txBody>
                    <a:bodyPr/>
                    <a:lstStyle/>
                    <a:p>
                      <a:r>
                        <a:rPr lang="en-IN" dirty="0"/>
                        <a:t>1</a:t>
                      </a:r>
                    </a:p>
                  </a:txBody>
                  <a:tcPr/>
                </a:tc>
                <a:extLst>
                  <a:ext uri="{0D108BD9-81ED-4DB2-BD59-A6C34878D82A}">
                    <a16:rowId xmlns:a16="http://schemas.microsoft.com/office/drawing/2014/main" val="1442769647"/>
                  </a:ext>
                </a:extLst>
              </a:tr>
              <a:tr h="370840">
                <a:tc>
                  <a:txBody>
                    <a:bodyPr/>
                    <a:lstStyle/>
                    <a:p>
                      <a:r>
                        <a:rPr lang="en-IN" dirty="0"/>
                        <a:t>X3</a:t>
                      </a:r>
                    </a:p>
                  </a:txBody>
                  <a:tcPr/>
                </a:tc>
                <a:tc>
                  <a:txBody>
                    <a:bodyPr/>
                    <a:lstStyle/>
                    <a:p>
                      <a:r>
                        <a:rPr lang="en-IN" dirty="0"/>
                        <a:t>0</a:t>
                      </a:r>
                    </a:p>
                  </a:txBody>
                  <a:tcPr/>
                </a:tc>
                <a:extLst>
                  <a:ext uri="{0D108BD9-81ED-4DB2-BD59-A6C34878D82A}">
                    <a16:rowId xmlns:a16="http://schemas.microsoft.com/office/drawing/2014/main" val="2772868991"/>
                  </a:ext>
                </a:extLst>
              </a:tr>
              <a:tr h="370840">
                <a:tc>
                  <a:txBody>
                    <a:bodyPr/>
                    <a:lstStyle/>
                    <a:p>
                      <a:r>
                        <a:rPr lang="en-IN" dirty="0"/>
                        <a:t>X4</a:t>
                      </a:r>
                    </a:p>
                  </a:txBody>
                  <a:tcPr/>
                </a:tc>
                <a:tc>
                  <a:txBody>
                    <a:bodyPr/>
                    <a:lstStyle/>
                    <a:p>
                      <a:r>
                        <a:rPr lang="en-IN" dirty="0"/>
                        <a:t>1</a:t>
                      </a:r>
                    </a:p>
                  </a:txBody>
                  <a:tcPr/>
                </a:tc>
                <a:extLst>
                  <a:ext uri="{0D108BD9-81ED-4DB2-BD59-A6C34878D82A}">
                    <a16:rowId xmlns:a16="http://schemas.microsoft.com/office/drawing/2014/main" val="3350314605"/>
                  </a:ext>
                </a:extLst>
              </a:tr>
              <a:tr h="370840">
                <a:tc>
                  <a:txBody>
                    <a:bodyPr/>
                    <a:lstStyle/>
                    <a:p>
                      <a:r>
                        <a:rPr lang="en-IN" dirty="0"/>
                        <a:t>x5</a:t>
                      </a:r>
                    </a:p>
                  </a:txBody>
                  <a:tcPr/>
                </a:tc>
                <a:tc>
                  <a:txBody>
                    <a:bodyPr/>
                    <a:lstStyle/>
                    <a:p>
                      <a:r>
                        <a:rPr lang="en-IN" dirty="0"/>
                        <a:t>0</a:t>
                      </a:r>
                    </a:p>
                  </a:txBody>
                  <a:tcPr/>
                </a:tc>
                <a:extLst>
                  <a:ext uri="{0D108BD9-81ED-4DB2-BD59-A6C34878D82A}">
                    <a16:rowId xmlns:a16="http://schemas.microsoft.com/office/drawing/2014/main" val="2190161296"/>
                  </a:ext>
                </a:extLst>
              </a:tr>
            </a:tbl>
          </a:graphicData>
        </a:graphic>
      </p:graphicFrame>
      <p:graphicFrame>
        <p:nvGraphicFramePr>
          <p:cNvPr id="53" name="Table 5">
            <a:extLst>
              <a:ext uri="{FF2B5EF4-FFF2-40B4-BE49-F238E27FC236}">
                <a16:creationId xmlns:a16="http://schemas.microsoft.com/office/drawing/2014/main" id="{FB7D8EE3-B894-4988-9C93-3843600E7DD2}"/>
              </a:ext>
            </a:extLst>
          </p:cNvPr>
          <p:cNvGraphicFramePr>
            <a:graphicFrameLocks noGrp="1"/>
          </p:cNvGraphicFramePr>
          <p:nvPr>
            <p:extLst>
              <p:ext uri="{D42A27DB-BD31-4B8C-83A1-F6EECF244321}">
                <p14:modId xmlns:p14="http://schemas.microsoft.com/office/powerpoint/2010/main" val="1982726683"/>
              </p:ext>
            </p:extLst>
          </p:nvPr>
        </p:nvGraphicFramePr>
        <p:xfrm>
          <a:off x="1901633" y="4374014"/>
          <a:ext cx="1727377" cy="2372360"/>
        </p:xfrm>
        <a:graphic>
          <a:graphicData uri="http://schemas.openxmlformats.org/drawingml/2006/table">
            <a:tbl>
              <a:tblPr firstRow="1" bandRow="1">
                <a:tableStyleId>{5C22544A-7EE6-4342-B048-85BDC9FD1C3A}</a:tableStyleId>
              </a:tblPr>
              <a:tblGrid>
                <a:gridCol w="876316">
                  <a:extLst>
                    <a:ext uri="{9D8B030D-6E8A-4147-A177-3AD203B41FA5}">
                      <a16:colId xmlns:a16="http://schemas.microsoft.com/office/drawing/2014/main" val="4286179476"/>
                    </a:ext>
                  </a:extLst>
                </a:gridCol>
                <a:gridCol w="851061">
                  <a:extLst>
                    <a:ext uri="{9D8B030D-6E8A-4147-A177-3AD203B41FA5}">
                      <a16:colId xmlns:a16="http://schemas.microsoft.com/office/drawing/2014/main" val="3440187520"/>
                    </a:ext>
                  </a:extLst>
                </a:gridCol>
              </a:tblGrid>
              <a:tr h="0">
                <a:tc>
                  <a:txBody>
                    <a:bodyPr/>
                    <a:lstStyle/>
                    <a:p>
                      <a:r>
                        <a:rPr lang="en-IN" sz="1400" dirty="0"/>
                        <a:t>Training data</a:t>
                      </a:r>
                    </a:p>
                  </a:txBody>
                  <a:tcPr/>
                </a:tc>
                <a:tc>
                  <a:txBody>
                    <a:bodyPr/>
                    <a:lstStyle/>
                    <a:p>
                      <a:r>
                        <a:rPr lang="en-IN" dirty="0"/>
                        <a:t>Tag 2</a:t>
                      </a:r>
                    </a:p>
                  </a:txBody>
                  <a:tcPr/>
                </a:tc>
                <a:extLst>
                  <a:ext uri="{0D108BD9-81ED-4DB2-BD59-A6C34878D82A}">
                    <a16:rowId xmlns:a16="http://schemas.microsoft.com/office/drawing/2014/main" val="3503991821"/>
                  </a:ext>
                </a:extLst>
              </a:tr>
              <a:tr h="370840">
                <a:tc>
                  <a:txBody>
                    <a:bodyPr/>
                    <a:lstStyle/>
                    <a:p>
                      <a:r>
                        <a:rPr lang="en-IN" dirty="0"/>
                        <a:t>X1</a:t>
                      </a:r>
                    </a:p>
                  </a:txBody>
                  <a:tcPr/>
                </a:tc>
                <a:tc>
                  <a:txBody>
                    <a:bodyPr/>
                    <a:lstStyle/>
                    <a:p>
                      <a:r>
                        <a:rPr lang="en-IN" dirty="0"/>
                        <a:t>1</a:t>
                      </a:r>
                    </a:p>
                  </a:txBody>
                  <a:tcPr/>
                </a:tc>
                <a:extLst>
                  <a:ext uri="{0D108BD9-81ED-4DB2-BD59-A6C34878D82A}">
                    <a16:rowId xmlns:a16="http://schemas.microsoft.com/office/drawing/2014/main" val="1813956901"/>
                  </a:ext>
                </a:extLst>
              </a:tr>
              <a:tr h="370840">
                <a:tc>
                  <a:txBody>
                    <a:bodyPr/>
                    <a:lstStyle/>
                    <a:p>
                      <a:r>
                        <a:rPr lang="en-IN" dirty="0"/>
                        <a:t>X2</a:t>
                      </a:r>
                    </a:p>
                  </a:txBody>
                  <a:tcPr/>
                </a:tc>
                <a:tc>
                  <a:txBody>
                    <a:bodyPr/>
                    <a:lstStyle/>
                    <a:p>
                      <a:r>
                        <a:rPr lang="en-IN" dirty="0"/>
                        <a:t>1</a:t>
                      </a:r>
                    </a:p>
                  </a:txBody>
                  <a:tcPr/>
                </a:tc>
                <a:extLst>
                  <a:ext uri="{0D108BD9-81ED-4DB2-BD59-A6C34878D82A}">
                    <a16:rowId xmlns:a16="http://schemas.microsoft.com/office/drawing/2014/main" val="1442769647"/>
                  </a:ext>
                </a:extLst>
              </a:tr>
              <a:tr h="370840">
                <a:tc>
                  <a:txBody>
                    <a:bodyPr/>
                    <a:lstStyle/>
                    <a:p>
                      <a:r>
                        <a:rPr lang="en-IN" dirty="0"/>
                        <a:t>X3</a:t>
                      </a:r>
                    </a:p>
                  </a:txBody>
                  <a:tcPr/>
                </a:tc>
                <a:tc>
                  <a:txBody>
                    <a:bodyPr/>
                    <a:lstStyle/>
                    <a:p>
                      <a:r>
                        <a:rPr lang="en-IN" dirty="0"/>
                        <a:t>0</a:t>
                      </a:r>
                    </a:p>
                  </a:txBody>
                  <a:tcPr/>
                </a:tc>
                <a:extLst>
                  <a:ext uri="{0D108BD9-81ED-4DB2-BD59-A6C34878D82A}">
                    <a16:rowId xmlns:a16="http://schemas.microsoft.com/office/drawing/2014/main" val="2772868991"/>
                  </a:ext>
                </a:extLst>
              </a:tr>
              <a:tr h="370840">
                <a:tc>
                  <a:txBody>
                    <a:bodyPr/>
                    <a:lstStyle/>
                    <a:p>
                      <a:r>
                        <a:rPr lang="en-IN" dirty="0"/>
                        <a:t>X4</a:t>
                      </a:r>
                    </a:p>
                  </a:txBody>
                  <a:tcPr/>
                </a:tc>
                <a:tc>
                  <a:txBody>
                    <a:bodyPr/>
                    <a:lstStyle/>
                    <a:p>
                      <a:r>
                        <a:rPr lang="en-IN" dirty="0"/>
                        <a:t>0</a:t>
                      </a:r>
                    </a:p>
                  </a:txBody>
                  <a:tcPr/>
                </a:tc>
                <a:extLst>
                  <a:ext uri="{0D108BD9-81ED-4DB2-BD59-A6C34878D82A}">
                    <a16:rowId xmlns:a16="http://schemas.microsoft.com/office/drawing/2014/main" val="3350314605"/>
                  </a:ext>
                </a:extLst>
              </a:tr>
              <a:tr h="370840">
                <a:tc>
                  <a:txBody>
                    <a:bodyPr/>
                    <a:lstStyle/>
                    <a:p>
                      <a:r>
                        <a:rPr lang="en-IN" dirty="0"/>
                        <a:t>x5</a:t>
                      </a:r>
                    </a:p>
                  </a:txBody>
                  <a:tcPr/>
                </a:tc>
                <a:tc>
                  <a:txBody>
                    <a:bodyPr/>
                    <a:lstStyle/>
                    <a:p>
                      <a:r>
                        <a:rPr lang="en-IN" dirty="0"/>
                        <a:t>0</a:t>
                      </a:r>
                    </a:p>
                  </a:txBody>
                  <a:tcPr/>
                </a:tc>
                <a:extLst>
                  <a:ext uri="{0D108BD9-81ED-4DB2-BD59-A6C34878D82A}">
                    <a16:rowId xmlns:a16="http://schemas.microsoft.com/office/drawing/2014/main" val="2190161296"/>
                  </a:ext>
                </a:extLst>
              </a:tr>
            </a:tbl>
          </a:graphicData>
        </a:graphic>
      </p:graphicFrame>
      <p:graphicFrame>
        <p:nvGraphicFramePr>
          <p:cNvPr id="58" name="Table 5">
            <a:extLst>
              <a:ext uri="{FF2B5EF4-FFF2-40B4-BE49-F238E27FC236}">
                <a16:creationId xmlns:a16="http://schemas.microsoft.com/office/drawing/2014/main" id="{9AEDE8A4-A688-4DB3-8968-191E805DC9BB}"/>
              </a:ext>
            </a:extLst>
          </p:cNvPr>
          <p:cNvGraphicFramePr>
            <a:graphicFrameLocks noGrp="1"/>
          </p:cNvGraphicFramePr>
          <p:nvPr>
            <p:extLst>
              <p:ext uri="{D42A27DB-BD31-4B8C-83A1-F6EECF244321}">
                <p14:modId xmlns:p14="http://schemas.microsoft.com/office/powerpoint/2010/main" val="1710129073"/>
              </p:ext>
            </p:extLst>
          </p:nvPr>
        </p:nvGraphicFramePr>
        <p:xfrm>
          <a:off x="3731863" y="4409646"/>
          <a:ext cx="1727377" cy="2372360"/>
        </p:xfrm>
        <a:graphic>
          <a:graphicData uri="http://schemas.openxmlformats.org/drawingml/2006/table">
            <a:tbl>
              <a:tblPr firstRow="1" bandRow="1">
                <a:tableStyleId>{5C22544A-7EE6-4342-B048-85BDC9FD1C3A}</a:tableStyleId>
              </a:tblPr>
              <a:tblGrid>
                <a:gridCol w="876316">
                  <a:extLst>
                    <a:ext uri="{9D8B030D-6E8A-4147-A177-3AD203B41FA5}">
                      <a16:colId xmlns:a16="http://schemas.microsoft.com/office/drawing/2014/main" val="4286179476"/>
                    </a:ext>
                  </a:extLst>
                </a:gridCol>
                <a:gridCol w="851061">
                  <a:extLst>
                    <a:ext uri="{9D8B030D-6E8A-4147-A177-3AD203B41FA5}">
                      <a16:colId xmlns:a16="http://schemas.microsoft.com/office/drawing/2014/main" val="3440187520"/>
                    </a:ext>
                  </a:extLst>
                </a:gridCol>
              </a:tblGrid>
              <a:tr h="0">
                <a:tc>
                  <a:txBody>
                    <a:bodyPr/>
                    <a:lstStyle/>
                    <a:p>
                      <a:r>
                        <a:rPr lang="en-IN" sz="1400" dirty="0"/>
                        <a:t>Training data</a:t>
                      </a:r>
                    </a:p>
                  </a:txBody>
                  <a:tcPr/>
                </a:tc>
                <a:tc>
                  <a:txBody>
                    <a:bodyPr/>
                    <a:lstStyle/>
                    <a:p>
                      <a:r>
                        <a:rPr lang="en-IN" dirty="0"/>
                        <a:t>Tag 3</a:t>
                      </a:r>
                    </a:p>
                  </a:txBody>
                  <a:tcPr/>
                </a:tc>
                <a:extLst>
                  <a:ext uri="{0D108BD9-81ED-4DB2-BD59-A6C34878D82A}">
                    <a16:rowId xmlns:a16="http://schemas.microsoft.com/office/drawing/2014/main" val="3503991821"/>
                  </a:ext>
                </a:extLst>
              </a:tr>
              <a:tr h="370840">
                <a:tc>
                  <a:txBody>
                    <a:bodyPr/>
                    <a:lstStyle/>
                    <a:p>
                      <a:r>
                        <a:rPr lang="en-IN" dirty="0"/>
                        <a:t>X1</a:t>
                      </a:r>
                    </a:p>
                  </a:txBody>
                  <a:tcPr/>
                </a:tc>
                <a:tc>
                  <a:txBody>
                    <a:bodyPr/>
                    <a:lstStyle/>
                    <a:p>
                      <a:r>
                        <a:rPr lang="en-IN" dirty="0"/>
                        <a:t>0</a:t>
                      </a:r>
                    </a:p>
                  </a:txBody>
                  <a:tcPr/>
                </a:tc>
                <a:extLst>
                  <a:ext uri="{0D108BD9-81ED-4DB2-BD59-A6C34878D82A}">
                    <a16:rowId xmlns:a16="http://schemas.microsoft.com/office/drawing/2014/main" val="1813956901"/>
                  </a:ext>
                </a:extLst>
              </a:tr>
              <a:tr h="370840">
                <a:tc>
                  <a:txBody>
                    <a:bodyPr/>
                    <a:lstStyle/>
                    <a:p>
                      <a:r>
                        <a:rPr lang="en-IN" dirty="0"/>
                        <a:t>X2</a:t>
                      </a:r>
                    </a:p>
                  </a:txBody>
                  <a:tcPr/>
                </a:tc>
                <a:tc>
                  <a:txBody>
                    <a:bodyPr/>
                    <a:lstStyle/>
                    <a:p>
                      <a:r>
                        <a:rPr lang="en-IN" dirty="0"/>
                        <a:t>1</a:t>
                      </a:r>
                    </a:p>
                  </a:txBody>
                  <a:tcPr/>
                </a:tc>
                <a:extLst>
                  <a:ext uri="{0D108BD9-81ED-4DB2-BD59-A6C34878D82A}">
                    <a16:rowId xmlns:a16="http://schemas.microsoft.com/office/drawing/2014/main" val="1442769647"/>
                  </a:ext>
                </a:extLst>
              </a:tr>
              <a:tr h="370840">
                <a:tc>
                  <a:txBody>
                    <a:bodyPr/>
                    <a:lstStyle/>
                    <a:p>
                      <a:r>
                        <a:rPr lang="en-IN" dirty="0"/>
                        <a:t>X3</a:t>
                      </a:r>
                    </a:p>
                  </a:txBody>
                  <a:tcPr/>
                </a:tc>
                <a:tc>
                  <a:txBody>
                    <a:bodyPr/>
                    <a:lstStyle/>
                    <a:p>
                      <a:r>
                        <a:rPr lang="en-IN" dirty="0"/>
                        <a:t>1</a:t>
                      </a:r>
                    </a:p>
                  </a:txBody>
                  <a:tcPr/>
                </a:tc>
                <a:extLst>
                  <a:ext uri="{0D108BD9-81ED-4DB2-BD59-A6C34878D82A}">
                    <a16:rowId xmlns:a16="http://schemas.microsoft.com/office/drawing/2014/main" val="2772868991"/>
                  </a:ext>
                </a:extLst>
              </a:tr>
              <a:tr h="370840">
                <a:tc>
                  <a:txBody>
                    <a:bodyPr/>
                    <a:lstStyle/>
                    <a:p>
                      <a:r>
                        <a:rPr lang="en-IN" dirty="0"/>
                        <a:t>X4</a:t>
                      </a:r>
                    </a:p>
                  </a:txBody>
                  <a:tcPr/>
                </a:tc>
                <a:tc>
                  <a:txBody>
                    <a:bodyPr/>
                    <a:lstStyle/>
                    <a:p>
                      <a:r>
                        <a:rPr lang="en-IN" dirty="0"/>
                        <a:t>0</a:t>
                      </a:r>
                    </a:p>
                  </a:txBody>
                  <a:tcPr/>
                </a:tc>
                <a:extLst>
                  <a:ext uri="{0D108BD9-81ED-4DB2-BD59-A6C34878D82A}">
                    <a16:rowId xmlns:a16="http://schemas.microsoft.com/office/drawing/2014/main" val="3350314605"/>
                  </a:ext>
                </a:extLst>
              </a:tr>
              <a:tr h="370840">
                <a:tc>
                  <a:txBody>
                    <a:bodyPr/>
                    <a:lstStyle/>
                    <a:p>
                      <a:r>
                        <a:rPr lang="en-IN" dirty="0"/>
                        <a:t>x5</a:t>
                      </a:r>
                    </a:p>
                  </a:txBody>
                  <a:tcPr/>
                </a:tc>
                <a:tc>
                  <a:txBody>
                    <a:bodyPr/>
                    <a:lstStyle/>
                    <a:p>
                      <a:r>
                        <a:rPr lang="en-IN" dirty="0"/>
                        <a:t>0</a:t>
                      </a:r>
                    </a:p>
                  </a:txBody>
                  <a:tcPr/>
                </a:tc>
                <a:extLst>
                  <a:ext uri="{0D108BD9-81ED-4DB2-BD59-A6C34878D82A}">
                    <a16:rowId xmlns:a16="http://schemas.microsoft.com/office/drawing/2014/main" val="2190161296"/>
                  </a:ext>
                </a:extLst>
              </a:tr>
            </a:tbl>
          </a:graphicData>
        </a:graphic>
      </p:graphicFrame>
      <p:graphicFrame>
        <p:nvGraphicFramePr>
          <p:cNvPr id="59" name="Table 5">
            <a:extLst>
              <a:ext uri="{FF2B5EF4-FFF2-40B4-BE49-F238E27FC236}">
                <a16:creationId xmlns:a16="http://schemas.microsoft.com/office/drawing/2014/main" id="{5A6D06A0-2C26-4205-A24E-777654768CD0}"/>
              </a:ext>
            </a:extLst>
          </p:cNvPr>
          <p:cNvGraphicFramePr>
            <a:graphicFrameLocks noGrp="1"/>
          </p:cNvGraphicFramePr>
          <p:nvPr>
            <p:extLst>
              <p:ext uri="{D42A27DB-BD31-4B8C-83A1-F6EECF244321}">
                <p14:modId xmlns:p14="http://schemas.microsoft.com/office/powerpoint/2010/main" val="1266616958"/>
              </p:ext>
            </p:extLst>
          </p:nvPr>
        </p:nvGraphicFramePr>
        <p:xfrm>
          <a:off x="5562093" y="4409646"/>
          <a:ext cx="1727377" cy="2372360"/>
        </p:xfrm>
        <a:graphic>
          <a:graphicData uri="http://schemas.openxmlformats.org/drawingml/2006/table">
            <a:tbl>
              <a:tblPr firstRow="1" bandRow="1">
                <a:tableStyleId>{5C22544A-7EE6-4342-B048-85BDC9FD1C3A}</a:tableStyleId>
              </a:tblPr>
              <a:tblGrid>
                <a:gridCol w="876316">
                  <a:extLst>
                    <a:ext uri="{9D8B030D-6E8A-4147-A177-3AD203B41FA5}">
                      <a16:colId xmlns:a16="http://schemas.microsoft.com/office/drawing/2014/main" val="4286179476"/>
                    </a:ext>
                  </a:extLst>
                </a:gridCol>
                <a:gridCol w="851061">
                  <a:extLst>
                    <a:ext uri="{9D8B030D-6E8A-4147-A177-3AD203B41FA5}">
                      <a16:colId xmlns:a16="http://schemas.microsoft.com/office/drawing/2014/main" val="3440187520"/>
                    </a:ext>
                  </a:extLst>
                </a:gridCol>
              </a:tblGrid>
              <a:tr h="0">
                <a:tc>
                  <a:txBody>
                    <a:bodyPr/>
                    <a:lstStyle/>
                    <a:p>
                      <a:r>
                        <a:rPr lang="en-IN" sz="1400" dirty="0"/>
                        <a:t>Training data</a:t>
                      </a:r>
                    </a:p>
                  </a:txBody>
                  <a:tcPr/>
                </a:tc>
                <a:tc>
                  <a:txBody>
                    <a:bodyPr/>
                    <a:lstStyle/>
                    <a:p>
                      <a:r>
                        <a:rPr lang="en-IN" dirty="0"/>
                        <a:t>Tag 4</a:t>
                      </a:r>
                    </a:p>
                  </a:txBody>
                  <a:tcPr/>
                </a:tc>
                <a:extLst>
                  <a:ext uri="{0D108BD9-81ED-4DB2-BD59-A6C34878D82A}">
                    <a16:rowId xmlns:a16="http://schemas.microsoft.com/office/drawing/2014/main" val="3503991821"/>
                  </a:ext>
                </a:extLst>
              </a:tr>
              <a:tr h="370840">
                <a:tc>
                  <a:txBody>
                    <a:bodyPr/>
                    <a:lstStyle/>
                    <a:p>
                      <a:r>
                        <a:rPr lang="en-IN" dirty="0"/>
                        <a:t>X1</a:t>
                      </a:r>
                    </a:p>
                  </a:txBody>
                  <a:tcPr/>
                </a:tc>
                <a:tc>
                  <a:txBody>
                    <a:bodyPr/>
                    <a:lstStyle/>
                    <a:p>
                      <a:r>
                        <a:rPr lang="en-IN" dirty="0"/>
                        <a:t>0</a:t>
                      </a:r>
                    </a:p>
                  </a:txBody>
                  <a:tcPr/>
                </a:tc>
                <a:extLst>
                  <a:ext uri="{0D108BD9-81ED-4DB2-BD59-A6C34878D82A}">
                    <a16:rowId xmlns:a16="http://schemas.microsoft.com/office/drawing/2014/main" val="1813956901"/>
                  </a:ext>
                </a:extLst>
              </a:tr>
              <a:tr h="370840">
                <a:tc>
                  <a:txBody>
                    <a:bodyPr/>
                    <a:lstStyle/>
                    <a:p>
                      <a:r>
                        <a:rPr lang="en-IN" dirty="0"/>
                        <a:t>X2</a:t>
                      </a:r>
                    </a:p>
                  </a:txBody>
                  <a:tcPr/>
                </a:tc>
                <a:tc>
                  <a:txBody>
                    <a:bodyPr/>
                    <a:lstStyle/>
                    <a:p>
                      <a:r>
                        <a:rPr lang="en-IN" dirty="0"/>
                        <a:t>0</a:t>
                      </a:r>
                    </a:p>
                  </a:txBody>
                  <a:tcPr/>
                </a:tc>
                <a:extLst>
                  <a:ext uri="{0D108BD9-81ED-4DB2-BD59-A6C34878D82A}">
                    <a16:rowId xmlns:a16="http://schemas.microsoft.com/office/drawing/2014/main" val="1442769647"/>
                  </a:ext>
                </a:extLst>
              </a:tr>
              <a:tr h="370840">
                <a:tc>
                  <a:txBody>
                    <a:bodyPr/>
                    <a:lstStyle/>
                    <a:p>
                      <a:r>
                        <a:rPr lang="en-IN" dirty="0"/>
                        <a:t>X3</a:t>
                      </a:r>
                    </a:p>
                  </a:txBody>
                  <a:tcPr/>
                </a:tc>
                <a:tc>
                  <a:txBody>
                    <a:bodyPr/>
                    <a:lstStyle/>
                    <a:p>
                      <a:r>
                        <a:rPr lang="en-IN" dirty="0"/>
                        <a:t>0</a:t>
                      </a:r>
                    </a:p>
                  </a:txBody>
                  <a:tcPr/>
                </a:tc>
                <a:extLst>
                  <a:ext uri="{0D108BD9-81ED-4DB2-BD59-A6C34878D82A}">
                    <a16:rowId xmlns:a16="http://schemas.microsoft.com/office/drawing/2014/main" val="2772868991"/>
                  </a:ext>
                </a:extLst>
              </a:tr>
              <a:tr h="370840">
                <a:tc>
                  <a:txBody>
                    <a:bodyPr/>
                    <a:lstStyle/>
                    <a:p>
                      <a:r>
                        <a:rPr lang="en-IN" dirty="0"/>
                        <a:t>X4</a:t>
                      </a:r>
                    </a:p>
                  </a:txBody>
                  <a:tcPr/>
                </a:tc>
                <a:tc>
                  <a:txBody>
                    <a:bodyPr/>
                    <a:lstStyle/>
                    <a:p>
                      <a:r>
                        <a:rPr lang="en-IN" dirty="0"/>
                        <a:t>1</a:t>
                      </a:r>
                    </a:p>
                  </a:txBody>
                  <a:tcPr/>
                </a:tc>
                <a:extLst>
                  <a:ext uri="{0D108BD9-81ED-4DB2-BD59-A6C34878D82A}">
                    <a16:rowId xmlns:a16="http://schemas.microsoft.com/office/drawing/2014/main" val="3350314605"/>
                  </a:ext>
                </a:extLst>
              </a:tr>
              <a:tr h="370840">
                <a:tc>
                  <a:txBody>
                    <a:bodyPr/>
                    <a:lstStyle/>
                    <a:p>
                      <a:r>
                        <a:rPr lang="en-IN" dirty="0"/>
                        <a:t>x5</a:t>
                      </a:r>
                    </a:p>
                  </a:txBody>
                  <a:tcPr/>
                </a:tc>
                <a:tc>
                  <a:txBody>
                    <a:bodyPr/>
                    <a:lstStyle/>
                    <a:p>
                      <a:r>
                        <a:rPr lang="en-IN" dirty="0"/>
                        <a:t>1</a:t>
                      </a:r>
                    </a:p>
                  </a:txBody>
                  <a:tcPr/>
                </a:tc>
                <a:extLst>
                  <a:ext uri="{0D108BD9-81ED-4DB2-BD59-A6C34878D82A}">
                    <a16:rowId xmlns:a16="http://schemas.microsoft.com/office/drawing/2014/main" val="2190161296"/>
                  </a:ext>
                </a:extLst>
              </a:tr>
            </a:tbl>
          </a:graphicData>
        </a:graphic>
      </p:graphicFrame>
      <p:sp>
        <p:nvSpPr>
          <p:cNvPr id="57" name="TextBox 56">
            <a:extLst>
              <a:ext uri="{FF2B5EF4-FFF2-40B4-BE49-F238E27FC236}">
                <a16:creationId xmlns:a16="http://schemas.microsoft.com/office/drawing/2014/main" id="{62A0E5A6-FBBA-46BE-B171-BC4E2BD3674D}"/>
              </a:ext>
            </a:extLst>
          </p:cNvPr>
          <p:cNvSpPr txBox="1"/>
          <p:nvPr/>
        </p:nvSpPr>
        <p:spPr>
          <a:xfrm>
            <a:off x="9168540" y="4736050"/>
            <a:ext cx="2664296" cy="1200329"/>
          </a:xfrm>
          <a:prstGeom prst="rect">
            <a:avLst/>
          </a:prstGeom>
          <a:noFill/>
        </p:spPr>
        <p:txBody>
          <a:bodyPr wrap="square" rtlCol="0">
            <a:spAutoFit/>
          </a:bodyPr>
          <a:lstStyle/>
          <a:p>
            <a:r>
              <a:rPr lang="en-IN" dirty="0"/>
              <a:t>Like This we have 500 selected tags and 500 separate models are trained.</a:t>
            </a:r>
          </a:p>
        </p:txBody>
      </p:sp>
      <p:sp>
        <p:nvSpPr>
          <p:cNvPr id="60" name="Oval 59">
            <a:extLst>
              <a:ext uri="{FF2B5EF4-FFF2-40B4-BE49-F238E27FC236}">
                <a16:creationId xmlns:a16="http://schemas.microsoft.com/office/drawing/2014/main" id="{A17E54B0-A890-4384-BFD0-081B5E9E56CB}"/>
              </a:ext>
            </a:extLst>
          </p:cNvPr>
          <p:cNvSpPr/>
          <p:nvPr/>
        </p:nvSpPr>
        <p:spPr>
          <a:xfrm>
            <a:off x="7570424" y="5517705"/>
            <a:ext cx="185969"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D37CDA30-88B3-432C-A002-4C92B151D401}"/>
              </a:ext>
            </a:extLst>
          </p:cNvPr>
          <p:cNvSpPr/>
          <p:nvPr/>
        </p:nvSpPr>
        <p:spPr>
          <a:xfrm>
            <a:off x="7968208" y="5517232"/>
            <a:ext cx="185969"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07EB7149-254D-4674-8DDF-E551CDC5A88A}"/>
              </a:ext>
            </a:extLst>
          </p:cNvPr>
          <p:cNvSpPr/>
          <p:nvPr/>
        </p:nvSpPr>
        <p:spPr>
          <a:xfrm>
            <a:off x="8379890" y="5517232"/>
            <a:ext cx="185969"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008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2335-C81C-4979-A2D4-8DC134972229}"/>
              </a:ext>
            </a:extLst>
          </p:cNvPr>
          <p:cNvSpPr>
            <a:spLocks noGrp="1"/>
          </p:cNvSpPr>
          <p:nvPr>
            <p:ph type="title"/>
          </p:nvPr>
        </p:nvSpPr>
        <p:spPr>
          <a:xfrm>
            <a:off x="0" y="26098"/>
            <a:ext cx="9144000" cy="1143000"/>
          </a:xfrm>
        </p:spPr>
        <p:txBody>
          <a:bodyPr/>
          <a:lstStyle/>
          <a:p>
            <a:r>
              <a:rPr lang="en-IN" b="1" u="sng" dirty="0"/>
              <a:t>Multi-Label-Classification</a:t>
            </a:r>
            <a:br>
              <a:rPr lang="en-IN" b="1" u="sng" dirty="0"/>
            </a:br>
            <a:endParaRPr lang="en-IN" dirty="0"/>
          </a:p>
        </p:txBody>
      </p:sp>
      <p:sp>
        <p:nvSpPr>
          <p:cNvPr id="3" name="Content Placeholder 2">
            <a:extLst>
              <a:ext uri="{FF2B5EF4-FFF2-40B4-BE49-F238E27FC236}">
                <a16:creationId xmlns:a16="http://schemas.microsoft.com/office/drawing/2014/main" id="{1A871EC7-47BF-4933-BD66-CB83C2449D98}"/>
              </a:ext>
            </a:extLst>
          </p:cNvPr>
          <p:cNvSpPr>
            <a:spLocks noGrp="1"/>
          </p:cNvSpPr>
          <p:nvPr>
            <p:ph idx="1"/>
          </p:nvPr>
        </p:nvSpPr>
        <p:spPr>
          <a:xfrm>
            <a:off x="695400" y="908720"/>
            <a:ext cx="9144000" cy="4267200"/>
          </a:xfrm>
        </p:spPr>
        <p:txBody>
          <a:bodyPr>
            <a:normAutofit lnSpcReduction="10000"/>
          </a:bodyPr>
          <a:lstStyle/>
          <a:p>
            <a:r>
              <a:rPr lang="en-IN" dirty="0"/>
              <a:t>Difficulty in this problem</a:t>
            </a:r>
          </a:p>
          <a:p>
            <a:pPr lvl="1"/>
            <a:r>
              <a:rPr lang="en-IN" dirty="0"/>
              <a:t>Large Data (6GB’s)</a:t>
            </a:r>
          </a:p>
          <a:p>
            <a:pPr marL="365760" lvl="1" indent="0">
              <a:buNone/>
            </a:pPr>
            <a:r>
              <a:rPr lang="en-IN" dirty="0"/>
              <a:t>Real Challenge was to process and train the data because such a large number of concurrent models (42k is consider all tags) requires huge amount of ram if after using the concept of partial coverage 500 tags i.e. 500 concurrent models makes it difficult for personal computer level hardware.</a:t>
            </a:r>
          </a:p>
          <a:p>
            <a:pPr lvl="1"/>
            <a:r>
              <a:rPr lang="en-IN" dirty="0"/>
              <a:t>Saving the Intermediate pre-processed data.</a:t>
            </a:r>
          </a:p>
          <a:p>
            <a:pPr lvl="1"/>
            <a:r>
              <a:rPr lang="en-IN" dirty="0"/>
              <a:t>Crash Management</a:t>
            </a:r>
          </a:p>
          <a:p>
            <a:pPr marL="365760" lvl="1" indent="0">
              <a:buNone/>
            </a:pPr>
            <a:endParaRPr lang="en-IN" dirty="0"/>
          </a:p>
          <a:p>
            <a:r>
              <a:rPr lang="en-IN" dirty="0"/>
              <a:t>Other Real World Application of the Project</a:t>
            </a:r>
          </a:p>
          <a:p>
            <a:pPr lvl="1"/>
            <a:r>
              <a:rPr lang="en-IN" dirty="0"/>
              <a:t>IMDB movie Tagging </a:t>
            </a:r>
          </a:p>
          <a:p>
            <a:pPr lvl="1"/>
            <a:r>
              <a:rPr lang="en-IN" dirty="0"/>
              <a:t>Books Tagging</a:t>
            </a:r>
          </a:p>
          <a:p>
            <a:pPr lvl="1"/>
            <a:r>
              <a:rPr lang="en-IN" dirty="0"/>
              <a:t>E-Commerce Product Tagging</a:t>
            </a:r>
          </a:p>
        </p:txBody>
      </p:sp>
    </p:spTree>
    <p:extLst>
      <p:ext uri="{BB962C8B-B14F-4D97-AF65-F5344CB8AC3E}">
        <p14:creationId xmlns:p14="http://schemas.microsoft.com/office/powerpoint/2010/main" val="333198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9416" y="548680"/>
            <a:ext cx="9144000" cy="784820"/>
          </a:xfrm>
        </p:spPr>
        <p:txBody>
          <a:bodyPr/>
          <a:lstStyle/>
          <a:p>
            <a:r>
              <a:rPr lang="en-IN" dirty="0"/>
              <a:t>Contents of Presentation</a:t>
            </a:r>
            <a:endParaRPr dirty="0"/>
          </a:p>
        </p:txBody>
      </p:sp>
      <p:sp>
        <p:nvSpPr>
          <p:cNvPr id="14" name="Content Placeholder 13"/>
          <p:cNvSpPr>
            <a:spLocks noGrp="1"/>
          </p:cNvSpPr>
          <p:nvPr>
            <p:ph idx="1"/>
          </p:nvPr>
        </p:nvSpPr>
        <p:spPr>
          <a:xfrm>
            <a:off x="1343472" y="1772816"/>
            <a:ext cx="9144000" cy="4267200"/>
          </a:xfrm>
        </p:spPr>
        <p:txBody>
          <a:bodyPr/>
          <a:lstStyle/>
          <a:p>
            <a:r>
              <a:rPr lang="en-IN" dirty="0">
                <a:solidFill>
                  <a:srgbClr val="FF0000"/>
                </a:solidFill>
              </a:rPr>
              <a:t>Understanding Problem</a:t>
            </a:r>
            <a:endParaRPr dirty="0">
              <a:solidFill>
                <a:srgbClr val="FF0000"/>
              </a:solidFill>
            </a:endParaRPr>
          </a:p>
          <a:p>
            <a:r>
              <a:rPr lang="en-IN" dirty="0">
                <a:solidFill>
                  <a:srgbClr val="FF0000"/>
                </a:solidFill>
              </a:rPr>
              <a:t>Multi-Label-Classification</a:t>
            </a:r>
          </a:p>
          <a:p>
            <a:r>
              <a:rPr lang="en-IN" b="1" u="sng" dirty="0"/>
              <a:t>Frequently Used Terms</a:t>
            </a:r>
          </a:p>
          <a:p>
            <a:r>
              <a:rPr lang="en-IN" dirty="0"/>
              <a:t>Performance Metrics</a:t>
            </a:r>
          </a:p>
          <a:p>
            <a:r>
              <a:rPr lang="en-IN" dirty="0"/>
              <a:t>Natural Language Processing Tools</a:t>
            </a:r>
          </a:p>
          <a:p>
            <a:r>
              <a:rPr lang="en-IN" dirty="0"/>
              <a:t>Strategy</a:t>
            </a:r>
          </a:p>
          <a:p>
            <a:endParaRPr lang="en-IN" dirty="0"/>
          </a:p>
          <a:p>
            <a:endParaRPr lang="en-IN" dirty="0"/>
          </a:p>
          <a:p>
            <a:endParaRPr lang="en-IN" dirty="0"/>
          </a:p>
          <a:p>
            <a:endParaRPr dirty="0"/>
          </a:p>
        </p:txBody>
      </p:sp>
    </p:spTree>
    <p:extLst>
      <p:ext uri="{BB962C8B-B14F-4D97-AF65-F5344CB8AC3E}">
        <p14:creationId xmlns:p14="http://schemas.microsoft.com/office/powerpoint/2010/main" val="323014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8639-9527-4C8F-B7B4-C19989069115}"/>
              </a:ext>
            </a:extLst>
          </p:cNvPr>
          <p:cNvSpPr>
            <a:spLocks noGrp="1"/>
          </p:cNvSpPr>
          <p:nvPr>
            <p:ph type="title"/>
          </p:nvPr>
        </p:nvSpPr>
        <p:spPr>
          <a:xfrm>
            <a:off x="-19608" y="26098"/>
            <a:ext cx="9144000" cy="1143000"/>
          </a:xfrm>
        </p:spPr>
        <p:txBody>
          <a:bodyPr/>
          <a:lstStyle/>
          <a:p>
            <a:r>
              <a:rPr lang="en-IN" b="1" u="sng" dirty="0"/>
              <a:t>Frequently Used Terms</a:t>
            </a:r>
            <a:br>
              <a:rPr lang="en-IN" b="1" u="sng" dirty="0"/>
            </a:br>
            <a:endParaRPr lang="en-IN" dirty="0"/>
          </a:p>
        </p:txBody>
      </p:sp>
      <p:sp>
        <p:nvSpPr>
          <p:cNvPr id="3" name="Content Placeholder 2">
            <a:extLst>
              <a:ext uri="{FF2B5EF4-FFF2-40B4-BE49-F238E27FC236}">
                <a16:creationId xmlns:a16="http://schemas.microsoft.com/office/drawing/2014/main" id="{25930C90-FD32-4E1F-8A18-DE7F28D216E0}"/>
              </a:ext>
            </a:extLst>
          </p:cNvPr>
          <p:cNvSpPr>
            <a:spLocks noGrp="1"/>
          </p:cNvSpPr>
          <p:nvPr>
            <p:ph idx="1"/>
          </p:nvPr>
        </p:nvSpPr>
        <p:spPr>
          <a:xfrm>
            <a:off x="767408" y="1295400"/>
            <a:ext cx="9144000" cy="4267200"/>
          </a:xfrm>
        </p:spPr>
        <p:txBody>
          <a:bodyPr/>
          <a:lstStyle/>
          <a:p>
            <a:r>
              <a:rPr lang="en-IN" dirty="0"/>
              <a:t>Count Vectorizer</a:t>
            </a:r>
          </a:p>
          <a:p>
            <a:r>
              <a:rPr lang="en-IN" dirty="0"/>
              <a:t>TF-IDF ( Term Frequency - Inverse Document Frequency)</a:t>
            </a:r>
          </a:p>
          <a:p>
            <a:r>
              <a:rPr lang="en-IN" dirty="0"/>
              <a:t>One Vs Rest </a:t>
            </a:r>
            <a:r>
              <a:rPr lang="en-IN" b="1" dirty="0"/>
              <a:t>SGD Classifier – </a:t>
            </a:r>
            <a:r>
              <a:rPr lang="en-IN" dirty="0"/>
              <a:t>Machine Leaning Model</a:t>
            </a:r>
          </a:p>
          <a:p>
            <a:endParaRPr lang="en-IN" b="1" dirty="0"/>
          </a:p>
          <a:p>
            <a:endParaRPr lang="en-IN" dirty="0"/>
          </a:p>
        </p:txBody>
      </p:sp>
      <p:pic>
        <p:nvPicPr>
          <p:cNvPr id="2050" name="Picture 2" descr="Logistic and Softmax Regression">
            <a:extLst>
              <a:ext uri="{FF2B5EF4-FFF2-40B4-BE49-F238E27FC236}">
                <a16:creationId xmlns:a16="http://schemas.microsoft.com/office/drawing/2014/main" id="{274BED8C-3353-45DC-BB80-AA3C00C13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924944"/>
            <a:ext cx="5889440" cy="36819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Grab Your Wine. It's Time to Demystify ML and NLP 🍷 - DEV">
            <a:extLst>
              <a:ext uri="{FF2B5EF4-FFF2-40B4-BE49-F238E27FC236}">
                <a16:creationId xmlns:a16="http://schemas.microsoft.com/office/drawing/2014/main" id="{CE2743AD-0300-4F95-8479-B479DFB1A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597598"/>
            <a:ext cx="4761921" cy="210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514333"/>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261</TotalTime>
  <Words>996</Words>
  <Application>Microsoft Office PowerPoint</Application>
  <PresentationFormat>Widescreen</PresentationFormat>
  <Paragraphs>269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Candara</vt:lpstr>
      <vt:lpstr>Consolas</vt:lpstr>
      <vt:lpstr>Garamond</vt:lpstr>
      <vt:lpstr>Tech Computer 16x9</vt:lpstr>
      <vt:lpstr>Stack-OverFLow-Tag-Prediction</vt:lpstr>
      <vt:lpstr>Contents of Presentation</vt:lpstr>
      <vt:lpstr>Understanding Problem </vt:lpstr>
      <vt:lpstr>Understanding Problem </vt:lpstr>
      <vt:lpstr>Contents of Presentation</vt:lpstr>
      <vt:lpstr>Multi-Label-Classification </vt:lpstr>
      <vt:lpstr>Multi-Label-Classification </vt:lpstr>
      <vt:lpstr>Contents of Presentation</vt:lpstr>
      <vt:lpstr>Frequently Used Terms </vt:lpstr>
      <vt:lpstr>Contents of Presentation</vt:lpstr>
      <vt:lpstr>Performance Metrics</vt:lpstr>
      <vt:lpstr>PowerPoint Presentation</vt:lpstr>
      <vt:lpstr>Contents of Presentation</vt:lpstr>
      <vt:lpstr>Natural Language Processing Tools</vt:lpstr>
      <vt:lpstr>Natural Language Processing Tools</vt:lpstr>
      <vt:lpstr>Natural Language Processing Tools</vt:lpstr>
      <vt:lpstr>Contents of Presentation</vt:lpstr>
      <vt:lpstr>Strategy</vt:lpstr>
      <vt:lpstr>Exploratory Data Analysis - EDA</vt:lpstr>
      <vt:lpstr>Exploratory Data Analysis - EDA</vt:lpstr>
      <vt:lpstr>Machine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Stack-OverFLow-Tag-Prediction</dc:title>
  <dc:creator>Yash Gupta</dc:creator>
  <cp:lastModifiedBy>Yash Gupta</cp:lastModifiedBy>
  <cp:revision>34</cp:revision>
  <dcterms:created xsi:type="dcterms:W3CDTF">2020-06-16T07:23:52Z</dcterms:created>
  <dcterms:modified xsi:type="dcterms:W3CDTF">2020-06-17T17:41:43Z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