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17"/>
  </p:notesMasterIdLst>
  <p:sldIdLst>
    <p:sldId id="256" r:id="rId2"/>
    <p:sldId id="257" r:id="rId3"/>
    <p:sldId id="260" r:id="rId4"/>
    <p:sldId id="281" r:id="rId5"/>
    <p:sldId id="282" r:id="rId6"/>
    <p:sldId id="283" r:id="rId7"/>
    <p:sldId id="284" r:id="rId8"/>
    <p:sldId id="285" r:id="rId9"/>
    <p:sldId id="287" r:id="rId10"/>
    <p:sldId id="288" r:id="rId11"/>
    <p:sldId id="286" r:id="rId12"/>
    <p:sldId id="289" r:id="rId13"/>
    <p:sldId id="290" r:id="rId14"/>
    <p:sldId id="291" r:id="rId15"/>
    <p:sldId id="2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9536" autoAdjust="0"/>
  </p:normalViewPr>
  <p:slideViewPr>
    <p:cSldViewPr snapToGrid="0">
      <p:cViewPr varScale="1">
        <p:scale>
          <a:sx n="74" d="100"/>
          <a:sy n="74" d="100"/>
        </p:scale>
        <p:origin x="564" y="72"/>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DST_Fall_Case_Study\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DST_Fall_Case_Study\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DST_Fall_Case_Study\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DST_Fall_Case_Study\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Witnessed / Un Witnessed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Witnsessed_UnWitnessed!$C$2:$C$3</c:f>
              <c:strCache>
                <c:ptCount val="2"/>
                <c:pt idx="0">
                  <c:v>Un Witnessed</c:v>
                </c:pt>
                <c:pt idx="1">
                  <c:v>Witnessed</c:v>
                </c:pt>
              </c:strCache>
            </c:strRef>
          </c:cat>
          <c:val>
            <c:numRef>
              <c:f>Witnsessed_UnWitnessed!$D$2:$D$3</c:f>
              <c:numCache>
                <c:formatCode>0.00</c:formatCode>
                <c:ptCount val="2"/>
                <c:pt idx="0">
                  <c:v>50.605109816225912</c:v>
                </c:pt>
                <c:pt idx="1">
                  <c:v>49.394890183774095</c:v>
                </c:pt>
              </c:numCache>
            </c:numRef>
          </c:val>
        </c:ser>
        <c:dLbls>
          <c:dLblPos val="outEnd"/>
          <c:showLegendKey val="0"/>
          <c:showVal val="1"/>
          <c:showCatName val="0"/>
          <c:showSerName val="0"/>
          <c:showPercent val="0"/>
          <c:showBubbleSize val="0"/>
        </c:dLbls>
        <c:gapWidth val="182"/>
        <c:axId val="275661792"/>
        <c:axId val="275662352"/>
      </c:barChart>
      <c:catAx>
        <c:axId val="275661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662352"/>
        <c:crosses val="autoZero"/>
        <c:auto val="1"/>
        <c:lblAlgn val="ctr"/>
        <c:lblOffset val="100"/>
        <c:noMultiLvlLbl val="0"/>
      </c:catAx>
      <c:valAx>
        <c:axId val="27566235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6617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Injury</a:t>
            </a:r>
            <a:r>
              <a:rPr lang="en-US" baseline="0"/>
              <a:t> % Breakup</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'Injury Level BreakUp'!$C$2</c:f>
              <c:strCache>
                <c:ptCount val="1"/>
                <c:pt idx="0">
                  <c:v>Count of Injury Level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'Injury Level BreakUp'!$B$3:$B$6</c:f>
              <c:strCache>
                <c:ptCount val="4"/>
                <c:pt idx="0">
                  <c:v>Injury Level0</c:v>
                </c:pt>
                <c:pt idx="1">
                  <c:v>Injury Level1</c:v>
                </c:pt>
                <c:pt idx="2">
                  <c:v>Injury Level2</c:v>
                </c:pt>
                <c:pt idx="3">
                  <c:v>Major Injury Level(3)</c:v>
                </c:pt>
              </c:strCache>
            </c:strRef>
          </c:cat>
          <c:val>
            <c:numRef>
              <c:f>'Injury Level BreakUp'!$C$3:$C$6</c:f>
              <c:numCache>
                <c:formatCode>General</c:formatCode>
                <c:ptCount val="4"/>
                <c:pt idx="0">
                  <c:v>791</c:v>
                </c:pt>
                <c:pt idx="1">
                  <c:v>1531</c:v>
                </c:pt>
                <c:pt idx="2">
                  <c:v>1441</c:v>
                </c:pt>
                <c:pt idx="3">
                  <c:v>699</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Of</a:t>
            </a:r>
            <a:r>
              <a:rPr lang="en-US" baseline="0"/>
              <a:t> Cohorent/ Non Cohorent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Cohorent_Room!$B$3:$B$4</c:f>
              <c:strCache>
                <c:ptCount val="2"/>
                <c:pt idx="0">
                  <c:v>Cohorent</c:v>
                </c:pt>
                <c:pt idx="1">
                  <c:v>Non Cohorent</c:v>
                </c:pt>
              </c:strCache>
            </c:strRef>
          </c:cat>
          <c:val>
            <c:numRef>
              <c:f>Cohorent_Room!$C$3:$C$4</c:f>
              <c:numCache>
                <c:formatCode>General</c:formatCode>
                <c:ptCount val="2"/>
                <c:pt idx="0">
                  <c:v>0.49148363962348723</c:v>
                </c:pt>
                <c:pt idx="1">
                  <c:v>0.50851636037651282</c:v>
                </c:pt>
              </c:numCache>
            </c:numRef>
          </c:val>
        </c:ser>
        <c:dLbls>
          <c:dLblPos val="outEnd"/>
          <c:showLegendKey val="0"/>
          <c:showVal val="1"/>
          <c:showCatName val="0"/>
          <c:showSerName val="0"/>
          <c:showPercent val="0"/>
          <c:showBubbleSize val="0"/>
        </c:dLbls>
        <c:gapWidth val="182"/>
        <c:axId val="280588640"/>
        <c:axId val="280589200"/>
      </c:barChart>
      <c:catAx>
        <c:axId val="2805886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589200"/>
        <c:crosses val="autoZero"/>
        <c:auto val="1"/>
        <c:lblAlgn val="ctr"/>
        <c:lblOffset val="100"/>
        <c:noMultiLvlLbl val="0"/>
      </c:catAx>
      <c:valAx>
        <c:axId val="280589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588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Fall % By Patient Activity</a:t>
            </a:r>
          </a:p>
        </c:rich>
      </c:tx>
      <c:layout>
        <c:manualLayout>
          <c:xMode val="edge"/>
          <c:yMode val="edge"/>
          <c:x val="0.29993044619422571"/>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Fall_Patient_Activity!$C$3</c:f>
              <c:strCache>
                <c:ptCount val="1"/>
                <c:pt idx="0">
                  <c:v>Count of Patient Activity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Fall_Patient_Activity!$B$4:$B$9</c:f>
              <c:strCache>
                <c:ptCount val="6"/>
                <c:pt idx="0">
                  <c:v>others</c:v>
                </c:pt>
                <c:pt idx="1">
                  <c:v>Reaching out OR leaning over</c:v>
                </c:pt>
                <c:pt idx="2">
                  <c:v>Showering</c:v>
                </c:pt>
                <c:pt idx="3">
                  <c:v>Transferring From Bed/Chair Vice Versa</c:v>
                </c:pt>
                <c:pt idx="4">
                  <c:v>Using the toilet</c:v>
                </c:pt>
                <c:pt idx="5">
                  <c:v>Walking</c:v>
                </c:pt>
              </c:strCache>
            </c:strRef>
          </c:cat>
          <c:val>
            <c:numRef>
              <c:f>Fall_Patient_Activity!$C$4:$C$9</c:f>
              <c:numCache>
                <c:formatCode>General</c:formatCode>
                <c:ptCount val="6"/>
                <c:pt idx="0">
                  <c:v>465</c:v>
                </c:pt>
                <c:pt idx="1">
                  <c:v>517</c:v>
                </c:pt>
                <c:pt idx="2">
                  <c:v>787</c:v>
                </c:pt>
                <c:pt idx="3">
                  <c:v>936</c:v>
                </c:pt>
                <c:pt idx="4">
                  <c:v>991</c:v>
                </c:pt>
                <c:pt idx="5">
                  <c:v>766</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12/6/2017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Agenda slide</a:t>
            </a:r>
          </a:p>
          <a:p>
            <a:pPr marL="171450" indent="-171450">
              <a:buFont typeface="Arial" panose="020B0604020202020204" pitchFamily="34" charset="0"/>
              <a:buChar char="•"/>
            </a:pPr>
            <a:r>
              <a:rPr lang="en-US" dirty="0" smtClean="0"/>
              <a:t>Heading – Agenda - Font size 30, Arial Headings</a:t>
            </a:r>
          </a:p>
          <a:p>
            <a:pPr marL="171450" indent="-171450">
              <a:buFont typeface="Arial" panose="020B0604020202020204" pitchFamily="34" charset="0"/>
              <a:buChar char="•"/>
            </a:pPr>
            <a:r>
              <a:rPr lang="en-US" dirty="0" smtClean="0"/>
              <a:t>Agenda</a:t>
            </a:r>
            <a:r>
              <a:rPr lang="en-US" baseline="0" dirty="0" smtClean="0"/>
              <a:t> points to be in Arial Body (font  size 28)</a:t>
            </a:r>
            <a:endParaRPr lang="en-US" dirty="0" smtClean="0"/>
          </a:p>
          <a:p>
            <a:pPr marL="171450" indent="-171450">
              <a:buFont typeface="Arial" panose="020B0604020202020204" pitchFamily="34" charset="0"/>
              <a:buChar char="•"/>
            </a:pPr>
            <a:r>
              <a:rPr lang="en-US" dirty="0" smtClean="0"/>
              <a:t>Please restrict this slide with just 5 agenda points. </a:t>
            </a:r>
          </a:p>
          <a:p>
            <a:pPr marL="171450" indent="-171450">
              <a:buFont typeface="Arial" panose="020B0604020202020204" pitchFamily="34" charset="0"/>
              <a:buChar char="•"/>
            </a:pPr>
            <a:r>
              <a:rPr lang="en-US" dirty="0" smtClean="0"/>
              <a:t>If you have</a:t>
            </a:r>
            <a:r>
              <a:rPr lang="en-US" baseline="0" dirty="0" smtClean="0"/>
              <a:t> </a:t>
            </a:r>
            <a:r>
              <a:rPr lang="en-US" dirty="0" smtClean="0"/>
              <a:t>more than 5 points on the agenda slide please add another slide.</a:t>
            </a:r>
          </a:p>
          <a:p>
            <a:pPr marL="171450" indent="-171450">
              <a:buFont typeface="Arial" panose="020B0604020202020204" pitchFamily="34" charset="0"/>
              <a:buChar char="•"/>
            </a:pPr>
            <a:r>
              <a:rPr lang="en-US" dirty="0" smtClean="0"/>
              <a:t>If you have only 3 then you can use just one slide and delete the other 2 points.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a:t>
            </a:fld>
            <a:endParaRPr lang="en-US"/>
          </a:p>
        </p:txBody>
      </p:sp>
    </p:spTree>
    <p:extLst>
      <p:ext uri="{BB962C8B-B14F-4D97-AF65-F5344CB8AC3E}">
        <p14:creationId xmlns:p14="http://schemas.microsoft.com/office/powerpoint/2010/main" val="155102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Thank you slide with customer logo</a:t>
            </a:r>
          </a:p>
          <a:p>
            <a:pPr marL="171450" indent="-171450">
              <a:buFont typeface="Arial" panose="020B0604020202020204" pitchFamily="34" charset="0"/>
              <a:buChar char="•"/>
            </a:pPr>
            <a:r>
              <a:rPr lang="en-US" dirty="0" smtClean="0"/>
              <a:t>Thank you slide with the customer logo:</a:t>
            </a:r>
          </a:p>
          <a:p>
            <a:pPr marL="171450" indent="-171450">
              <a:buFont typeface="Arial" panose="020B0604020202020204" pitchFamily="34" charset="0"/>
              <a:buChar char="•"/>
            </a:pPr>
            <a:r>
              <a:rPr lang="en-US" dirty="0" smtClean="0"/>
              <a:t>Should have only the details shown here. Logo placement cannot be changed. Wipro logo to appear on the left as per our corporate guidelines.</a:t>
            </a:r>
          </a:p>
          <a:p>
            <a:pPr marL="171450" indent="-171450">
              <a:buFont typeface="Arial" panose="020B0604020202020204" pitchFamily="34" charset="0"/>
              <a:buChar char="•"/>
            </a:pPr>
            <a:r>
              <a:rPr lang="en-US" dirty="0" smtClean="0"/>
              <a:t>Thank you– font size 30, Arial Headings</a:t>
            </a:r>
          </a:p>
          <a:p>
            <a:pPr marL="171450" indent="-171450">
              <a:buFont typeface="Arial" panose="020B0604020202020204" pitchFamily="34" charset="0"/>
              <a:buChar char="•"/>
            </a:pPr>
            <a:r>
              <a:rPr lang="en-US" dirty="0" smtClean="0"/>
              <a:t>Name &amp; Designation – font size 18, Arial Headings, not to exceed beyond 2 lines</a:t>
            </a:r>
          </a:p>
          <a:p>
            <a:pPr marL="171450" indent="-171450">
              <a:buFont typeface="Arial" panose="020B0604020202020204" pitchFamily="34" charset="0"/>
              <a:buChar char="•"/>
            </a:pPr>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15</a:t>
            </a:fld>
            <a:endParaRPr lang="en-US"/>
          </a:p>
        </p:txBody>
      </p:sp>
    </p:spTree>
    <p:extLst>
      <p:ext uri="{BB962C8B-B14F-4D97-AF65-F5344CB8AC3E}">
        <p14:creationId xmlns:p14="http://schemas.microsoft.com/office/powerpoint/2010/main" val="787811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Hospital Care Quality Analysis Case Study</a:t>
            </a:r>
            <a:endParaRPr lang="en-US" dirty="0"/>
          </a:p>
        </p:txBody>
      </p:sp>
      <p:sp>
        <p:nvSpPr>
          <p:cNvPr id="3" name="Subtitle 2"/>
          <p:cNvSpPr>
            <a:spLocks noGrp="1"/>
          </p:cNvSpPr>
          <p:nvPr>
            <p:ph type="subTitle" idx="1"/>
          </p:nvPr>
        </p:nvSpPr>
        <p:spPr/>
        <p:txBody>
          <a:bodyPr/>
          <a:lstStyle/>
          <a:p>
            <a:r>
              <a:rPr lang="en-US" dirty="0" smtClean="0"/>
              <a:t>Abhay Gupta</a:t>
            </a:r>
            <a:endParaRPr lang="en-US" dirty="0"/>
          </a:p>
        </p:txBody>
      </p:sp>
      <p:sp>
        <p:nvSpPr>
          <p:cNvPr id="4" name="Text Placeholder 3"/>
          <p:cNvSpPr>
            <a:spLocks noGrp="1"/>
          </p:cNvSpPr>
          <p:nvPr>
            <p:ph type="body" sz="quarter" idx="10"/>
          </p:nvPr>
        </p:nvSpPr>
        <p:spPr/>
        <p:txBody>
          <a:bodyPr/>
          <a:lstStyle/>
          <a:p>
            <a:r>
              <a:rPr lang="en-US" dirty="0" smtClean="0"/>
              <a:t>Associate Consultant</a:t>
            </a:r>
            <a:endParaRPr lang="en-US" dirty="0"/>
          </a:p>
        </p:txBody>
      </p:sp>
    </p:spTree>
    <p:extLst>
      <p:ext uri="{BB962C8B-B14F-4D97-AF65-F5344CB8AC3E}">
        <p14:creationId xmlns:p14="http://schemas.microsoft.com/office/powerpoint/2010/main" val="245097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No of Falls for each hour </a:t>
            </a:r>
            <a:r>
              <a:rPr lang="en-US" dirty="0" smtClean="0"/>
              <a:t>block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4356992"/>
              </p:ext>
            </p:extLst>
          </p:nvPr>
        </p:nvGraphicFramePr>
        <p:xfrm>
          <a:off x="553793" y="1144592"/>
          <a:ext cx="8133008" cy="5148253"/>
        </p:xfrm>
        <a:graphic>
          <a:graphicData uri="http://schemas.openxmlformats.org/drawingml/2006/table">
            <a:tbl>
              <a:tblPr>
                <a:tableStyleId>{5C22544A-7EE6-4342-B048-85BDC9FD1C3A}</a:tableStyleId>
              </a:tblPr>
              <a:tblGrid>
                <a:gridCol w="1484064"/>
                <a:gridCol w="2553094"/>
                <a:gridCol w="1945214"/>
                <a:gridCol w="2150636"/>
              </a:tblGrid>
              <a:tr h="179883">
                <a:tc gridSpan="2">
                  <a:txBody>
                    <a:bodyPr/>
                    <a:lstStyle/>
                    <a:p>
                      <a:pPr algn="l" fontAlgn="b"/>
                      <a:r>
                        <a:rPr lang="en-US" sz="1000" u="sng" strike="noStrike">
                          <a:effectLst/>
                        </a:rPr>
                        <a:t>No of Falls for each hour block</a:t>
                      </a:r>
                      <a:endParaRPr lang="en-US" sz="1000" b="1" i="1" u="sng" strike="noStrike">
                        <a:solidFill>
                          <a:srgbClr val="000000"/>
                        </a:solidFill>
                        <a:effectLst/>
                        <a:latin typeface="Calibri" panose="020F0502020204030204" pitchFamily="34" charset="0"/>
                      </a:endParaRPr>
                    </a:p>
                  </a:txBody>
                  <a:tcPr marL="8994" marR="8994" marT="8994"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994" marR="8994" marT="8994" marB="0" anchor="b"/>
                </a:tc>
              </a:tr>
              <a:tr h="325589">
                <a:tc gridSpan="4">
                  <a:txBody>
                    <a:bodyPr/>
                    <a:lstStyle/>
                    <a:p>
                      <a:pPr algn="l" fontAlgn="b"/>
                      <a:r>
                        <a:rPr lang="en-US" sz="1000" u="none" strike="noStrike">
                          <a:effectLst/>
                        </a:rPr>
                        <a:t>The data provided is for 10 year and let us assume that for 10 year everyday we have one hour block each on everyday.</a:t>
                      </a:r>
                      <a:endParaRPr lang="en-US" sz="1000" b="0" i="0" u="none" strike="noStrike">
                        <a:solidFill>
                          <a:srgbClr val="000000"/>
                        </a:solidFill>
                        <a:effectLst/>
                        <a:latin typeface="Calibri" panose="020F0502020204030204" pitchFamily="34" charset="0"/>
                      </a:endParaRPr>
                    </a:p>
                  </a:txBody>
                  <a:tcPr marL="8994" marR="8994" marT="8994" marB="0" anchor="b"/>
                </a:tc>
                <a:tc hMerge="1">
                  <a:txBody>
                    <a:bodyPr/>
                    <a:lstStyle/>
                    <a:p>
                      <a:endParaRPr lang="en-US"/>
                    </a:p>
                  </a:txBody>
                  <a:tcPr/>
                </a:tc>
                <a:tc hMerge="1">
                  <a:txBody>
                    <a:bodyPr/>
                    <a:lstStyle/>
                    <a:p>
                      <a:endParaRPr lang="en-US"/>
                    </a:p>
                  </a:txBody>
                  <a:tcPr/>
                </a:tc>
                <a:tc hMerge="1">
                  <a:txBody>
                    <a:bodyPr/>
                    <a:lstStyle/>
                    <a:p>
                      <a:endParaRPr lang="en-US"/>
                    </a:p>
                  </a:txBody>
                  <a:tcPr/>
                </a:tc>
              </a:tr>
              <a:tr h="325589">
                <a:tc>
                  <a:txBody>
                    <a:bodyPr/>
                    <a:lstStyle/>
                    <a:p>
                      <a:pPr algn="l" fontAlgn="b"/>
                      <a:r>
                        <a:rPr lang="en-US" sz="1000" u="none" strike="noStrike">
                          <a:effectLst/>
                        </a:rPr>
                        <a:t>Hour Block</a:t>
                      </a:r>
                      <a:endParaRPr lang="en-US" sz="1000" b="1"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Total Hour Block in 10 year(365*10)</a:t>
                      </a:r>
                      <a:endParaRPr lang="en-US" sz="1000" b="1"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Fall In 10 Year Time</a:t>
                      </a:r>
                      <a:endParaRPr lang="en-US" sz="1000" b="1"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Fall Rate each hour block</a:t>
                      </a:r>
                      <a:endParaRPr lang="en-US" sz="1000" b="1"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189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0.051780822</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169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0.04630137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177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0.048493151</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166</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0.045479452</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237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0.064931507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125</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0.034246575</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222</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0.060821918</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116</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0.031780822</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0.043835616</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168</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0.046027397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145</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0.039726027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167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0.045753425</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180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0.049315068</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209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0.057260274</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179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0.049041096</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93</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0.025479452</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284</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0.077808219</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187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0.051232877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210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0.057534247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211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0.057808219</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187</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0.051232877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251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0.068767123</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22</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218</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0.059726027</a:t>
                      </a:r>
                      <a:endParaRPr lang="en-US" sz="1000" b="0" i="0" u="none" strike="noStrike">
                        <a:solidFill>
                          <a:srgbClr val="000000"/>
                        </a:solidFill>
                        <a:effectLst/>
                        <a:latin typeface="Calibri" panose="020F0502020204030204" pitchFamily="34" charset="0"/>
                      </a:endParaRPr>
                    </a:p>
                  </a:txBody>
                  <a:tcPr marL="8994" marR="8994" marT="8994" marB="0" anchor="b"/>
                </a:tc>
              </a:tr>
              <a:tr h="179883">
                <a:tc>
                  <a:txBody>
                    <a:bodyPr/>
                    <a:lstStyle/>
                    <a:p>
                      <a:pPr algn="l"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3650</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a:effectLst/>
                        </a:rPr>
                        <a:t>211</a:t>
                      </a:r>
                      <a:endParaRPr lang="en-US" sz="1000" b="0" i="0" u="none" strike="noStrike">
                        <a:solidFill>
                          <a:srgbClr val="000000"/>
                        </a:solidFill>
                        <a:effectLst/>
                        <a:latin typeface="Calibri" panose="020F0502020204030204" pitchFamily="34" charset="0"/>
                      </a:endParaRPr>
                    </a:p>
                  </a:txBody>
                  <a:tcPr marL="8994" marR="8994" marT="8994" marB="0" anchor="b"/>
                </a:tc>
                <a:tc>
                  <a:txBody>
                    <a:bodyPr/>
                    <a:lstStyle/>
                    <a:p>
                      <a:pPr algn="l" fontAlgn="b"/>
                      <a:r>
                        <a:rPr lang="en-US" sz="1000" u="none" strike="noStrike" dirty="0">
                          <a:effectLst/>
                        </a:rPr>
                        <a:t>0.057808219</a:t>
                      </a:r>
                      <a:endParaRPr lang="en-US" sz="1000" b="0" i="0" u="none" strike="noStrike" dirty="0">
                        <a:solidFill>
                          <a:srgbClr val="000000"/>
                        </a:solidFill>
                        <a:effectLst/>
                        <a:latin typeface="Calibri" panose="020F0502020204030204" pitchFamily="34" charset="0"/>
                      </a:endParaRPr>
                    </a:p>
                  </a:txBody>
                  <a:tcPr marL="8994" marR="8994" marT="8994" marB="0" anchor="b"/>
                </a:tc>
              </a:tr>
            </a:tbl>
          </a:graphicData>
        </a:graphic>
      </p:graphicFrame>
    </p:spTree>
    <p:extLst>
      <p:ext uri="{BB962C8B-B14F-4D97-AF65-F5344CB8AC3E}">
        <p14:creationId xmlns:p14="http://schemas.microsoft.com/office/powerpoint/2010/main" val="348203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Fall rate by Nurse </a:t>
            </a:r>
            <a:r>
              <a:rPr lang="en-US" dirty="0" smtClean="0"/>
              <a:t>Activity</a:t>
            </a:r>
            <a:endParaRPr lang="en-US" dirty="0"/>
          </a:p>
        </p:txBody>
      </p:sp>
      <p:sp>
        <p:nvSpPr>
          <p:cNvPr id="3" name="Content Placeholder 2"/>
          <p:cNvSpPr>
            <a:spLocks noGrp="1"/>
          </p:cNvSpPr>
          <p:nvPr>
            <p:ph idx="1"/>
          </p:nvPr>
        </p:nvSpPr>
        <p:spPr/>
        <p:txBody>
          <a:bodyPr/>
          <a:lstStyle/>
          <a:p>
            <a:pPr marL="0" indent="0">
              <a:buNone/>
            </a:pPr>
            <a:r>
              <a:rPr lang="en-US" dirty="0"/>
              <a:t>** The data is insufficient to calculate this, as we don’t have break up for nurse activity for a day.</a:t>
            </a:r>
            <a:r>
              <a:rPr lang="en-US" dirty="0"/>
              <a:t> </a:t>
            </a:r>
          </a:p>
        </p:txBody>
      </p:sp>
    </p:spTree>
    <p:extLst>
      <p:ext uri="{BB962C8B-B14F-4D97-AF65-F5344CB8AC3E}">
        <p14:creationId xmlns:p14="http://schemas.microsoft.com/office/powerpoint/2010/main" val="203080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smtClean="0"/>
              <a:t>Factor Effecting – Major Injury</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15.66 % of patient had suffered major injury due to fall in hospital during treatment.</a:t>
            </a:r>
          </a:p>
          <a:p>
            <a:pPr marL="457200" indent="-457200">
              <a:buFont typeface="+mj-lt"/>
              <a:buAutoNum type="arabicPeriod"/>
            </a:pPr>
            <a:r>
              <a:rPr lang="en-US" dirty="0"/>
              <a:t>Patient with activity 1 and 4, are susceptible to major injury during fall , with almost 1 out 4 .</a:t>
            </a:r>
          </a:p>
          <a:p>
            <a:pPr marL="457200" indent="-457200">
              <a:buFont typeface="+mj-lt"/>
              <a:buAutoNum type="arabicPeriod"/>
            </a:pPr>
            <a:r>
              <a:rPr lang="en-US" dirty="0"/>
              <a:t>Patient handled by Nurse with ID (6,17,27,28,31,34) are likely to suffer major injury as compared to other nurses.</a:t>
            </a:r>
          </a:p>
          <a:p>
            <a:pPr marL="457200" indent="-457200">
              <a:buFont typeface="+mj-lt"/>
              <a:buAutoNum type="arabicPeriod"/>
            </a:pPr>
            <a:r>
              <a:rPr lang="en-US" dirty="0"/>
              <a:t>Patient with nurse activity 2, 3 and 5 , are susceptible to major injury during fall , with almost 1 out 5 .</a:t>
            </a:r>
          </a:p>
          <a:p>
            <a:pPr marL="457200" indent="-457200">
              <a:buFont typeface="+mj-lt"/>
              <a:buAutoNum type="arabicPeriod"/>
            </a:pPr>
            <a:r>
              <a:rPr lang="en-US" dirty="0"/>
              <a:t>Patient with fall in shift overlap at 23:00-24:00 are susceptible to major injury during fall, with almost 1 out 3.</a:t>
            </a:r>
          </a:p>
          <a:p>
            <a:pPr marL="457200" indent="-457200">
              <a:buFont typeface="+mj-lt"/>
              <a:buAutoNum type="arabicPeriod"/>
            </a:pPr>
            <a:r>
              <a:rPr lang="en-US" dirty="0"/>
              <a:t>It can be observed that probability on major injury is high during Nurse early hour/late hour on shift, with major spike in 1 and 6 hour of shift.</a:t>
            </a:r>
          </a:p>
          <a:p>
            <a:pPr marL="457200" indent="-457200">
              <a:buFont typeface="+mj-lt"/>
              <a:buAutoNum type="arabicPeriod"/>
            </a:pPr>
            <a:r>
              <a:rPr lang="en-US" dirty="0"/>
              <a:t>It can be observed that probability on major injury is high with person under medication option 3 and 4.</a:t>
            </a:r>
          </a:p>
          <a:p>
            <a:pPr marL="0" indent="0">
              <a:buNone/>
            </a:pPr>
            <a:endParaRPr lang="en-US" dirty="0"/>
          </a:p>
        </p:txBody>
      </p:sp>
    </p:spTree>
    <p:extLst>
      <p:ext uri="{BB962C8B-B14F-4D97-AF65-F5344CB8AC3E}">
        <p14:creationId xmlns:p14="http://schemas.microsoft.com/office/powerpoint/2010/main" val="285646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smtClean="0"/>
              <a:t>Model Development</a:t>
            </a:r>
            <a:endParaRPr lang="en-US" dirty="0"/>
          </a:p>
        </p:txBody>
      </p:sp>
      <p:sp>
        <p:nvSpPr>
          <p:cNvPr id="3" name="Content Placeholder 2"/>
          <p:cNvSpPr>
            <a:spLocks noGrp="1"/>
          </p:cNvSpPr>
          <p:nvPr>
            <p:ph idx="1"/>
          </p:nvPr>
        </p:nvSpPr>
        <p:spPr/>
        <p:txBody>
          <a:bodyPr>
            <a:normAutofit/>
          </a:bodyPr>
          <a:lstStyle/>
          <a:p>
            <a:pPr marL="0" indent="0">
              <a:buNone/>
            </a:pPr>
            <a:r>
              <a:rPr lang="en-US" dirty="0"/>
              <a:t>1. A classification model needs to be developed.</a:t>
            </a:r>
          </a:p>
          <a:p>
            <a:pPr marL="0" indent="0">
              <a:buNone/>
            </a:pPr>
            <a:r>
              <a:rPr lang="en-US" dirty="0"/>
              <a:t>2. Check for missing value.</a:t>
            </a:r>
          </a:p>
          <a:p>
            <a:pPr marL="0" indent="0">
              <a:buNone/>
            </a:pPr>
            <a:r>
              <a:rPr lang="en-US" dirty="0"/>
              <a:t>3. Creation of dependent variable (</a:t>
            </a:r>
            <a:r>
              <a:rPr lang="en-US" dirty="0" err="1"/>
              <a:t>Major_Inc</a:t>
            </a:r>
            <a:r>
              <a:rPr lang="en-US" dirty="0"/>
              <a:t>) with patient having </a:t>
            </a:r>
            <a:r>
              <a:rPr lang="en-US" dirty="0" err="1"/>
              <a:t>InJuryLevel_Key</a:t>
            </a:r>
            <a:r>
              <a:rPr lang="en-US" dirty="0"/>
              <a:t> = 3.</a:t>
            </a:r>
          </a:p>
          <a:p>
            <a:pPr marL="0" indent="0">
              <a:buNone/>
            </a:pPr>
            <a:r>
              <a:rPr lang="en-US" dirty="0"/>
              <a:t>3. Exploratory Data Analysis</a:t>
            </a:r>
          </a:p>
          <a:p>
            <a:pPr marL="0" indent="0">
              <a:buNone/>
            </a:pPr>
            <a:r>
              <a:rPr lang="en-US" dirty="0"/>
              <a:t>4. Bar Plot and Cross Tab to be plotted for any relation b/w dependent and independent variable.</a:t>
            </a:r>
          </a:p>
          <a:p>
            <a:pPr marL="0" indent="0">
              <a:buNone/>
            </a:pPr>
            <a:r>
              <a:rPr lang="en-US" dirty="0"/>
              <a:t>5. Feature engineering like creation of dummies for categorical and bin for continuous variable.</a:t>
            </a:r>
          </a:p>
          <a:p>
            <a:pPr marL="0" indent="0">
              <a:buNone/>
            </a:pPr>
            <a:r>
              <a:rPr lang="en-US" dirty="0"/>
              <a:t>6. Classification model can be built using decision tree like cart, random forest etc. </a:t>
            </a:r>
          </a:p>
          <a:p>
            <a:pPr marL="0" indent="0">
              <a:buNone/>
            </a:pPr>
            <a:r>
              <a:rPr lang="en-US" dirty="0"/>
              <a:t>7. Check for model performance.</a:t>
            </a:r>
          </a:p>
        </p:txBody>
      </p:sp>
    </p:spTree>
    <p:extLst>
      <p:ext uri="{BB962C8B-B14F-4D97-AF65-F5344CB8AC3E}">
        <p14:creationId xmlns:p14="http://schemas.microsoft.com/office/powerpoint/2010/main" val="235077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smtClean="0"/>
              <a:t>Model Development – </a:t>
            </a:r>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Python </a:t>
            </a:r>
            <a:r>
              <a:rPr lang="en-US" dirty="0" smtClean="0"/>
              <a:t>– is used for EDA</a:t>
            </a:r>
          </a:p>
          <a:p>
            <a:pPr marL="0" indent="0">
              <a:buNone/>
            </a:pPr>
            <a:r>
              <a:rPr lang="en-US" b="1" dirty="0" smtClean="0"/>
              <a:t>R </a:t>
            </a:r>
            <a:r>
              <a:rPr lang="en-US" dirty="0" smtClean="0"/>
              <a:t> - is used for Model Development</a:t>
            </a:r>
          </a:p>
          <a:p>
            <a:pPr marL="0" indent="0">
              <a:buNone/>
            </a:pPr>
            <a:endParaRPr lang="en-US" b="1" dirty="0"/>
          </a:p>
          <a:p>
            <a:pPr marL="0" indent="0">
              <a:buNone/>
            </a:pPr>
            <a:r>
              <a:rPr lang="en-US" dirty="0" smtClean="0"/>
              <a:t>Please find attached file for more details.</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0965063"/>
              </p:ext>
            </p:extLst>
          </p:nvPr>
        </p:nvGraphicFramePr>
        <p:xfrm>
          <a:off x="457202" y="3322749"/>
          <a:ext cx="7811034" cy="2653047"/>
        </p:xfrm>
        <a:graphic>
          <a:graphicData uri="http://schemas.openxmlformats.org/drawingml/2006/table">
            <a:tbl>
              <a:tblPr>
                <a:tableStyleId>{5C22544A-7EE6-4342-B048-85BDC9FD1C3A}</a:tableStyleId>
              </a:tblPr>
              <a:tblGrid>
                <a:gridCol w="710094"/>
                <a:gridCol w="710094"/>
                <a:gridCol w="710094"/>
                <a:gridCol w="710094"/>
                <a:gridCol w="710094"/>
                <a:gridCol w="710094"/>
                <a:gridCol w="710094"/>
                <a:gridCol w="710094"/>
                <a:gridCol w="710094"/>
                <a:gridCol w="710094"/>
                <a:gridCol w="710094"/>
              </a:tblGrid>
              <a:tr h="484563">
                <a:tc gridSpan="11">
                  <a:txBody>
                    <a:bodyPr/>
                    <a:lstStyle/>
                    <a:p>
                      <a:pPr algn="l" fontAlgn="b"/>
                      <a:r>
                        <a:rPr lang="en-US" sz="1100" u="none" strike="noStrike">
                          <a:effectLst/>
                        </a:rPr>
                        <a:t>A Classification model is created , with minimum sample in leaf node as "10". With model performace given below :</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1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gridSpan="5">
                  <a:txBody>
                    <a:bodyPr/>
                    <a:lstStyle/>
                    <a:p>
                      <a:pPr algn="l" fontAlgn="ctr"/>
                      <a:r>
                        <a:rPr lang="en-US" sz="900" u="none" strike="noStrike">
                          <a:effectLst/>
                        </a:rPr>
                        <a:t> precision    recall  f1-score   support</a:t>
                      </a:r>
                      <a:endParaRPr lang="en-US" sz="900" b="0" i="0" u="none" strike="noStrike">
                        <a:solidFill>
                          <a:srgbClr val="000000"/>
                        </a:solidFill>
                        <a:effectLst/>
                        <a:latin typeface="Courier New" panose="020703090202050204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gridSpan="6">
                  <a:txBody>
                    <a:bodyPr/>
                    <a:lstStyle/>
                    <a:p>
                      <a:pPr algn="l" fontAlgn="ctr"/>
                      <a:r>
                        <a:rPr lang="en-US" sz="900" u="none" strike="noStrike">
                          <a:effectLst/>
                        </a:rPr>
                        <a:t>          0       0.96      0.96      0.96      1132</a:t>
                      </a:r>
                      <a:endParaRPr lang="en-US" sz="900" b="0" i="0" u="none" strike="noStrike">
                        <a:solidFill>
                          <a:srgbClr val="000000"/>
                        </a:solidFill>
                        <a:effectLst/>
                        <a:latin typeface="Courier New" panose="020703090202050204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gridSpan="6">
                  <a:txBody>
                    <a:bodyPr/>
                    <a:lstStyle/>
                    <a:p>
                      <a:pPr algn="l" fontAlgn="ctr"/>
                      <a:r>
                        <a:rPr lang="en-US" sz="900" u="none" strike="noStrike">
                          <a:effectLst/>
                        </a:rPr>
                        <a:t>          1       0.78      0.78      0.78       207</a:t>
                      </a:r>
                      <a:endParaRPr lang="en-US" sz="900" b="0" i="0" u="none" strike="noStrike">
                        <a:solidFill>
                          <a:srgbClr val="000000"/>
                        </a:solidFill>
                        <a:effectLst/>
                        <a:latin typeface="Courier New" panose="020703090202050204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81100">
                <a:tc gridSpan="6">
                  <a:txBody>
                    <a:bodyPr/>
                    <a:lstStyle/>
                    <a:p>
                      <a:pPr algn="l" fontAlgn="ctr"/>
                      <a:r>
                        <a:rPr lang="en-US" sz="900" u="none" strike="noStrike">
                          <a:effectLst/>
                        </a:rPr>
                        <a:t>avg / total       0.93      0.93      0.93      1339</a:t>
                      </a:r>
                      <a:endParaRPr lang="en-US" sz="900" b="0" i="0" u="none" strike="noStrike">
                        <a:solidFill>
                          <a:srgbClr val="000000"/>
                        </a:solidFill>
                        <a:effectLst/>
                        <a:latin typeface="Courier New" panose="020703090202050204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6771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24408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p:sp>
      <p:sp>
        <p:nvSpPr>
          <p:cNvPr id="12" name="Text Placeholder 11"/>
          <p:cNvSpPr>
            <a:spLocks noGrp="1"/>
          </p:cNvSpPr>
          <p:nvPr>
            <p:ph type="body" sz="quarter" idx="20"/>
          </p:nvPr>
        </p:nvSpPr>
        <p:spPr/>
        <p:txBody>
          <a:bodyPr/>
          <a:lstStyle/>
          <a:p>
            <a:r>
              <a:rPr lang="en-US" dirty="0" smtClean="0"/>
              <a:t>Abhay Gupta</a:t>
            </a:r>
            <a:endParaRPr lang="en-US" dirty="0"/>
          </a:p>
        </p:txBody>
      </p:sp>
      <p:sp>
        <p:nvSpPr>
          <p:cNvPr id="13" name="Text Placeholder 12"/>
          <p:cNvSpPr>
            <a:spLocks noGrp="1"/>
          </p:cNvSpPr>
          <p:nvPr>
            <p:ph type="body" sz="quarter" idx="21"/>
          </p:nvPr>
        </p:nvSpPr>
        <p:spPr/>
        <p:txBody>
          <a:bodyPr/>
          <a:lstStyle/>
          <a:p>
            <a:r>
              <a:rPr lang="en-US" dirty="0" smtClean="0"/>
              <a:t>Abhay.gupta1@wipro.com</a:t>
            </a:r>
            <a:endParaRPr lang="en-US" dirty="0"/>
          </a:p>
        </p:txBody>
      </p:sp>
      <p:sp>
        <p:nvSpPr>
          <p:cNvPr id="10" name="Title 9"/>
          <p:cNvSpPr>
            <a:spLocks noGrp="1"/>
          </p:cNvSpPr>
          <p:nvPr>
            <p:ph type="ctrTitle"/>
          </p:nvPr>
        </p:nvSpPr>
        <p:spPr/>
        <p:txBody>
          <a:bodyPr/>
          <a:lstStyle/>
          <a:p>
            <a:endParaRPr lang="en-US" dirty="0"/>
          </a:p>
        </p:txBody>
      </p:sp>
      <p:sp>
        <p:nvSpPr>
          <p:cNvPr id="14" name="Text Placeholder 13"/>
          <p:cNvSpPr>
            <a:spLocks noGrp="1"/>
          </p:cNvSpPr>
          <p:nvPr>
            <p:ph type="body" sz="quarter" idx="22"/>
          </p:nvPr>
        </p:nvSpPr>
        <p:spPr/>
        <p:txBody>
          <a:bodyPr/>
          <a:lstStyle/>
          <a:p>
            <a:r>
              <a:rPr lang="en-US" dirty="0" smtClean="0"/>
              <a:t>Associate </a:t>
            </a:r>
            <a:r>
              <a:rPr lang="en-US" dirty="0" err="1" smtClean="0"/>
              <a:t>Cosultant</a:t>
            </a:r>
            <a:endParaRPr lang="en-US" dirty="0"/>
          </a:p>
        </p:txBody>
      </p:sp>
    </p:spTree>
    <p:extLst>
      <p:ext uri="{BB962C8B-B14F-4D97-AF65-F5344CB8AC3E}">
        <p14:creationId xmlns:p14="http://schemas.microsoft.com/office/powerpoint/2010/main" val="86993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Hospital Care Quality Analysis Case Study</a:t>
            </a:r>
            <a:endParaRPr lang="en-US" dirty="0"/>
          </a:p>
        </p:txBody>
      </p:sp>
      <p:sp>
        <p:nvSpPr>
          <p:cNvPr id="3" name="Text Placeholder 2"/>
          <p:cNvSpPr>
            <a:spLocks noGrp="1"/>
          </p:cNvSpPr>
          <p:nvPr>
            <p:ph type="body" sz="quarter" idx="10"/>
          </p:nvPr>
        </p:nvSpPr>
        <p:spPr/>
        <p:txBody>
          <a:bodyPr/>
          <a:lstStyle/>
          <a:p>
            <a:r>
              <a:rPr lang="en-US" dirty="0" smtClean="0"/>
              <a:t>Database – Table Structure</a:t>
            </a:r>
            <a:endParaRPr lang="en-US" dirty="0"/>
          </a:p>
        </p:txBody>
      </p:sp>
      <p:sp>
        <p:nvSpPr>
          <p:cNvPr id="4" name="Text Placeholder 3"/>
          <p:cNvSpPr>
            <a:spLocks noGrp="1"/>
          </p:cNvSpPr>
          <p:nvPr>
            <p:ph type="body" sz="quarter" idx="11"/>
          </p:nvPr>
        </p:nvSpPr>
        <p:spPr/>
        <p:txBody>
          <a:bodyPr/>
          <a:lstStyle/>
          <a:p>
            <a:r>
              <a:rPr lang="en-US" dirty="0" smtClean="0"/>
              <a:t>Dashboard – Full Statistics	</a:t>
            </a:r>
            <a:endParaRPr lang="en-US" dirty="0"/>
          </a:p>
        </p:txBody>
      </p:sp>
      <p:sp>
        <p:nvSpPr>
          <p:cNvPr id="5" name="Text Placeholder 4"/>
          <p:cNvSpPr>
            <a:spLocks noGrp="1"/>
          </p:cNvSpPr>
          <p:nvPr>
            <p:ph type="body" sz="quarter" idx="12"/>
          </p:nvPr>
        </p:nvSpPr>
        <p:spPr/>
        <p:txBody>
          <a:bodyPr/>
          <a:lstStyle/>
          <a:p>
            <a:r>
              <a:rPr lang="en-US" dirty="0" smtClean="0"/>
              <a:t>Risk Analysis </a:t>
            </a:r>
            <a:endParaRPr lang="en-US" dirty="0"/>
          </a:p>
        </p:txBody>
      </p:sp>
      <p:sp>
        <p:nvSpPr>
          <p:cNvPr id="6" name="Text Placeholder 5"/>
          <p:cNvSpPr>
            <a:spLocks noGrp="1"/>
          </p:cNvSpPr>
          <p:nvPr>
            <p:ph type="body" sz="quarter" idx="13"/>
          </p:nvPr>
        </p:nvSpPr>
        <p:spPr/>
        <p:txBody>
          <a:bodyPr/>
          <a:lstStyle/>
          <a:p>
            <a:r>
              <a:rPr lang="en-US" dirty="0" smtClean="0"/>
              <a:t>Significant Factor Influencing – Major Injury</a:t>
            </a:r>
            <a:endParaRPr lang="en-US" dirty="0"/>
          </a:p>
        </p:txBody>
      </p:sp>
      <p:sp>
        <p:nvSpPr>
          <p:cNvPr id="7" name="Text Placeholder 6"/>
          <p:cNvSpPr>
            <a:spLocks noGrp="1"/>
          </p:cNvSpPr>
          <p:nvPr>
            <p:ph type="body" sz="quarter" idx="14"/>
          </p:nvPr>
        </p:nvSpPr>
        <p:spPr/>
        <p:txBody>
          <a:bodyPr/>
          <a:lstStyle/>
          <a:p>
            <a:r>
              <a:rPr lang="en-US" dirty="0" smtClean="0"/>
              <a:t>Model Development</a:t>
            </a:r>
            <a:endParaRPr lang="en-US" dirty="0"/>
          </a:p>
        </p:txBody>
      </p:sp>
      <p:sp>
        <p:nvSpPr>
          <p:cNvPr id="8" name="Text Placeholder 7"/>
          <p:cNvSpPr>
            <a:spLocks noGrp="1"/>
          </p:cNvSpPr>
          <p:nvPr>
            <p:ph type="body" sz="quarter" idx="15"/>
          </p:nvPr>
        </p:nvSpPr>
        <p:spPr/>
        <p:txBody>
          <a:bodyPr/>
          <a:lstStyle/>
          <a:p>
            <a:endParaRPr lang="en-US" dirty="0"/>
          </a:p>
        </p:txBody>
      </p:sp>
      <p:sp>
        <p:nvSpPr>
          <p:cNvPr id="9" name="Text Placeholder 8"/>
          <p:cNvSpPr>
            <a:spLocks noGrp="1"/>
          </p:cNvSpPr>
          <p:nvPr>
            <p:ph type="body" sz="quarter" idx="16"/>
          </p:nvPr>
        </p:nvSpPr>
        <p:spPr/>
        <p:txBody>
          <a:bodyPr/>
          <a:lstStyle/>
          <a:p>
            <a:endParaRPr lang="en-US"/>
          </a:p>
        </p:txBody>
      </p:sp>
      <p:sp>
        <p:nvSpPr>
          <p:cNvPr id="10" name="Text Placeholder 9"/>
          <p:cNvSpPr>
            <a:spLocks noGrp="1"/>
          </p:cNvSpPr>
          <p:nvPr>
            <p:ph type="body" sz="quarter" idx="17"/>
          </p:nvPr>
        </p:nvSpPr>
        <p:spPr/>
        <p:txBody>
          <a:bodyPr/>
          <a:lstStyle/>
          <a:p>
            <a:endParaRPr lang="en-US"/>
          </a:p>
        </p:txBody>
      </p:sp>
      <p:sp>
        <p:nvSpPr>
          <p:cNvPr id="11" name="Text Placeholder 10"/>
          <p:cNvSpPr>
            <a:spLocks noGrp="1"/>
          </p:cNvSpPr>
          <p:nvPr>
            <p:ph type="body" sz="quarter" idx="18"/>
          </p:nvPr>
        </p:nvSpPr>
        <p:spPr/>
        <p:txBody>
          <a:bodyPr/>
          <a:lstStyle/>
          <a:p>
            <a:endParaRPr lang="en-US"/>
          </a:p>
        </p:txBody>
      </p:sp>
      <p:sp>
        <p:nvSpPr>
          <p:cNvPr id="12" name="Text Placeholder 11"/>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126851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 Table Structure</a:t>
            </a:r>
            <a:endParaRPr lang="en-US" dirty="0"/>
          </a:p>
        </p:txBody>
      </p:sp>
      <p:sp>
        <p:nvSpPr>
          <p:cNvPr id="5" name="Content Placeholder 4"/>
          <p:cNvSpPr>
            <a:spLocks noGrp="1"/>
          </p:cNvSpPr>
          <p:nvPr>
            <p:ph idx="1"/>
          </p:nvPr>
        </p:nvSpPr>
        <p:spPr/>
        <p:txBody>
          <a:bodyPr/>
          <a:lstStyle/>
          <a:p>
            <a:r>
              <a:rPr lang="en-US" dirty="0" smtClean="0"/>
              <a:t>Proposed 4 table as part of design.</a:t>
            </a:r>
          </a:p>
          <a:p>
            <a:pPr marL="457200" indent="-457200">
              <a:buFont typeface="+mj-lt"/>
              <a:buAutoNum type="arabicPeriod"/>
            </a:pPr>
            <a:r>
              <a:rPr lang="en-US" dirty="0" smtClean="0"/>
              <a:t>T_FALL_DATA</a:t>
            </a:r>
          </a:p>
          <a:p>
            <a:pPr marL="457200" indent="-457200">
              <a:buFont typeface="+mj-lt"/>
              <a:buAutoNum type="arabicPeriod"/>
            </a:pPr>
            <a:r>
              <a:rPr lang="en-US" dirty="0" smtClean="0"/>
              <a:t>T_MEDICATION</a:t>
            </a:r>
          </a:p>
          <a:p>
            <a:pPr marL="457200" indent="-457200">
              <a:buFont typeface="+mj-lt"/>
              <a:buAutoNum type="arabicPeriod"/>
            </a:pPr>
            <a:r>
              <a:rPr lang="en-US" dirty="0" smtClean="0"/>
              <a:t>T_NURSE</a:t>
            </a:r>
          </a:p>
          <a:p>
            <a:pPr marL="457200" indent="-457200">
              <a:buFont typeface="+mj-lt"/>
              <a:buAutoNum type="arabicPeriod"/>
            </a:pPr>
            <a:r>
              <a:rPr lang="en-US" dirty="0" smtClean="0"/>
              <a:t>T_DATE</a:t>
            </a:r>
          </a:p>
          <a:p>
            <a:pPr marL="457200" indent="-457200">
              <a:buFont typeface="+mj-lt"/>
              <a:buAutoNum type="arabicPeriod"/>
            </a:pPr>
            <a:endParaRPr lang="en-US" dirty="0"/>
          </a:p>
          <a:p>
            <a:pPr marL="0" indent="0">
              <a:buNone/>
            </a:pPr>
            <a:r>
              <a:rPr lang="en-US" dirty="0" smtClean="0"/>
              <a:t>** For detailed information please refer attached excel.</a:t>
            </a:r>
            <a:endParaRPr lang="en-US" dirty="0"/>
          </a:p>
        </p:txBody>
      </p:sp>
    </p:spTree>
    <p:extLst>
      <p:ext uri="{BB962C8B-B14F-4D97-AF65-F5344CB8AC3E}">
        <p14:creationId xmlns:p14="http://schemas.microsoft.com/office/powerpoint/2010/main" val="186209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Witness/un-witness Fall </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4778864"/>
              </p:ext>
            </p:extLst>
          </p:nvPr>
        </p:nvGraphicFramePr>
        <p:xfrm>
          <a:off x="457200" y="1144588"/>
          <a:ext cx="8229600" cy="514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341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Level of Injury % </a:t>
            </a:r>
            <a:r>
              <a:rPr lang="en-US" dirty="0" smtClean="0"/>
              <a:t>breakup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2735682"/>
              </p:ext>
            </p:extLst>
          </p:nvPr>
        </p:nvGraphicFramePr>
        <p:xfrm>
          <a:off x="457200" y="1144588"/>
          <a:ext cx="8229600" cy="514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847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Patient in Cohort </a:t>
            </a:r>
            <a:r>
              <a:rPr lang="en-US" dirty="0" smtClean="0"/>
              <a:t>Room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6154706"/>
              </p:ext>
            </p:extLst>
          </p:nvPr>
        </p:nvGraphicFramePr>
        <p:xfrm>
          <a:off x="457200" y="1144588"/>
          <a:ext cx="8229600" cy="514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2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Fall % by Patient </a:t>
            </a:r>
            <a:r>
              <a:rPr lang="en-US" dirty="0" smtClean="0"/>
              <a:t>Activity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9687842"/>
              </p:ext>
            </p:extLst>
          </p:nvPr>
        </p:nvGraphicFramePr>
        <p:xfrm>
          <a:off x="457200" y="1144588"/>
          <a:ext cx="8229600" cy="514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847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Fall rate per </a:t>
            </a:r>
            <a:r>
              <a:rPr lang="en-US" dirty="0" smtClean="0"/>
              <a:t>Shift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63429934"/>
              </p:ext>
            </p:extLst>
          </p:nvPr>
        </p:nvGraphicFramePr>
        <p:xfrm>
          <a:off x="5937160" y="4430333"/>
          <a:ext cx="2429814" cy="712470"/>
        </p:xfrm>
        <a:graphic>
          <a:graphicData uri="http://schemas.openxmlformats.org/drawingml/2006/table">
            <a:tbl>
              <a:tblPr>
                <a:tableStyleId>{5C22544A-7EE6-4342-B048-85BDC9FD1C3A}</a:tableStyleId>
              </a:tblPr>
              <a:tblGrid>
                <a:gridCol w="2429814"/>
              </a:tblGrid>
              <a:tr h="63187">
                <a:tc>
                  <a:txBody>
                    <a:bodyPr/>
                    <a:lstStyle/>
                    <a:p>
                      <a:pPr algn="l" fontAlgn="b"/>
                      <a:r>
                        <a:rPr lang="en-US" sz="1100" u="sng" strike="noStrike">
                          <a:effectLst/>
                        </a:rPr>
                        <a:t>Assumption</a:t>
                      </a:r>
                      <a:endParaRPr lang="en-US" sz="1100" b="1" i="1" u="sng"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Not considering leap year</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 Consider 10 year basis Time of Fall Data</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3333380249"/>
              </p:ext>
            </p:extLst>
          </p:nvPr>
        </p:nvGraphicFramePr>
        <p:xfrm>
          <a:off x="850007" y="1790163"/>
          <a:ext cx="7521260" cy="2640168"/>
        </p:xfrm>
        <a:graphic>
          <a:graphicData uri="http://schemas.openxmlformats.org/drawingml/2006/table">
            <a:tbl>
              <a:tblPr>
                <a:tableStyleId>{5C22544A-7EE6-4342-B048-85BDC9FD1C3A}</a:tableStyleId>
              </a:tblPr>
              <a:tblGrid>
                <a:gridCol w="1378769"/>
                <a:gridCol w="2358624"/>
                <a:gridCol w="1797046"/>
                <a:gridCol w="1986821"/>
              </a:tblGrid>
              <a:tr h="440028">
                <a:tc>
                  <a:txBody>
                    <a:bodyPr/>
                    <a:lstStyle/>
                    <a:p>
                      <a:pPr algn="l" fontAlgn="b"/>
                      <a:r>
                        <a:rPr lang="en-US" sz="1100" u="sng" strike="noStrike">
                          <a:effectLst/>
                        </a:rPr>
                        <a:t>Fall rate per Shift</a:t>
                      </a:r>
                      <a:endParaRPr lang="en-US" sz="1100" b="1" i="1" u="sng"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440028">
                <a:tc gridSpan="4">
                  <a:txBody>
                    <a:bodyPr/>
                    <a:lstStyle/>
                    <a:p>
                      <a:pPr algn="l" fontAlgn="b"/>
                      <a:r>
                        <a:rPr lang="en-US" sz="1100" u="none" strike="noStrike">
                          <a:effectLst/>
                        </a:rPr>
                        <a:t>The data provided is for 10 year and let us assume that we have 1 shift each everyday.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440028">
                <a:tc>
                  <a:txBody>
                    <a:bodyPr/>
                    <a:lstStyle/>
                    <a:p>
                      <a:pPr algn="l" fontAlgn="b"/>
                      <a:r>
                        <a:rPr lang="en-US" sz="1100" u="none" strike="noStrike">
                          <a:effectLst/>
                        </a:rPr>
                        <a:t>Shift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Shift in 10 year(365*10)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Fall In Ten Year Tiime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Fall Rate Per Shift</a:t>
                      </a:r>
                      <a:endParaRPr lang="en-US" sz="1100" b="1" i="0" u="none" strike="noStrike">
                        <a:solidFill>
                          <a:srgbClr val="000000"/>
                        </a:solidFill>
                        <a:effectLst/>
                        <a:latin typeface="Calibri" panose="020F0502020204030204" pitchFamily="34" charset="0"/>
                      </a:endParaRPr>
                    </a:p>
                  </a:txBody>
                  <a:tcPr marL="9525" marR="9525" marT="9525" marB="0" anchor="b"/>
                </a:tc>
              </a:tr>
              <a:tr h="440028">
                <a:tc>
                  <a:txBody>
                    <a:bodyPr/>
                    <a:lstStyle/>
                    <a:p>
                      <a:pPr algn="l" fontAlgn="b"/>
                      <a:r>
                        <a:rPr lang="en-US" sz="1100" u="none" strike="noStrike">
                          <a:effectLst/>
                        </a:rPr>
                        <a:t>1(08:00-16:00)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0.434246575</a:t>
                      </a:r>
                      <a:endParaRPr lang="en-US" sz="1100" b="0" i="0" u="none" strike="noStrike">
                        <a:solidFill>
                          <a:srgbClr val="000000"/>
                        </a:solidFill>
                        <a:effectLst/>
                        <a:latin typeface="Calibri" panose="020F0502020204030204" pitchFamily="34" charset="0"/>
                      </a:endParaRPr>
                    </a:p>
                  </a:txBody>
                  <a:tcPr marL="9525" marR="9525" marT="9525" marB="0" anchor="b"/>
                </a:tc>
              </a:tr>
              <a:tr h="440028">
                <a:tc>
                  <a:txBody>
                    <a:bodyPr/>
                    <a:lstStyle/>
                    <a:p>
                      <a:pPr algn="l" fontAlgn="b"/>
                      <a:r>
                        <a:rPr lang="en-US" sz="1100" u="none" strike="noStrike">
                          <a:effectLst/>
                        </a:rPr>
                        <a:t>2(16:00-24:00)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0.404109589</a:t>
                      </a:r>
                      <a:endParaRPr lang="en-US" sz="1100" b="0" i="0" u="none" strike="noStrike">
                        <a:solidFill>
                          <a:srgbClr val="000000"/>
                        </a:solidFill>
                        <a:effectLst/>
                        <a:latin typeface="Calibri" panose="020F0502020204030204" pitchFamily="34" charset="0"/>
                      </a:endParaRPr>
                    </a:p>
                  </a:txBody>
                  <a:tcPr marL="9525" marR="9525" marT="9525" marB="0" anchor="b"/>
                </a:tc>
              </a:tr>
              <a:tr h="440028">
                <a:tc>
                  <a:txBody>
                    <a:bodyPr/>
                    <a:lstStyle/>
                    <a:p>
                      <a:pPr algn="l" fontAlgn="b"/>
                      <a:r>
                        <a:rPr lang="en-US" sz="1100" u="none" strike="noStrike">
                          <a:effectLst/>
                        </a:rPr>
                        <a:t>3(00:00-08:00)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0.383835616</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88092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54"/>
            <a:ext cx="8229600" cy="553998"/>
          </a:xfrm>
        </p:spPr>
        <p:txBody>
          <a:bodyPr/>
          <a:lstStyle/>
          <a:p>
            <a:pPr lvl="0"/>
            <a:r>
              <a:rPr lang="en-US" dirty="0"/>
              <a:t>Fall Rate During Shift </a:t>
            </a:r>
            <a:r>
              <a:rPr lang="en-US" dirty="0" smtClean="0"/>
              <a:t>Overlap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62977753"/>
              </p:ext>
            </p:extLst>
          </p:nvPr>
        </p:nvGraphicFramePr>
        <p:xfrm>
          <a:off x="850005" y="2021982"/>
          <a:ext cx="7521262" cy="3078053"/>
        </p:xfrm>
        <a:graphic>
          <a:graphicData uri="http://schemas.openxmlformats.org/drawingml/2006/table">
            <a:tbl>
              <a:tblPr>
                <a:tableStyleId>{5C22544A-7EE6-4342-B048-85BDC9FD1C3A}</a:tableStyleId>
              </a:tblPr>
              <a:tblGrid>
                <a:gridCol w="1372436"/>
                <a:gridCol w="2361056"/>
                <a:gridCol w="1798900"/>
                <a:gridCol w="1988870"/>
              </a:tblGrid>
              <a:tr h="394117">
                <a:tc gridSpan="2">
                  <a:txBody>
                    <a:bodyPr/>
                    <a:lstStyle/>
                    <a:p>
                      <a:pPr algn="l" fontAlgn="b"/>
                      <a:r>
                        <a:rPr lang="en-US" sz="1100" u="sng" strike="noStrike">
                          <a:effectLst/>
                        </a:rPr>
                        <a:t>Fall Rate During Shift Overlap</a:t>
                      </a:r>
                      <a:endParaRPr lang="en-US" sz="1100" b="1" i="1" u="sng"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394117">
                <a:tc gridSpan="4">
                  <a:txBody>
                    <a:bodyPr/>
                    <a:lstStyle/>
                    <a:p>
                      <a:pPr algn="l" fontAlgn="b"/>
                      <a:r>
                        <a:rPr lang="en-US" sz="1100" u="none" strike="noStrike">
                          <a:effectLst/>
                        </a:rPr>
                        <a:t>The data provided is for 10 year and let us assume that we have 1 shift overlap each everyday.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713351">
                <a:tc>
                  <a:txBody>
                    <a:bodyPr/>
                    <a:lstStyle/>
                    <a:p>
                      <a:pPr algn="l" fontAlgn="b"/>
                      <a:r>
                        <a:rPr lang="en-US" sz="1100" u="none" strike="noStrike">
                          <a:effectLst/>
                        </a:rPr>
                        <a:t>Shift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Shift Overlap in 10 year(365*10)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In Ten Year Tiime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Fall Rate Per Shift Overlap</a:t>
                      </a:r>
                      <a:endParaRPr lang="en-US" sz="1100" b="1" i="0" u="none" strike="noStrike">
                        <a:solidFill>
                          <a:srgbClr val="000000"/>
                        </a:solidFill>
                        <a:effectLst/>
                        <a:latin typeface="Calibri" panose="020F0502020204030204" pitchFamily="34" charset="0"/>
                      </a:endParaRPr>
                    </a:p>
                  </a:txBody>
                  <a:tcPr marL="9525" marR="9525" marT="9525" marB="0" anchor="b"/>
                </a:tc>
              </a:tr>
              <a:tr h="394117">
                <a:tc>
                  <a:txBody>
                    <a:bodyPr/>
                    <a:lstStyle/>
                    <a:p>
                      <a:pPr algn="l" fontAlgn="b"/>
                      <a:r>
                        <a:rPr lang="en-US" sz="1100" u="none" strike="noStrike">
                          <a:effectLst/>
                        </a:rPr>
                        <a:t>No Fall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3597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r>
              <a:tr h="394117">
                <a:tc>
                  <a:txBody>
                    <a:bodyPr/>
                    <a:lstStyle/>
                    <a:p>
                      <a:pPr algn="l" fontAlgn="b"/>
                      <a:r>
                        <a:rPr lang="en-US" sz="1100" u="none" strike="noStrike">
                          <a:effectLst/>
                        </a:rPr>
                        <a:t>1(07:00-08:00)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0.075616438</a:t>
                      </a:r>
                      <a:endParaRPr lang="en-US" sz="1100" b="0" i="0" u="none" strike="noStrike">
                        <a:solidFill>
                          <a:srgbClr val="000000"/>
                        </a:solidFill>
                        <a:effectLst/>
                        <a:latin typeface="Calibri" panose="020F0502020204030204" pitchFamily="34" charset="0"/>
                      </a:endParaRPr>
                    </a:p>
                  </a:txBody>
                  <a:tcPr marL="9525" marR="9525" marT="9525" marB="0" anchor="b"/>
                </a:tc>
              </a:tr>
              <a:tr h="394117">
                <a:tc>
                  <a:txBody>
                    <a:bodyPr/>
                    <a:lstStyle/>
                    <a:p>
                      <a:pPr algn="l" fontAlgn="b"/>
                      <a:r>
                        <a:rPr lang="en-US" sz="1100" u="none" strike="noStrike">
                          <a:effectLst/>
                        </a:rPr>
                        <a:t>2(15:00-16:00)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0.103287671</a:t>
                      </a:r>
                      <a:endParaRPr lang="en-US" sz="1100" b="0" i="0" u="none" strike="noStrike">
                        <a:solidFill>
                          <a:srgbClr val="000000"/>
                        </a:solidFill>
                        <a:effectLst/>
                        <a:latin typeface="Calibri" panose="020F0502020204030204" pitchFamily="34" charset="0"/>
                      </a:endParaRPr>
                    </a:p>
                  </a:txBody>
                  <a:tcPr marL="9525" marR="9525" marT="9525" marB="0" anchor="b"/>
                </a:tc>
              </a:tr>
              <a:tr h="394117">
                <a:tc>
                  <a:txBody>
                    <a:bodyPr/>
                    <a:lstStyle/>
                    <a:p>
                      <a:pPr algn="l" fontAlgn="b"/>
                      <a:r>
                        <a:rPr lang="en-US" sz="1100" u="none" strike="noStrike">
                          <a:effectLst/>
                        </a:rPr>
                        <a:t>3(23:00-24:00)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0.057808219</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536811135"/>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orate_Presentation_Template_2015_Confidential_4-3.pptx" id="{2D74EC4A-EE62-464C-BBBD-43B26BCB3349}" vid="{1E0DC03B-5F79-4DC3-9A72-4319C25146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58</TotalTime>
  <Words>1158</Words>
  <Application>Microsoft Office PowerPoint</Application>
  <PresentationFormat>On-screen Show (4:3)</PresentationFormat>
  <Paragraphs>244</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MT</vt:lpstr>
      <vt:lpstr>Webdings</vt:lpstr>
      <vt:lpstr>Wingdings</vt:lpstr>
      <vt:lpstr>Wipro 2014 PPT Theme</vt:lpstr>
      <vt:lpstr>Hospital Care Quality Analysis Case Study</vt:lpstr>
      <vt:lpstr>Hospital Care Quality Analysis Case Study</vt:lpstr>
      <vt:lpstr>Database – Table Structure</vt:lpstr>
      <vt:lpstr>Witness/un-witness Fall %</vt:lpstr>
      <vt:lpstr>Level of Injury % breakup</vt:lpstr>
      <vt:lpstr>Patient in Cohort Room</vt:lpstr>
      <vt:lpstr>Fall % by Patient Activity</vt:lpstr>
      <vt:lpstr>Fall rate per Shift</vt:lpstr>
      <vt:lpstr>Fall Rate During Shift Overlap</vt:lpstr>
      <vt:lpstr>No of Falls for each hour block</vt:lpstr>
      <vt:lpstr>Fall rate by Nurse Activity</vt:lpstr>
      <vt:lpstr>Factor Effecting – Major Injury</vt:lpstr>
      <vt:lpstr>Model Development</vt:lpstr>
      <vt:lpstr>Model Development – Contd ..</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Care Quality Analysis Case Study</dc:title>
  <dc:creator>Abhay Gupta (India &amp; ME - CSP)</dc:creator>
  <cp:lastModifiedBy>Abhay Gupta (India &amp; ME - CSP)</cp:lastModifiedBy>
  <cp:revision>28</cp:revision>
  <dcterms:created xsi:type="dcterms:W3CDTF">2017-12-06T05:45:35Z</dcterms:created>
  <dcterms:modified xsi:type="dcterms:W3CDTF">2017-12-06T06:43:36Z</dcterms:modified>
</cp:coreProperties>
</file>