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4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395FD-A4AD-3F12-449D-F207AE88BD04}" v="1854" dt="2024-04-12T11:00:17.163"/>
    <p1510:client id="{2BE72CFB-7E7F-9936-6A0F-200A210DCE58}" v="83" dt="2024-04-11T10:14:21.657"/>
    <p1510:client id="{E3377498-80FC-8B1F-8044-8539EA1A1944}" v="608" dt="2024-04-11T11:06:20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C4A50-561B-2A46-0C52-DB6C462A98F2}"/>
              </a:ext>
            </a:extLst>
          </p:cNvPr>
          <p:cNvSpPr txBox="1"/>
          <p:nvPr/>
        </p:nvSpPr>
        <p:spPr>
          <a:xfrm>
            <a:off x="2267793" y="2660337"/>
            <a:ext cx="76519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/>
              <a:t>London Bike Sharing Analysis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pic>
        <p:nvPicPr>
          <p:cNvPr id="3" name="Content Placeholder 2" descr="A screenshot of a graph&#10;&#10;Description automatically generated">
            <a:extLst>
              <a:ext uri="{FF2B5EF4-FFF2-40B4-BE49-F238E27FC236}">
                <a16:creationId xmlns:a16="http://schemas.microsoft.com/office/drawing/2014/main" id="{D1395EBC-1545-AF2E-0094-9C0B742E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534" y="349512"/>
            <a:ext cx="8839684" cy="62105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0827E-9003-FF0B-3143-3E9598B70003}"/>
              </a:ext>
            </a:extLst>
          </p:cNvPr>
          <p:cNvSpPr txBox="1"/>
          <p:nvPr/>
        </p:nvSpPr>
        <p:spPr>
          <a:xfrm>
            <a:off x="844378" y="836140"/>
            <a:ext cx="3451652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/>
              <a:t>Data provided in csv: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Timestamp: hourly frequency between 1/1/2015 - </a:t>
            </a:r>
            <a:r>
              <a:rPr lang="en-US" sz="1700" dirty="0">
                <a:latin typeface="Franklin Gothic Book"/>
              </a:rPr>
              <a:t>3/1/2017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 err="1"/>
              <a:t>cnt</a:t>
            </a:r>
            <a:r>
              <a:rPr lang="en-US" sz="1700" dirty="0"/>
              <a:t>:  the number of bikes used per hour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t1: the actual temperature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t2: the ‘feels like’ temperature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hum: humidity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wind speed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holidays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weekends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season (fall, summer, spring, winter)</a:t>
            </a:r>
          </a:p>
          <a:p>
            <a:endParaRPr lang="en-US" sz="1700"/>
          </a:p>
          <a:p>
            <a:r>
              <a:rPr lang="en-US" sz="1700" dirty="0"/>
              <a:t>Raw data observations: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Significant outliers seen for </a:t>
            </a:r>
            <a:r>
              <a:rPr lang="en-US" sz="1700" dirty="0" err="1"/>
              <a:t>cnt</a:t>
            </a:r>
            <a:r>
              <a:rPr lang="en-US" sz="1700" dirty="0"/>
              <a:t> and hum parameters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Most variables have a skewed distribution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No nulls in the raw data</a:t>
            </a:r>
          </a:p>
        </p:txBody>
      </p:sp>
    </p:spTree>
    <p:extLst>
      <p:ext uri="{BB962C8B-B14F-4D97-AF65-F5344CB8AC3E}">
        <p14:creationId xmlns:p14="http://schemas.microsoft.com/office/powerpoint/2010/main" val="40480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0827E-9003-FF0B-3143-3E9598B70003}"/>
              </a:ext>
            </a:extLst>
          </p:cNvPr>
          <p:cNvSpPr txBox="1"/>
          <p:nvPr/>
        </p:nvSpPr>
        <p:spPr>
          <a:xfrm>
            <a:off x="844378" y="836140"/>
            <a:ext cx="34516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Outliers excluded using </a:t>
            </a:r>
            <a:r>
              <a:rPr lang="en-US" dirty="0" err="1"/>
              <a:t>zscore</a:t>
            </a:r>
            <a:r>
              <a:rPr lang="en-US" dirty="0"/>
              <a:t> with threshold of 3</a:t>
            </a:r>
          </a:p>
          <a:p>
            <a:endParaRPr lang="en-US" dirty="0"/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230C41C9-FFE8-32EC-8951-EC67ACD9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609" y="558285"/>
            <a:ext cx="9477632" cy="63005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C95A3-00AD-6521-BEE3-3CE6FCC47B8E}"/>
              </a:ext>
            </a:extLst>
          </p:cNvPr>
          <p:cNvSpPr txBox="1"/>
          <p:nvPr/>
        </p:nvSpPr>
        <p:spPr>
          <a:xfrm>
            <a:off x="8624047" y="6140823"/>
            <a:ext cx="29314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2.4% of the data were outliers that were excluded </a:t>
            </a: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279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0827E-9003-FF0B-3143-3E9598B70003}"/>
              </a:ext>
            </a:extLst>
          </p:cNvPr>
          <p:cNvSpPr txBox="1"/>
          <p:nvPr/>
        </p:nvSpPr>
        <p:spPr>
          <a:xfrm>
            <a:off x="860852" y="770237"/>
            <a:ext cx="5362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between variables &amp; autocorrelation 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8F1B12C-952A-4F51-EFC5-76F798569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275" y="970141"/>
            <a:ext cx="6013622" cy="237016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7C73A7-0B7E-825D-9CC9-3BD0955B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10" y="3339549"/>
            <a:ext cx="6096000" cy="2390761"/>
          </a:xfrm>
          <a:prstGeom prst="rect">
            <a:avLst/>
          </a:prstGeom>
        </p:spPr>
      </p:pic>
      <p:pic>
        <p:nvPicPr>
          <p:cNvPr id="3" name="Picture 2" descr="A screen shot of a diagram&#10;&#10;Description automatically generated">
            <a:extLst>
              <a:ext uri="{FF2B5EF4-FFF2-40B4-BE49-F238E27FC236}">
                <a16:creationId xmlns:a16="http://schemas.microsoft.com/office/drawing/2014/main" id="{0EE9E6AE-87F4-23B3-6B6D-F1570807F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17" y="3503162"/>
            <a:ext cx="411480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E31FF-C950-6074-C083-597039541AC9}"/>
              </a:ext>
            </a:extLst>
          </p:cNvPr>
          <p:cNvSpPr txBox="1"/>
          <p:nvPr/>
        </p:nvSpPr>
        <p:spPr>
          <a:xfrm>
            <a:off x="905435" y="1237129"/>
            <a:ext cx="50023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Pearson vs Spearman methods: correlation coefficients are similar. Pearson correlation values (between </a:t>
            </a:r>
            <a:r>
              <a:rPr lang="en-US" dirty="0" err="1"/>
              <a:t>cnt</a:t>
            </a:r>
            <a:r>
              <a:rPr lang="en-US" dirty="0"/>
              <a:t> and other variables) are smaller which implies non-linear relationship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Hour and humidity seem to have a moderate relationship with </a:t>
            </a:r>
            <a:r>
              <a:rPr lang="en-US" err="1"/>
              <a:t>cnt</a:t>
            </a:r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Evidence of autocorrelation for </a:t>
            </a:r>
            <a:r>
              <a:rPr lang="en-US" dirty="0" err="1"/>
              <a:t>cnt</a:t>
            </a:r>
            <a:r>
              <a:rPr lang="en-US" dirty="0"/>
              <a:t> values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3A3B88-1137-5112-77C8-A112D028A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221" y="3549290"/>
            <a:ext cx="5894173" cy="3283154"/>
          </a:xfrm>
        </p:spPr>
      </p:pic>
      <p:pic>
        <p:nvPicPr>
          <p:cNvPr id="12" name="Picture 11" descr="A rainbow colored lines on a white background&#10;&#10;Description automatically generated">
            <a:extLst>
              <a:ext uri="{FF2B5EF4-FFF2-40B4-BE49-F238E27FC236}">
                <a16:creationId xmlns:a16="http://schemas.microsoft.com/office/drawing/2014/main" id="{75209E9A-65CA-FCBF-6D2D-4F1AC217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70" y="246947"/>
            <a:ext cx="5894173" cy="3283154"/>
          </a:xfrm>
          <a:prstGeom prst="rect">
            <a:avLst/>
          </a:prstGeom>
        </p:spPr>
      </p:pic>
      <p:pic>
        <p:nvPicPr>
          <p:cNvPr id="13" name="Picture 12" descr="A colorful squares on a black background&#10;&#10;Description automatically generated">
            <a:extLst>
              <a:ext uri="{FF2B5EF4-FFF2-40B4-BE49-F238E27FC236}">
                <a16:creationId xmlns:a16="http://schemas.microsoft.com/office/drawing/2014/main" id="{73225B30-BFA3-7D88-C428-D2A90B5B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90" y="3276889"/>
            <a:ext cx="4753234" cy="2054761"/>
          </a:xfrm>
          <a:prstGeom prst="rect">
            <a:avLst/>
          </a:prstGeom>
        </p:spPr>
      </p:pic>
      <p:pic>
        <p:nvPicPr>
          <p:cNvPr id="3" name="Picture 2" descr="A colorful squares on a black background&#10;&#10;Description automatically generated">
            <a:extLst>
              <a:ext uri="{FF2B5EF4-FFF2-40B4-BE49-F238E27FC236}">
                <a16:creationId xmlns:a16="http://schemas.microsoft.com/office/drawing/2014/main" id="{5A12771F-D48C-1360-E40D-9F2B7D29A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84" y="5189501"/>
            <a:ext cx="4786184" cy="1788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CC75F-4496-7C72-856E-9D2819EB826B}"/>
              </a:ext>
            </a:extLst>
          </p:cNvPr>
          <p:cNvSpPr txBox="1"/>
          <p:nvPr/>
        </p:nvSpPr>
        <p:spPr>
          <a:xfrm>
            <a:off x="950258" y="842681"/>
            <a:ext cx="51457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Peak times observed between 6:00-9:00 and 16:00-18:00 on weekdays (excl. holidays) and 11:00-16:00 on weekends or holidays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Similar across different seasons but the average number of bikes rented is higher during warmer months </a:t>
            </a:r>
          </a:p>
        </p:txBody>
      </p:sp>
    </p:spTree>
    <p:extLst>
      <p:ext uri="{BB962C8B-B14F-4D97-AF65-F5344CB8AC3E}">
        <p14:creationId xmlns:p14="http://schemas.microsoft.com/office/powerpoint/2010/main" val="39859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65F086-EC44-8477-A198-1BFBD5DCE9E5}"/>
              </a:ext>
            </a:extLst>
          </p:cNvPr>
          <p:cNvSpPr txBox="1">
            <a:spLocks/>
          </p:cNvSpPr>
          <p:nvPr/>
        </p:nvSpPr>
        <p:spPr>
          <a:xfrm>
            <a:off x="860854" y="162169"/>
            <a:ext cx="9193428" cy="60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Predictive model – Random Forest Regression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26D33-EB98-F5E0-DFBB-168C2F6CB282}"/>
              </a:ext>
            </a:extLst>
          </p:cNvPr>
          <p:cNvSpPr txBox="1"/>
          <p:nvPr/>
        </p:nvSpPr>
        <p:spPr>
          <a:xfrm>
            <a:off x="950258" y="842681"/>
            <a:ext cx="64910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 training: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2015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Grid search cross validation (cv=5)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Test train data split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Model Parameters: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max_depth</a:t>
            </a:r>
            <a:r>
              <a:rPr lang="en-US" dirty="0">
                <a:ea typeface="+mn-lt"/>
                <a:cs typeface="+mn-lt"/>
              </a:rPr>
              <a:t>= None (should keep level of depth sensible in other scenarios)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min_samples_leaf</a:t>
            </a:r>
            <a:r>
              <a:rPr lang="en-US" dirty="0">
                <a:ea typeface="+mn-lt"/>
                <a:cs typeface="+mn-lt"/>
              </a:rPr>
              <a:t>= 1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min_samples_split</a:t>
            </a:r>
            <a:r>
              <a:rPr lang="en-US" dirty="0">
                <a:ea typeface="+mn-lt"/>
                <a:cs typeface="+mn-lt"/>
              </a:rPr>
              <a:t>= 5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= 150</a:t>
            </a:r>
          </a:p>
          <a:p>
            <a:pPr marL="742950" lvl="1" indent="-285750">
              <a:buFont typeface="Courier New"/>
              <a:buChar char="o"/>
            </a:pPr>
            <a:endParaRPr lang="en-US" dirty="0"/>
          </a:p>
        </p:txBody>
      </p:sp>
      <p:pic>
        <p:nvPicPr>
          <p:cNvPr id="8" name="Content Placeholder 7" descr="A blue and white bar graph&#10;&#10;Description automatically generated">
            <a:extLst>
              <a:ext uri="{FF2B5EF4-FFF2-40B4-BE49-F238E27FC236}">
                <a16:creationId xmlns:a16="http://schemas.microsoft.com/office/drawing/2014/main" id="{7CD24CE9-12E1-5E4B-46D9-B39B30262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661" y="775112"/>
            <a:ext cx="4065411" cy="3418769"/>
          </a:xfrm>
        </p:spPr>
      </p:pic>
      <p:pic>
        <p:nvPicPr>
          <p:cNvPr id="10" name="Picture 9" descr="A colorful squares on a black background&#10;&#10;Description automatically generated">
            <a:extLst>
              <a:ext uri="{FF2B5EF4-FFF2-40B4-BE49-F238E27FC236}">
                <a16:creationId xmlns:a16="http://schemas.microsoft.com/office/drawing/2014/main" id="{582BA421-4269-7521-4BFD-BE8F5901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88" y="4648575"/>
            <a:ext cx="5289479" cy="1943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F4335B-BFE4-0E0B-F251-53E91FA4D990}"/>
              </a:ext>
            </a:extLst>
          </p:cNvPr>
          <p:cNvSpPr txBox="1"/>
          <p:nvPr/>
        </p:nvSpPr>
        <p:spPr>
          <a:xfrm>
            <a:off x="952030" y="3520252"/>
            <a:ext cx="61580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Results</a:t>
            </a:r>
            <a:endParaRPr lang="en-US" dirty="0"/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cs typeface="Arial"/>
              </a:rPr>
              <a:t>Score (train): </a:t>
            </a:r>
            <a:r>
              <a:rPr lang="en-US">
                <a:ea typeface="+mn-lt"/>
                <a:cs typeface="Arial"/>
              </a:rPr>
              <a:t>0.981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latin typeface="Franklin Gothic Book"/>
                <a:ea typeface="+mn-lt"/>
                <a:cs typeface="Arial"/>
              </a:rPr>
              <a:t>Score (test 2015): 0.923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dirty="0">
                <a:latin typeface="Franklin Gothic Book"/>
                <a:ea typeface="+mn-lt"/>
                <a:cs typeface="Arial"/>
              </a:rPr>
              <a:t>Score (test 2</a:t>
            </a:r>
            <a:br>
              <a:rPr lang="en-US" dirty="0">
                <a:latin typeface="Franklin Gothic Book"/>
                <a:ea typeface="+mn-lt"/>
                <a:cs typeface="Arial"/>
              </a:rPr>
            </a:br>
            <a:br>
              <a:rPr lang="en-US" dirty="0">
                <a:latin typeface="Franklin Gothic Book"/>
                <a:ea typeface="+mn-lt"/>
                <a:cs typeface="Arial"/>
              </a:rPr>
            </a:br>
            <a:r>
              <a:rPr lang="en-US" dirty="0">
                <a:latin typeface="Franklin Gothic Book"/>
                <a:ea typeface="+mn-lt"/>
                <a:cs typeface="Arial"/>
              </a:rPr>
              <a:t> 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br>
              <a:rPr lang="en-US" dirty="0">
                <a:ea typeface="+mn-lt"/>
                <a:cs typeface="Arial"/>
              </a:rPr>
            </a:br>
            <a:r>
              <a:rPr lang="en-US" dirty="0">
                <a:cs typeface="Arial"/>
              </a:rPr>
              <a:t> ​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86BD2CB-50DA-9FF3-4E7B-EE35616B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97776"/>
              </p:ext>
            </p:extLst>
          </p:nvPr>
        </p:nvGraphicFramePr>
        <p:xfrm>
          <a:off x="1023902" y="5110932"/>
          <a:ext cx="55957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36">
                  <a:extLst>
                    <a:ext uri="{9D8B030D-6E8A-4147-A177-3AD203B41FA5}">
                      <a16:colId xmlns:a16="http://schemas.microsoft.com/office/drawing/2014/main" val="4166072463"/>
                    </a:ext>
                  </a:extLst>
                </a:gridCol>
                <a:gridCol w="1398936">
                  <a:extLst>
                    <a:ext uri="{9D8B030D-6E8A-4147-A177-3AD203B41FA5}">
                      <a16:colId xmlns:a16="http://schemas.microsoft.com/office/drawing/2014/main" val="146843700"/>
                    </a:ext>
                  </a:extLst>
                </a:gridCol>
                <a:gridCol w="1398936">
                  <a:extLst>
                    <a:ext uri="{9D8B030D-6E8A-4147-A177-3AD203B41FA5}">
                      <a16:colId xmlns:a16="http://schemas.microsoft.com/office/drawing/2014/main" val="2424794874"/>
                    </a:ext>
                  </a:extLst>
                </a:gridCol>
                <a:gridCol w="1398936">
                  <a:extLst>
                    <a:ext uri="{9D8B030D-6E8A-4147-A177-3AD203B41FA5}">
                      <a16:colId xmlns:a16="http://schemas.microsoft.com/office/drawing/2014/main" val="62747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6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21366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baseline="0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75041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94922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6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228600"/>
            <a:ext cx="9601200" cy="1485900"/>
          </a:xfrm>
        </p:spPr>
        <p:txBody>
          <a:bodyPr/>
          <a:lstStyle/>
          <a:p>
            <a:r>
              <a:rPr lang="en-GB" sz="4000" dirty="0">
                <a:solidFill>
                  <a:srgbClr val="000000"/>
                </a:solidFill>
                <a:ea typeface="+mj-lt"/>
                <a:cs typeface="+mj-lt"/>
              </a:rPr>
              <a:t>Additional data 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DA6-7FC7-A9FF-D47F-5448A74A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1290918"/>
            <a:ext cx="10027023" cy="4576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Rental duration </a:t>
            </a:r>
            <a:endParaRPr lang="en-US" sz="18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Pick up and drop off locations </a:t>
            </a:r>
            <a:endParaRPr lang="en-US" sz="18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Rainfall </a:t>
            </a:r>
            <a:endParaRPr lang="en-US" sz="18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casual vs registered users</a:t>
            </a: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Franklin Gothic 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76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65F086-EC44-8477-A198-1BFBD5DCE9E5}"/>
              </a:ext>
            </a:extLst>
          </p:cNvPr>
          <p:cNvSpPr txBox="1">
            <a:spLocks/>
          </p:cNvSpPr>
          <p:nvPr/>
        </p:nvSpPr>
        <p:spPr>
          <a:xfrm>
            <a:off x="860854" y="162169"/>
            <a:ext cx="9193428" cy="60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B865E-75E7-FE11-D426-24E59C39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31818"/>
            <a:ext cx="6096000" cy="3394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C1DDA4-7B8B-EF9B-D40B-C5765BDB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922318"/>
            <a:ext cx="6096000" cy="3394364"/>
          </a:xfrm>
          <a:prstGeom prst="rect">
            <a:avLst/>
          </a:prstGeom>
        </p:spPr>
      </p:pic>
      <p:pic>
        <p:nvPicPr>
          <p:cNvPr id="6" name="Picture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2065B88B-BE16-4D3A-4FA9-E5D57829F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04" y="1745929"/>
            <a:ext cx="5629275" cy="2647950"/>
          </a:xfrm>
          <a:prstGeom prst="rect">
            <a:avLst/>
          </a:prstGeom>
        </p:spPr>
      </p:pic>
      <p:pic>
        <p:nvPicPr>
          <p:cNvPr id="7" name="Picture 6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788AD41E-D036-5125-08D6-35F49CDC1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648" y="2293911"/>
            <a:ext cx="5629275" cy="2647950"/>
          </a:xfrm>
          <a:prstGeom prst="rect">
            <a:avLst/>
          </a:prstGeom>
        </p:spPr>
      </p:pic>
      <p:pic>
        <p:nvPicPr>
          <p:cNvPr id="8" name="Picture 7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1872E50F-F475-149E-B48C-9E85219C4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815" y="3994299"/>
            <a:ext cx="5629275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4D6FF-68B4-E518-004F-322FE48B7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870" y="-1497"/>
            <a:ext cx="4867275" cy="3057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BB91C-2C8A-680C-9646-DF41F69668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519" y="1887040"/>
            <a:ext cx="4867275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E7D65-39CA-626C-4B57-87AF699B3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3315" y="3784985"/>
            <a:ext cx="4867275" cy="305752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B4189F5-CE00-352C-5B81-2ACEFC7A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44FDA6-7FC7-A9FF-D47F-5448A74A5577}"/>
              </a:ext>
            </a:extLst>
          </p:cNvPr>
          <p:cNvSpPr>
            <a:spLocks noGrp="1"/>
          </p:cNvSpPr>
          <p:nvPr/>
        </p:nvSpPr>
        <p:spPr>
          <a:xfrm>
            <a:off x="995304" y="4736630"/>
            <a:ext cx="4271904" cy="1906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GB" dirty="0"/>
              <a:t>K-</a:t>
            </a:r>
            <a:r>
              <a:rPr lang="en-GB" dirty="0" err="1"/>
              <a:t>nn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Best Hyperparameters: {'</a:t>
            </a:r>
            <a:r>
              <a:rPr lang="en-GB" sz="1100" dirty="0" err="1">
                <a:solidFill>
                  <a:srgbClr val="000000"/>
                </a:solidFill>
                <a:ea typeface="+mn-lt"/>
                <a:cs typeface="+mn-lt"/>
              </a:rPr>
              <a:t>n_neighbors</a:t>
            </a: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': 7, 'p': 1}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KNN (</a:t>
            </a:r>
            <a:r>
              <a:rPr lang="en-GB" sz="1100" dirty="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) MAE: 437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KNN (</a:t>
            </a:r>
            <a:r>
              <a:rPr lang="en-GB" sz="110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  <a:r>
              <a:rPr lang="en-GB" sz="1100">
                <a:solidFill>
                  <a:srgbClr val="000000"/>
                </a:solidFill>
                <a:ea typeface="+mn-lt"/>
                <a:cs typeface="+mn-lt"/>
              </a:rPr>
              <a:t>) MSE: 465697</a:t>
            </a:r>
            <a:endParaRPr lang="en-GB" i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Mean Squared Error: 465697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R-squared Score: 0.57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669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65F086-EC44-8477-A198-1BFBD5DCE9E5}"/>
              </a:ext>
            </a:extLst>
          </p:cNvPr>
          <p:cNvSpPr txBox="1">
            <a:spLocks/>
          </p:cNvSpPr>
          <p:nvPr/>
        </p:nvSpPr>
        <p:spPr>
          <a:xfrm>
            <a:off x="860854" y="162169"/>
            <a:ext cx="9193428" cy="60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Appendix</a:t>
            </a:r>
          </a:p>
        </p:txBody>
      </p:sp>
      <p:pic>
        <p:nvPicPr>
          <p:cNvPr id="6" name="Picture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2065B88B-BE16-4D3A-4FA9-E5D57829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86" y="682892"/>
            <a:ext cx="5958534" cy="2803173"/>
          </a:xfrm>
          <a:prstGeom prst="rect">
            <a:avLst/>
          </a:prstGeom>
        </p:spPr>
      </p:pic>
      <p:pic>
        <p:nvPicPr>
          <p:cNvPr id="7" name="Picture 6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788AD41E-D036-5125-08D6-35F49CDC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22" y="3728541"/>
            <a:ext cx="6052608" cy="2812579"/>
          </a:xfrm>
          <a:prstGeom prst="rect">
            <a:avLst/>
          </a:prstGeom>
        </p:spPr>
      </p:pic>
      <p:pic>
        <p:nvPicPr>
          <p:cNvPr id="8" name="Picture 7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1872E50F-F475-149E-B48C-9E85219C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44" y="682892"/>
            <a:ext cx="5365868" cy="25585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44FDA6-7FC7-A9FF-D47F-5448A74A5577}"/>
              </a:ext>
            </a:extLst>
          </p:cNvPr>
          <p:cNvSpPr>
            <a:spLocks noGrp="1"/>
          </p:cNvSpPr>
          <p:nvPr/>
        </p:nvSpPr>
        <p:spPr>
          <a:xfrm>
            <a:off x="1014119" y="3922889"/>
            <a:ext cx="4271904" cy="1906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GB" dirty="0"/>
              <a:t>K-</a:t>
            </a:r>
            <a:r>
              <a:rPr lang="en-GB" dirty="0" err="1"/>
              <a:t>nn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Best Hyperparameters: {'</a:t>
            </a:r>
            <a:r>
              <a:rPr lang="en-GB" sz="1100" dirty="0" err="1">
                <a:solidFill>
                  <a:srgbClr val="000000"/>
                </a:solidFill>
                <a:ea typeface="+mn-lt"/>
                <a:cs typeface="+mn-lt"/>
              </a:rPr>
              <a:t>n_neighbors</a:t>
            </a: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': 7, 'p': 1}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KNN (</a:t>
            </a:r>
            <a:r>
              <a:rPr lang="en-GB" sz="1100" dirty="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) MAE: 437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KNN (</a:t>
            </a:r>
            <a:r>
              <a:rPr lang="en-GB" sz="110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  <a:r>
              <a:rPr lang="en-GB" sz="1100">
                <a:solidFill>
                  <a:srgbClr val="000000"/>
                </a:solidFill>
                <a:ea typeface="+mn-lt"/>
                <a:cs typeface="+mn-lt"/>
              </a:rPr>
              <a:t>) MSE: 465697</a:t>
            </a:r>
            <a:endParaRPr lang="en-GB" i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Mean Squared Error: 465697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R-squared Score: 0.57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3492532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Additional data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233</cp:revision>
  <dcterms:created xsi:type="dcterms:W3CDTF">2024-04-11T10:10:21Z</dcterms:created>
  <dcterms:modified xsi:type="dcterms:W3CDTF">2024-04-12T11:00:26Z</dcterms:modified>
</cp:coreProperties>
</file>