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Kanit Medium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Kanit"/>
      <p:regular r:id="rId16"/>
      <p:bold r:id="rId17"/>
      <p:italic r:id="rId18"/>
      <p:boldItalic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KanitMedium-bold.fntdata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KanitMedium-regular.fntdata"/><Relationship Id="rId11" Type="http://schemas.openxmlformats.org/officeDocument/2006/relationships/font" Target="fonts/KanitMedium-boldItalic.fntdata"/><Relationship Id="rId10" Type="http://schemas.openxmlformats.org/officeDocument/2006/relationships/font" Target="fonts/KanitMedium-italic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Kanit-bold.fntdata"/><Relationship Id="rId16" Type="http://schemas.openxmlformats.org/officeDocument/2006/relationships/font" Target="fonts/Kanit-regular.fntdata"/><Relationship Id="rId19" Type="http://schemas.openxmlformats.org/officeDocument/2006/relationships/font" Target="fonts/Kanit-boldItalic.fntdata"/><Relationship Id="rId18" Type="http://schemas.openxmlformats.org/officeDocument/2006/relationships/font" Target="fonts/Kani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b3aea8231_0_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b3aea823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66af988a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c66af98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f8d57cad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f8d57ca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9">
  <p:cSld name="TITLE_9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6" name="Google Shape;116;p2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Support Vector Machines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cxnSp>
        <p:nvCxnSpPr>
          <p:cNvPr id="123" name="Google Shape;123;p23"/>
          <p:cNvCxnSpPr/>
          <p:nvPr/>
        </p:nvCxnSpPr>
        <p:spPr>
          <a:xfrm>
            <a:off x="602575" y="1679500"/>
            <a:ext cx="0" cy="17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3"/>
          <p:cNvCxnSpPr/>
          <p:nvPr/>
        </p:nvCxnSpPr>
        <p:spPr>
          <a:xfrm>
            <a:off x="602575" y="3390400"/>
            <a:ext cx="230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3"/>
          <p:cNvSpPr txBox="1"/>
          <p:nvPr/>
        </p:nvSpPr>
        <p:spPr>
          <a:xfrm>
            <a:off x="1872325" y="20776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126" name="Google Shape;126;p23"/>
          <p:cNvSpPr txBox="1"/>
          <p:nvPr/>
        </p:nvSpPr>
        <p:spPr>
          <a:xfrm>
            <a:off x="2261475" y="16795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127" name="Google Shape;127;p23"/>
          <p:cNvSpPr txBox="1"/>
          <p:nvPr/>
        </p:nvSpPr>
        <p:spPr>
          <a:xfrm>
            <a:off x="1403250" y="265955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28" name="Google Shape;128;p23"/>
          <p:cNvSpPr txBox="1"/>
          <p:nvPr/>
        </p:nvSpPr>
        <p:spPr>
          <a:xfrm>
            <a:off x="1080450" y="22471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29" name="Google Shape;129;p23"/>
          <p:cNvSpPr txBox="1"/>
          <p:nvPr/>
        </p:nvSpPr>
        <p:spPr>
          <a:xfrm>
            <a:off x="957675" y="3658550"/>
            <a:ext cx="1892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Logistic Regression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30" name="Google Shape;130;p23"/>
          <p:cNvCxnSpPr/>
          <p:nvPr/>
        </p:nvCxnSpPr>
        <p:spPr>
          <a:xfrm>
            <a:off x="3498175" y="1679500"/>
            <a:ext cx="0" cy="17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3498175" y="3390400"/>
            <a:ext cx="230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3"/>
          <p:cNvSpPr txBox="1"/>
          <p:nvPr/>
        </p:nvSpPr>
        <p:spPr>
          <a:xfrm>
            <a:off x="4767925" y="20776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133" name="Google Shape;133;p23"/>
          <p:cNvSpPr txBox="1"/>
          <p:nvPr/>
        </p:nvSpPr>
        <p:spPr>
          <a:xfrm>
            <a:off x="5157075" y="16795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134" name="Google Shape;134;p23"/>
          <p:cNvSpPr txBox="1"/>
          <p:nvPr/>
        </p:nvSpPr>
        <p:spPr>
          <a:xfrm>
            <a:off x="4298850" y="265955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35" name="Google Shape;135;p23"/>
          <p:cNvSpPr txBox="1"/>
          <p:nvPr/>
        </p:nvSpPr>
        <p:spPr>
          <a:xfrm>
            <a:off x="3976050" y="22471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36" name="Google Shape;136;p23"/>
          <p:cNvSpPr txBox="1"/>
          <p:nvPr/>
        </p:nvSpPr>
        <p:spPr>
          <a:xfrm>
            <a:off x="3853275" y="3658550"/>
            <a:ext cx="1678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Nearest Neighbors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37" name="Google Shape;137;p23"/>
          <p:cNvCxnSpPr/>
          <p:nvPr/>
        </p:nvCxnSpPr>
        <p:spPr>
          <a:xfrm>
            <a:off x="6241375" y="1679500"/>
            <a:ext cx="0" cy="17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3"/>
          <p:cNvCxnSpPr/>
          <p:nvPr/>
        </p:nvCxnSpPr>
        <p:spPr>
          <a:xfrm>
            <a:off x="6241375" y="3390400"/>
            <a:ext cx="230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3"/>
          <p:cNvSpPr txBox="1"/>
          <p:nvPr/>
        </p:nvSpPr>
        <p:spPr>
          <a:xfrm>
            <a:off x="7511125" y="20776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140" name="Google Shape;140;p23"/>
          <p:cNvSpPr txBox="1"/>
          <p:nvPr/>
        </p:nvSpPr>
        <p:spPr>
          <a:xfrm>
            <a:off x="7900275" y="16795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141" name="Google Shape;141;p23"/>
          <p:cNvSpPr txBox="1"/>
          <p:nvPr/>
        </p:nvSpPr>
        <p:spPr>
          <a:xfrm>
            <a:off x="7042050" y="265955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42" name="Google Shape;142;p23"/>
          <p:cNvSpPr txBox="1"/>
          <p:nvPr/>
        </p:nvSpPr>
        <p:spPr>
          <a:xfrm>
            <a:off x="6719250" y="2247100"/>
            <a:ext cx="322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43" name="Google Shape;143;p23"/>
          <p:cNvSpPr txBox="1"/>
          <p:nvPr/>
        </p:nvSpPr>
        <p:spPr>
          <a:xfrm>
            <a:off x="6596475" y="3658550"/>
            <a:ext cx="1678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Decision Tree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>
            <a:off x="1087025" y="1710075"/>
            <a:ext cx="1378800" cy="141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/>
          <p:nvPr/>
        </p:nvSpPr>
        <p:spPr>
          <a:xfrm>
            <a:off x="4329723" y="1710075"/>
            <a:ext cx="1025875" cy="1590775"/>
          </a:xfrm>
          <a:custGeom>
            <a:rect b="b" l="l" r="r" t="t"/>
            <a:pathLst>
              <a:path extrusionOk="0" h="63631" w="41035">
                <a:moveTo>
                  <a:pt x="38384" y="0"/>
                </a:moveTo>
                <a:cubicBezTo>
                  <a:pt x="27761" y="2128"/>
                  <a:pt x="19000" y="10367"/>
                  <a:pt x="11341" y="18029"/>
                </a:cubicBezTo>
                <a:cubicBezTo>
                  <a:pt x="7165" y="22207"/>
                  <a:pt x="-1230" y="26085"/>
                  <a:pt x="205" y="31816"/>
                </a:cubicBezTo>
                <a:cubicBezTo>
                  <a:pt x="722" y="33881"/>
                  <a:pt x="3701" y="34355"/>
                  <a:pt x="4978" y="36058"/>
                </a:cubicBezTo>
                <a:cubicBezTo>
                  <a:pt x="6455" y="38027"/>
                  <a:pt x="6363" y="40840"/>
                  <a:pt x="7629" y="42951"/>
                </a:cubicBezTo>
                <a:cubicBezTo>
                  <a:pt x="9153" y="45492"/>
                  <a:pt x="13190" y="45115"/>
                  <a:pt x="16113" y="45602"/>
                </a:cubicBezTo>
                <a:cubicBezTo>
                  <a:pt x="21172" y="46445"/>
                  <a:pt x="28646" y="41865"/>
                  <a:pt x="31490" y="46133"/>
                </a:cubicBezTo>
                <a:cubicBezTo>
                  <a:pt x="35174" y="51662"/>
                  <a:pt x="38064" y="57688"/>
                  <a:pt x="41035" y="6363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6" name="Google Shape;146;p23"/>
          <p:cNvCxnSpPr/>
          <p:nvPr/>
        </p:nvCxnSpPr>
        <p:spPr>
          <a:xfrm>
            <a:off x="7511125" y="1632375"/>
            <a:ext cx="0" cy="157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6508925" y="2452450"/>
            <a:ext cx="1962000" cy="2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2668575" y="1571900"/>
            <a:ext cx="0" cy="276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2668575" y="4336475"/>
            <a:ext cx="362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4"/>
          <p:cNvSpPr txBox="1"/>
          <p:nvPr/>
        </p:nvSpPr>
        <p:spPr>
          <a:xfrm>
            <a:off x="5280903" y="1571900"/>
            <a:ext cx="508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cxnSp>
        <p:nvCxnSpPr>
          <p:cNvPr id="156" name="Google Shape;156;p24"/>
          <p:cNvCxnSpPr/>
          <p:nvPr/>
        </p:nvCxnSpPr>
        <p:spPr>
          <a:xfrm>
            <a:off x="3346500" y="1549500"/>
            <a:ext cx="2152200" cy="269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2851500" y="1808625"/>
            <a:ext cx="1893900" cy="25170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3906050" y="1345050"/>
            <a:ext cx="2133900" cy="2646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/>
        </p:nvSpPr>
        <p:spPr>
          <a:xfrm>
            <a:off x="6481475" y="1262925"/>
            <a:ext cx="2555700" cy="2998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decision boundary SVM is selected upon the </a:t>
            </a:r>
            <a:r>
              <a:rPr b="1" lang="en" u="sng"/>
              <a:t>widest “street” possible</a:t>
            </a:r>
            <a:r>
              <a:rPr lang="en"/>
              <a:t> between the negative and positive examples.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we want the margin (M) - 2 / ||w|| to be the largest.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called the example that push against the boundary as Support Vector.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913751" y="3273749"/>
            <a:ext cx="508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61" name="Google Shape;161;p24"/>
          <p:cNvSpPr txBox="1"/>
          <p:nvPr/>
        </p:nvSpPr>
        <p:spPr>
          <a:xfrm>
            <a:off x="5605228" y="2025600"/>
            <a:ext cx="508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cxnSp>
        <p:nvCxnSpPr>
          <p:cNvPr id="162" name="Google Shape;162;p24"/>
          <p:cNvCxnSpPr/>
          <p:nvPr/>
        </p:nvCxnSpPr>
        <p:spPr>
          <a:xfrm flipH="1" rot="10800000">
            <a:off x="3185100" y="1555125"/>
            <a:ext cx="898800" cy="672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163" name="Google Shape;163;p24"/>
          <p:cNvSpPr txBox="1"/>
          <p:nvPr/>
        </p:nvSpPr>
        <p:spPr>
          <a:xfrm>
            <a:off x="524000" y="2596925"/>
            <a:ext cx="1694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Support Vector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681825" y="2299950"/>
            <a:ext cx="309900" cy="27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165" name="Google Shape;165;p24"/>
          <p:cNvSpPr txBox="1"/>
          <p:nvPr/>
        </p:nvSpPr>
        <p:spPr>
          <a:xfrm>
            <a:off x="3538350" y="2822525"/>
            <a:ext cx="309900" cy="27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endParaRPr sz="1800"/>
          </a:p>
        </p:txBody>
      </p:sp>
      <p:sp>
        <p:nvSpPr>
          <p:cNvPr id="166" name="Google Shape;166;p24"/>
          <p:cNvSpPr txBox="1"/>
          <p:nvPr/>
        </p:nvSpPr>
        <p:spPr>
          <a:xfrm rot="-2150728">
            <a:off x="2985862" y="1599167"/>
            <a:ext cx="1090674" cy="313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2 / ||w||</a:t>
            </a:r>
            <a:endParaRPr b="1" sz="1000">
              <a:solidFill>
                <a:srgbClr val="0000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943350" y="3328700"/>
            <a:ext cx="309900" cy="27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endParaRPr sz="1800"/>
          </a:p>
        </p:txBody>
      </p:sp>
      <p:sp>
        <p:nvSpPr>
          <p:cNvPr id="168" name="Google Shape;168;p24"/>
          <p:cNvSpPr txBox="1"/>
          <p:nvPr/>
        </p:nvSpPr>
        <p:spPr>
          <a:xfrm>
            <a:off x="242025" y="2670125"/>
            <a:ext cx="309900" cy="27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4"/>
          <p:cNvSpPr txBox="1"/>
          <p:nvPr/>
        </p:nvSpPr>
        <p:spPr>
          <a:xfrm>
            <a:off x="242025" y="3015125"/>
            <a:ext cx="309900" cy="2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endParaRPr sz="1800"/>
          </a:p>
        </p:txBody>
      </p:sp>
      <p:sp>
        <p:nvSpPr>
          <p:cNvPr id="170" name="Google Shape;170;p24"/>
          <p:cNvSpPr txBox="1"/>
          <p:nvPr/>
        </p:nvSpPr>
        <p:spPr>
          <a:xfrm>
            <a:off x="538154" y="2941925"/>
            <a:ext cx="1694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Example of class -1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38872" y="3245556"/>
            <a:ext cx="1694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Example of class +1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42025" y="3285451"/>
            <a:ext cx="309900" cy="2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173" name="Google Shape;173;p24"/>
          <p:cNvSpPr txBox="1"/>
          <p:nvPr/>
        </p:nvSpPr>
        <p:spPr>
          <a:xfrm>
            <a:off x="3370951" y="3426149"/>
            <a:ext cx="508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74" name="Google Shape;174;p24"/>
          <p:cNvSpPr txBox="1"/>
          <p:nvPr/>
        </p:nvSpPr>
        <p:spPr>
          <a:xfrm>
            <a:off x="4681828" y="1154575"/>
            <a:ext cx="508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175" name="Google Shape;175;p24"/>
          <p:cNvSpPr txBox="1"/>
          <p:nvPr/>
        </p:nvSpPr>
        <p:spPr>
          <a:xfrm>
            <a:off x="2913751" y="2816549"/>
            <a:ext cx="508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sp>
        <p:nvSpPr>
          <p:cNvPr id="176" name="Google Shape;176;p24"/>
          <p:cNvSpPr txBox="1"/>
          <p:nvPr/>
        </p:nvSpPr>
        <p:spPr>
          <a:xfrm rot="3175231">
            <a:off x="4006104" y="2608651"/>
            <a:ext cx="951366" cy="338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</a:t>
            </a:r>
            <a:r>
              <a:rPr baseline="30000" lang="en" sz="1000">
                <a:solidFill>
                  <a:schemeClr val="dk1"/>
                </a:solidFill>
              </a:rPr>
              <a:t>T</a:t>
            </a:r>
            <a:r>
              <a:rPr b="1" lang="en" sz="1000">
                <a:solidFill>
                  <a:schemeClr val="dk1"/>
                </a:solidFill>
              </a:rPr>
              <a:t>x</a:t>
            </a:r>
            <a:r>
              <a:rPr lang="en" sz="1000">
                <a:solidFill>
                  <a:schemeClr val="dk1"/>
                </a:solidFill>
              </a:rPr>
              <a:t> + b  =  0</a:t>
            </a:r>
            <a:endParaRPr sz="600"/>
          </a:p>
        </p:txBody>
      </p:sp>
      <p:sp>
        <p:nvSpPr>
          <p:cNvPr id="177" name="Google Shape;177;p24"/>
          <p:cNvSpPr txBox="1"/>
          <p:nvPr/>
        </p:nvSpPr>
        <p:spPr>
          <a:xfrm rot="3175231">
            <a:off x="4985379" y="2952314"/>
            <a:ext cx="951366" cy="338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</a:t>
            </a:r>
            <a:r>
              <a:rPr baseline="30000" lang="en" sz="1000">
                <a:solidFill>
                  <a:schemeClr val="dk1"/>
                </a:solidFill>
              </a:rPr>
              <a:t>T</a:t>
            </a:r>
            <a:r>
              <a:rPr b="1" lang="en" sz="1000">
                <a:solidFill>
                  <a:schemeClr val="dk1"/>
                </a:solidFill>
              </a:rPr>
              <a:t>x</a:t>
            </a:r>
            <a:r>
              <a:rPr lang="en" sz="1000">
                <a:solidFill>
                  <a:schemeClr val="dk1"/>
                </a:solidFill>
              </a:rPr>
              <a:t> + b  =  1</a:t>
            </a:r>
            <a:endParaRPr sz="600"/>
          </a:p>
        </p:txBody>
      </p:sp>
      <p:sp>
        <p:nvSpPr>
          <p:cNvPr id="178" name="Google Shape;178;p24"/>
          <p:cNvSpPr txBox="1"/>
          <p:nvPr/>
        </p:nvSpPr>
        <p:spPr>
          <a:xfrm rot="3175231">
            <a:off x="4141479" y="3738326"/>
            <a:ext cx="951366" cy="338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</a:t>
            </a:r>
            <a:r>
              <a:rPr baseline="30000" lang="en" sz="1000">
                <a:solidFill>
                  <a:schemeClr val="dk1"/>
                </a:solidFill>
              </a:rPr>
              <a:t>T</a:t>
            </a:r>
            <a:r>
              <a:rPr b="1" lang="en" sz="1000">
                <a:solidFill>
                  <a:schemeClr val="dk1"/>
                </a:solidFill>
              </a:rPr>
              <a:t>x</a:t>
            </a:r>
            <a:r>
              <a:rPr lang="en" sz="1000">
                <a:solidFill>
                  <a:schemeClr val="dk1"/>
                </a:solidFill>
              </a:rPr>
              <a:t> + b  =  -1</a:t>
            </a:r>
            <a:endParaRPr sz="600"/>
          </a:p>
        </p:txBody>
      </p:sp>
      <p:sp>
        <p:nvSpPr>
          <p:cNvPr id="179" name="Google Shape;179;p24"/>
          <p:cNvSpPr txBox="1"/>
          <p:nvPr/>
        </p:nvSpPr>
        <p:spPr>
          <a:xfrm>
            <a:off x="6090575" y="4249425"/>
            <a:ext cx="3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180" name="Google Shape;180;p24"/>
          <p:cNvSpPr txBox="1"/>
          <p:nvPr/>
        </p:nvSpPr>
        <p:spPr>
          <a:xfrm>
            <a:off x="2528283" y="1262937"/>
            <a:ext cx="3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2</a:t>
            </a:r>
            <a:endParaRPr baseline="-25000" sz="1200"/>
          </a:p>
        </p:txBody>
      </p:sp>
      <p:cxnSp>
        <p:nvCxnSpPr>
          <p:cNvPr id="181" name="Google Shape;181;p24"/>
          <p:cNvCxnSpPr/>
          <p:nvPr/>
        </p:nvCxnSpPr>
        <p:spPr>
          <a:xfrm flipH="1" rot="10800000">
            <a:off x="4745400" y="3185900"/>
            <a:ext cx="201300" cy="14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2" name="Google Shape;182;p24"/>
          <p:cNvSpPr txBox="1"/>
          <p:nvPr/>
        </p:nvSpPr>
        <p:spPr>
          <a:xfrm rot="3175154">
            <a:off x="4878602" y="2971953"/>
            <a:ext cx="277142" cy="338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5EF6"/>
                </a:solidFill>
              </a:rPr>
              <a:t>w</a:t>
            </a:r>
            <a:endParaRPr sz="600">
              <a:solidFill>
                <a:srgbClr val="005EF6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507851" y="1996924"/>
            <a:ext cx="508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</a:t>
            </a:r>
            <a:endParaRPr sz="2500"/>
          </a:p>
        </p:txBody>
      </p:sp>
      <p:cxnSp>
        <p:nvCxnSpPr>
          <p:cNvPr id="184" name="Google Shape;184;p24"/>
          <p:cNvCxnSpPr/>
          <p:nvPr/>
        </p:nvCxnSpPr>
        <p:spPr>
          <a:xfrm flipH="1" rot="10800000">
            <a:off x="3370950" y="2326600"/>
            <a:ext cx="241500" cy="159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185" name="Google Shape;185;p24"/>
          <p:cNvSpPr txBox="1"/>
          <p:nvPr/>
        </p:nvSpPr>
        <p:spPr>
          <a:xfrm rot="-2017160">
            <a:off x="3304626" y="2257298"/>
            <a:ext cx="674044" cy="338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 &lt; 𝛏</a:t>
            </a:r>
            <a:r>
              <a:rPr baseline="30000" lang="en" sz="1000"/>
              <a:t>i</a:t>
            </a:r>
            <a:r>
              <a:rPr lang="en" sz="1000"/>
              <a:t> &lt; 1</a:t>
            </a:r>
            <a:endParaRPr baseline="-25000" sz="1000"/>
          </a:p>
        </p:txBody>
      </p:sp>
      <p:sp>
        <p:nvSpPr>
          <p:cNvPr id="186" name="Google Shape;186;p24"/>
          <p:cNvSpPr txBox="1"/>
          <p:nvPr/>
        </p:nvSpPr>
        <p:spPr>
          <a:xfrm>
            <a:off x="3733766" y="2367500"/>
            <a:ext cx="508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cxnSp>
        <p:nvCxnSpPr>
          <p:cNvPr id="187" name="Google Shape;187;p24"/>
          <p:cNvCxnSpPr/>
          <p:nvPr/>
        </p:nvCxnSpPr>
        <p:spPr>
          <a:xfrm flipH="1" rot="10800000">
            <a:off x="3943350" y="2164313"/>
            <a:ext cx="588300" cy="42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188" name="Google Shape;188;p24"/>
          <p:cNvSpPr txBox="1"/>
          <p:nvPr/>
        </p:nvSpPr>
        <p:spPr>
          <a:xfrm rot="-2016191">
            <a:off x="4018789" y="2067634"/>
            <a:ext cx="493822" cy="338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𝛏</a:t>
            </a:r>
            <a:r>
              <a:rPr baseline="30000" lang="en" sz="1000"/>
              <a:t>i</a:t>
            </a:r>
            <a:r>
              <a:rPr lang="en" sz="1000"/>
              <a:t> &gt; 1</a:t>
            </a:r>
            <a:endParaRPr baseline="-2500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2 / ||w||</a:t>
            </a:r>
            <a:endParaRPr/>
          </a:p>
        </p:txBody>
      </p:sp>
      <p:cxnSp>
        <p:nvCxnSpPr>
          <p:cNvPr id="194" name="Google Shape;194;p25"/>
          <p:cNvCxnSpPr/>
          <p:nvPr/>
        </p:nvCxnSpPr>
        <p:spPr>
          <a:xfrm>
            <a:off x="2058975" y="1571900"/>
            <a:ext cx="0" cy="276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/>
          <p:nvPr/>
        </p:nvCxnSpPr>
        <p:spPr>
          <a:xfrm>
            <a:off x="2058975" y="4336475"/>
            <a:ext cx="362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2736900" y="1549500"/>
            <a:ext cx="2152200" cy="269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2241900" y="1808625"/>
            <a:ext cx="1893900" cy="25170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3296450" y="1345050"/>
            <a:ext cx="2133900" cy="2646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5"/>
          <p:cNvSpPr txBox="1"/>
          <p:nvPr/>
        </p:nvSpPr>
        <p:spPr>
          <a:xfrm>
            <a:off x="371600" y="2596925"/>
            <a:ext cx="1694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Support Vector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072225" y="2299950"/>
            <a:ext cx="309900" cy="27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201" name="Google Shape;201;p25"/>
          <p:cNvSpPr txBox="1"/>
          <p:nvPr/>
        </p:nvSpPr>
        <p:spPr>
          <a:xfrm>
            <a:off x="2633475" y="2397000"/>
            <a:ext cx="309900" cy="27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endParaRPr sz="1800"/>
          </a:p>
        </p:txBody>
      </p:sp>
      <p:sp>
        <p:nvSpPr>
          <p:cNvPr id="202" name="Google Shape;202;p25"/>
          <p:cNvSpPr txBox="1"/>
          <p:nvPr/>
        </p:nvSpPr>
        <p:spPr>
          <a:xfrm>
            <a:off x="89625" y="2670125"/>
            <a:ext cx="309900" cy="27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25"/>
          <p:cNvSpPr txBox="1"/>
          <p:nvPr/>
        </p:nvSpPr>
        <p:spPr>
          <a:xfrm>
            <a:off x="89625" y="3015125"/>
            <a:ext cx="309900" cy="2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endParaRPr sz="1800"/>
          </a:p>
        </p:txBody>
      </p:sp>
      <p:sp>
        <p:nvSpPr>
          <p:cNvPr id="204" name="Google Shape;204;p25"/>
          <p:cNvSpPr txBox="1"/>
          <p:nvPr/>
        </p:nvSpPr>
        <p:spPr>
          <a:xfrm>
            <a:off x="385754" y="2941925"/>
            <a:ext cx="1694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Example of class -1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86472" y="3245556"/>
            <a:ext cx="1694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Example of class +1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89625" y="3285451"/>
            <a:ext cx="309900" cy="2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207" name="Google Shape;207;p25"/>
          <p:cNvSpPr txBox="1"/>
          <p:nvPr/>
        </p:nvSpPr>
        <p:spPr>
          <a:xfrm>
            <a:off x="5480975" y="4249425"/>
            <a:ext cx="3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208" name="Google Shape;208;p25"/>
          <p:cNvSpPr txBox="1"/>
          <p:nvPr/>
        </p:nvSpPr>
        <p:spPr>
          <a:xfrm>
            <a:off x="1918683" y="1262937"/>
            <a:ext cx="3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2</a:t>
            </a:r>
            <a:endParaRPr baseline="-25000" sz="1200"/>
          </a:p>
        </p:txBody>
      </p:sp>
      <p:cxnSp>
        <p:nvCxnSpPr>
          <p:cNvPr id="209" name="Google Shape;209;p25"/>
          <p:cNvCxnSpPr/>
          <p:nvPr/>
        </p:nvCxnSpPr>
        <p:spPr>
          <a:xfrm flipH="1" rot="10800000">
            <a:off x="4135800" y="3185900"/>
            <a:ext cx="201300" cy="14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0" name="Google Shape;210;p25"/>
          <p:cNvSpPr txBox="1"/>
          <p:nvPr/>
        </p:nvSpPr>
        <p:spPr>
          <a:xfrm rot="3175154">
            <a:off x="4269002" y="2971953"/>
            <a:ext cx="277142" cy="338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5EF6"/>
                </a:solidFill>
              </a:rPr>
              <a:t>w</a:t>
            </a:r>
            <a:endParaRPr sz="600">
              <a:solidFill>
                <a:srgbClr val="005EF6"/>
              </a:solidFill>
            </a:endParaRPr>
          </a:p>
        </p:txBody>
      </p:sp>
      <p:cxnSp>
        <p:nvCxnSpPr>
          <p:cNvPr id="211" name="Google Shape;211;p25"/>
          <p:cNvCxnSpPr>
            <a:endCxn id="201" idx="2"/>
          </p:cNvCxnSpPr>
          <p:nvPr/>
        </p:nvCxnSpPr>
        <p:spPr>
          <a:xfrm flipH="1" rot="10800000">
            <a:off x="2090925" y="2668800"/>
            <a:ext cx="697500" cy="1681800"/>
          </a:xfrm>
          <a:prstGeom prst="straightConnector1">
            <a:avLst/>
          </a:prstGeom>
          <a:noFill/>
          <a:ln cap="flat" cmpd="sng" w="9525">
            <a:solidFill>
              <a:srgbClr val="005EF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>
            <a:endCxn id="200" idx="2"/>
          </p:cNvCxnSpPr>
          <p:nvPr/>
        </p:nvCxnSpPr>
        <p:spPr>
          <a:xfrm flipH="1" rot="10800000">
            <a:off x="2087275" y="2571750"/>
            <a:ext cx="2139900" cy="1764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>
            <a:stCxn id="201" idx="3"/>
            <a:endCxn id="200" idx="1"/>
          </p:cNvCxnSpPr>
          <p:nvPr/>
        </p:nvCxnSpPr>
        <p:spPr>
          <a:xfrm flipH="1" rot="10800000">
            <a:off x="2943375" y="2435700"/>
            <a:ext cx="1128900" cy="9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5"/>
          <p:cNvSpPr txBox="1"/>
          <p:nvPr/>
        </p:nvSpPr>
        <p:spPr>
          <a:xfrm>
            <a:off x="2143838" y="2951975"/>
            <a:ext cx="508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x</a:t>
            </a:r>
            <a:r>
              <a:rPr baseline="-25000" lang="en" sz="2000">
                <a:solidFill>
                  <a:srgbClr val="0000FF"/>
                </a:solidFill>
              </a:rPr>
              <a:t>-</a:t>
            </a:r>
            <a:endParaRPr baseline="-25000" sz="2000">
              <a:solidFill>
                <a:srgbClr val="0000FF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2727363" y="3568500"/>
            <a:ext cx="508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x</a:t>
            </a:r>
            <a:r>
              <a:rPr baseline="-25000" lang="en" sz="2000">
                <a:solidFill>
                  <a:srgbClr val="0000FF"/>
                </a:solidFill>
              </a:rPr>
              <a:t>+</a:t>
            </a:r>
            <a:endParaRPr baseline="-25000" sz="2000">
              <a:solidFill>
                <a:srgbClr val="0000FF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 rot="-286009">
            <a:off x="2907245" y="2166773"/>
            <a:ext cx="898909" cy="302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x</a:t>
            </a:r>
            <a:r>
              <a:rPr baseline="-25000" lang="en" sz="2000">
                <a:solidFill>
                  <a:srgbClr val="0000FF"/>
                </a:solidFill>
              </a:rPr>
              <a:t>+ </a:t>
            </a:r>
            <a:r>
              <a:rPr lang="en" sz="2000">
                <a:solidFill>
                  <a:srgbClr val="0000FF"/>
                </a:solidFill>
              </a:rPr>
              <a:t>-</a:t>
            </a:r>
            <a:r>
              <a:rPr baseline="-25000" lang="en" sz="2000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00FF"/>
                </a:solidFill>
              </a:rPr>
              <a:t>x</a:t>
            </a:r>
            <a:r>
              <a:rPr baseline="-25000" lang="en" sz="2000">
                <a:solidFill>
                  <a:srgbClr val="0000FF"/>
                </a:solidFill>
              </a:rPr>
              <a:t>-</a:t>
            </a:r>
            <a:endParaRPr baseline="-25000" sz="2000">
              <a:solidFill>
                <a:srgbClr val="FF0000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989800" y="1049650"/>
            <a:ext cx="3069900" cy="3595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do a dot product of (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baseline="-25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 a </a:t>
            </a:r>
            <a:r>
              <a:rPr b="1" lang="en">
                <a:solidFill>
                  <a:schemeClr val="dk1"/>
                </a:solidFill>
              </a:rPr>
              <a:t>unit vector of w</a:t>
            </a:r>
            <a:r>
              <a:rPr lang="en">
                <a:solidFill>
                  <a:schemeClr val="dk1"/>
                </a:solidFill>
              </a:rPr>
              <a:t>, then it will become the width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Which can be written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r>
              <a:rPr b="1" lang="en"/>
              <a:t>w</a:t>
            </a:r>
            <a:r>
              <a:rPr lang="en"/>
              <a:t> / ||</a:t>
            </a:r>
            <a:r>
              <a:rPr b="1" lang="en"/>
              <a:t>w</a:t>
            </a:r>
            <a:r>
              <a:rPr lang="en"/>
              <a:t>||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this constraint: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w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+ b) - 1 &gt;= 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→If is positive;  y is 1, then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+ b - 1 = 0 ; 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= (1 - b) / </a:t>
            </a:r>
            <a:r>
              <a:rPr b="1" lang="en">
                <a:solidFill>
                  <a:schemeClr val="dk1"/>
                </a:solidFill>
              </a:rPr>
              <a:t>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→If is positive;  y is -1, then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-w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- b - 1 = 0 ; 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= (1 + b) / </a:t>
            </a:r>
            <a:r>
              <a:rPr b="1" lang="en">
                <a:solidFill>
                  <a:schemeClr val="dk1"/>
                </a:solidFill>
              </a:rPr>
              <a:t>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→</a:t>
            </a:r>
            <a:r>
              <a:rPr b="1" lang="en">
                <a:solidFill>
                  <a:schemeClr val="dk1"/>
                </a:solidFill>
              </a:rPr>
              <a:t>(x</a:t>
            </a:r>
            <a:r>
              <a:rPr baseline="-25000" lang="en">
                <a:solidFill>
                  <a:schemeClr val="dk1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r>
              <a:rPr b="1"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 / ||</a:t>
            </a:r>
            <a:r>
              <a:rPr b="1"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|| = 2 / ||</a:t>
            </a:r>
            <a:r>
              <a:rPr b="1"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||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18" name="Google Shape;218;p25"/>
          <p:cNvCxnSpPr/>
          <p:nvPr/>
        </p:nvCxnSpPr>
        <p:spPr>
          <a:xfrm flipH="1" rot="10800000">
            <a:off x="3858925" y="3241200"/>
            <a:ext cx="924000" cy="685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5"/>
          <p:cNvSpPr txBox="1"/>
          <p:nvPr/>
        </p:nvSpPr>
        <p:spPr>
          <a:xfrm rot="-2274489">
            <a:off x="3584578" y="2963574"/>
            <a:ext cx="3000013" cy="384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(</a:t>
            </a:r>
            <a:r>
              <a:rPr b="1" lang="en" sz="1300">
                <a:solidFill>
                  <a:srgbClr val="0000FF"/>
                </a:solidFill>
              </a:rPr>
              <a:t>x</a:t>
            </a:r>
            <a:r>
              <a:rPr baseline="-25000" lang="en" sz="1300">
                <a:solidFill>
                  <a:srgbClr val="0000FF"/>
                </a:solidFill>
              </a:rPr>
              <a:t>+</a:t>
            </a:r>
            <a:r>
              <a:rPr lang="en" sz="1300">
                <a:solidFill>
                  <a:srgbClr val="0000FF"/>
                </a:solidFill>
              </a:rPr>
              <a:t>- </a:t>
            </a:r>
            <a:r>
              <a:rPr b="1" lang="en" sz="1300">
                <a:solidFill>
                  <a:srgbClr val="0000FF"/>
                </a:solidFill>
              </a:rPr>
              <a:t>x</a:t>
            </a:r>
            <a:r>
              <a:rPr baseline="-25000" lang="en" sz="1300">
                <a:solidFill>
                  <a:srgbClr val="0000FF"/>
                </a:solidFill>
              </a:rPr>
              <a:t>- </a:t>
            </a:r>
            <a:r>
              <a:rPr lang="en" sz="1300">
                <a:solidFill>
                  <a:srgbClr val="0000FF"/>
                </a:solidFill>
              </a:rPr>
              <a:t>)</a:t>
            </a:r>
            <a:r>
              <a:rPr baseline="30000" lang="en" sz="1300">
                <a:solidFill>
                  <a:srgbClr val="0000FF"/>
                </a:solidFill>
              </a:rPr>
              <a:t>T</a:t>
            </a:r>
            <a:r>
              <a:rPr b="1" lang="en" sz="1300">
                <a:solidFill>
                  <a:srgbClr val="0000FF"/>
                </a:solidFill>
              </a:rPr>
              <a:t>w</a:t>
            </a:r>
            <a:r>
              <a:rPr lang="en" sz="1300">
                <a:solidFill>
                  <a:srgbClr val="0000FF"/>
                </a:solidFill>
              </a:rPr>
              <a:t> / ||</a:t>
            </a:r>
            <a:r>
              <a:rPr b="1" lang="en" sz="1300">
                <a:solidFill>
                  <a:srgbClr val="0000FF"/>
                </a:solidFill>
              </a:rPr>
              <a:t>w</a:t>
            </a:r>
            <a:r>
              <a:rPr lang="en" sz="1300">
                <a:solidFill>
                  <a:srgbClr val="0000FF"/>
                </a:solidFill>
              </a:rPr>
              <a:t>|| </a:t>
            </a:r>
            <a:endParaRPr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