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Kanit Medium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Kanit"/>
      <p:regular r:id="rId32"/>
      <p:bold r:id="rId33"/>
      <p:italic r:id="rId34"/>
      <p:boldItalic r:id="rId35"/>
    </p:embeddedFont>
    <p:embeddedFont>
      <p:font typeface="Open Sans Ligh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D90D1E-8432-4001-A13A-A7E6D6C8876A}">
  <a:tblStyle styleId="{F4D90D1E-8432-4001-A13A-A7E6D6C887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OpenSans-boldItalic.fntdata"/><Relationship Id="rId24" Type="http://schemas.openxmlformats.org/officeDocument/2006/relationships/font" Target="fonts/KanitMedium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KanitMedium-italic.fntdata"/><Relationship Id="rId25" Type="http://schemas.openxmlformats.org/officeDocument/2006/relationships/font" Target="fonts/KanitMedium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Kanit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33" Type="http://schemas.openxmlformats.org/officeDocument/2006/relationships/font" Target="fonts/Kanit-bold.fntdata"/><Relationship Id="rId10" Type="http://schemas.openxmlformats.org/officeDocument/2006/relationships/slide" Target="slides/slide3.xml"/><Relationship Id="rId32" Type="http://schemas.openxmlformats.org/officeDocument/2006/relationships/font" Target="fonts/Kanit-regular.fntdata"/><Relationship Id="rId13" Type="http://schemas.openxmlformats.org/officeDocument/2006/relationships/slide" Target="slides/slide6.xml"/><Relationship Id="rId35" Type="http://schemas.openxmlformats.org/officeDocument/2006/relationships/font" Target="fonts/Kanit-boldItalic.fntdata"/><Relationship Id="rId12" Type="http://schemas.openxmlformats.org/officeDocument/2006/relationships/slide" Target="slides/slide5.xml"/><Relationship Id="rId34" Type="http://schemas.openxmlformats.org/officeDocument/2006/relationships/font" Target="fonts/Kanit-italic.fntdata"/><Relationship Id="rId15" Type="http://schemas.openxmlformats.org/officeDocument/2006/relationships/slide" Target="slides/slide8.xml"/><Relationship Id="rId37" Type="http://schemas.openxmlformats.org/officeDocument/2006/relationships/font" Target="fonts/OpenSansLight-bold.fntdata"/><Relationship Id="rId14" Type="http://schemas.openxmlformats.org/officeDocument/2006/relationships/slide" Target="slides/slide7.xml"/><Relationship Id="rId36" Type="http://schemas.openxmlformats.org/officeDocument/2006/relationships/font" Target="fonts/OpenSansLight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Light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Light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991d6db18_1_8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991d6db18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aa2200271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aa220027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991d6db18_1_8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991d6db18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aa2200271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aa22002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991d6db18_1_8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991d6db18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aa2200271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aa220027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aa2200271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aa220027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91d6db1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91d6db1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91d6db18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91d6db18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91d6db18_1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91d6db18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991d6db18_1_8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991d6db18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aa2200271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aa2200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d48e5007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d48e50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91d6db18_1_8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91d6db18_1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aa2200271_0_2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aa220027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86" name="Google Shape;186;p3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1" name="Google Shape;191;p3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6" name="Google Shape;196;p3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206" name="Google Shape;206;p40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40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8" name="Google Shape;208;p40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Case Study: Regression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kaggle.com/datasets" TargetMode="External"/><Relationship Id="rId4" Type="http://schemas.openxmlformats.org/officeDocument/2006/relationships/hyperlink" Target="https://developers.facebook.com/docs/instagram-api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developer.twitter.com/en/docs/twitter-api/getting-started/about-twitter-api" TargetMode="External"/><Relationship Id="rId6" Type="http://schemas.openxmlformats.org/officeDocument/2006/relationships/hyperlink" Target="https://openweathermap.org/api" TargetMode="External"/><Relationship Id="rId7" Type="http://schemas.openxmlformats.org/officeDocument/2006/relationships/hyperlink" Target="https://financeapi.net" TargetMode="External"/><Relationship Id="rId8" Type="http://schemas.openxmlformats.org/officeDocument/2006/relationships/hyperlink" Target="https://datasetsearch.research.goog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Study: Regression</a:t>
            </a:r>
            <a:endParaRPr sz="3600"/>
          </a:p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Preprocessing</a:t>
            </a:r>
            <a:endParaRPr/>
          </a:p>
        </p:txBody>
      </p:sp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Imputing missing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values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“numbers”,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average | median | regression results | 0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missing “categories”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Replace with mode     |  ratio    | “No category”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1st rule of thumb</a:t>
            </a:r>
            <a:r>
              <a:rPr lang="en" sz="1500"/>
              <a:t>:  replacing should not drastically change the distribution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2nd rule of thumb</a:t>
            </a:r>
            <a:r>
              <a:rPr lang="en" sz="1500"/>
              <a:t>:  don’t delete if you are not sure what you are dealing with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3rd rule of thumb</a:t>
            </a:r>
            <a:r>
              <a:rPr lang="en" sz="1500"/>
              <a:t>:  replace ONLY features, NOT labels.   Don’t create fake labels.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Outliers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visualization such as box plot or z-score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Don’t just delete using box plot rule.  Use your common sense to understand what is possible, errors, and impossible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Typos / Entry errors / Duplicates / IDs</a:t>
            </a:r>
            <a:endParaRPr sz="1500"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221" y="362325"/>
            <a:ext cx="1876075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2"/>
          <p:cNvSpPr txBox="1"/>
          <p:nvPr/>
        </p:nvSpPr>
        <p:spPr>
          <a:xfrm>
            <a:off x="7809565" y="94876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50%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0" name="Google Shape;310;p52"/>
          <p:cNvSpPr txBox="1"/>
          <p:nvPr/>
        </p:nvSpPr>
        <p:spPr>
          <a:xfrm>
            <a:off x="7809565" y="1203836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% (Q1)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7809565" y="787315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5% (Q3)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7804999" y="1805075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“Min” 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(Q1 - 1.5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7797901" y="405050"/>
            <a:ext cx="15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“Max” (Q3 + 1.5 IQR)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8603290" y="1028261"/>
            <a:ext cx="117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</a:t>
            </a: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(Q3-Q1)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5" name="Google Shape;315;p52"/>
          <p:cNvSpPr/>
          <p:nvPr/>
        </p:nvSpPr>
        <p:spPr>
          <a:xfrm>
            <a:off x="8518025" y="99210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2"/>
          <p:cNvSpPr/>
          <p:nvPr/>
        </p:nvSpPr>
        <p:spPr>
          <a:xfrm>
            <a:off x="7805000" y="2046750"/>
            <a:ext cx="126000" cy="42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/>
        </p:nvSpPr>
        <p:spPr>
          <a:xfrm>
            <a:off x="7884427" y="2080200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8" name="Google Shape;318;p52"/>
          <p:cNvSpPr txBox="1"/>
          <p:nvPr/>
        </p:nvSpPr>
        <p:spPr>
          <a:xfrm>
            <a:off x="3935775" y="342950"/>
            <a:ext cx="2756400" cy="104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Numbers: 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4, 5, 6, 8,</a:t>
            </a: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8, 9,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10, 11, 13, 18</a:t>
            </a:r>
            <a:endParaRPr sz="8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50%  = (8 + 9) / 2 = 8.5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75% = 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10, </a:t>
            </a:r>
            <a:r>
              <a:rPr b="1" lang="en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11, 13</a:t>
            </a:r>
            <a:r>
              <a:rPr lang="en" sz="8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18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(11 + 13) /2 = 12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25% = 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4, </a:t>
            </a:r>
            <a:r>
              <a:rPr b="1" lang="en" sz="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5, 6</a:t>
            </a:r>
            <a:r>
              <a:rPr lang="en" sz="8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8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= (5 + 6) / 2 = 5.5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IQR =  Q3 - Q1 = 12 - 5.5 = 6.5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Min  = Q1 - 1.5 (IQR) = 5.5 - 1.5 (6.5) = -4.25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 = Q3 + 1.5(IQR) = 12 + 1.5 (6.5) = 21.25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Preprocessing - scaling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 your features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the model to learn faster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Standardization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mean) / std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follows normal distribution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Normalization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(x - x_min) / (x_max - x_min)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when your data DOES NOT follow normal distribution (e.g., audio, signal, image)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after you split and fill all the missing values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Scale your test set using training distribution, NOT testing distribution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Rule of thumb:  DON’T scale your categorical features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Model selection - many algorithms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algorithms - so many algorithms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Regression, Random Forest Regressor,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Within these algorithms, many parameters</a:t>
            </a:r>
            <a:endParaRPr sz="15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not ok to use test-set to compare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use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r>
              <a:rPr lang="en" sz="1500"/>
              <a:t>!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cross validation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220225" y="1079125"/>
            <a:ext cx="1233000" cy="673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Cross</a:t>
            </a:r>
            <a:br>
              <a:rPr lang="en" sz="1100"/>
            </a:br>
            <a:r>
              <a:rPr lang="en" sz="1100"/>
              <a:t>validation (k = 5)</a:t>
            </a:r>
            <a:endParaRPr sz="1100"/>
          </a:p>
        </p:txBody>
      </p:sp>
      <p:sp>
        <p:nvSpPr>
          <p:cNvPr id="337" name="Google Shape;337;p55"/>
          <p:cNvSpPr/>
          <p:nvPr/>
        </p:nvSpPr>
        <p:spPr>
          <a:xfrm>
            <a:off x="1499175" y="1422600"/>
            <a:ext cx="4447800" cy="33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Training set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8" name="Google Shape;338;p55"/>
          <p:cNvSpPr/>
          <p:nvPr/>
        </p:nvSpPr>
        <p:spPr>
          <a:xfrm>
            <a:off x="1499175" y="1079132"/>
            <a:ext cx="6613500" cy="2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All Data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9" name="Google Shape;339;p55"/>
          <p:cNvSpPr/>
          <p:nvPr/>
        </p:nvSpPr>
        <p:spPr>
          <a:xfrm>
            <a:off x="6048850" y="1422450"/>
            <a:ext cx="2063700" cy="330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set</a:t>
            </a:r>
            <a:endParaRPr sz="20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40" name="Google Shape;340;p55"/>
          <p:cNvGrpSpPr/>
          <p:nvPr/>
        </p:nvGrpSpPr>
        <p:grpSpPr>
          <a:xfrm>
            <a:off x="6074325" y="1872750"/>
            <a:ext cx="2458050" cy="2482800"/>
            <a:chOff x="6074325" y="1872750"/>
            <a:chExt cx="2458050" cy="2482800"/>
          </a:xfrm>
        </p:grpSpPr>
        <p:sp>
          <p:nvSpPr>
            <p:cNvPr id="341" name="Google Shape;341;p55"/>
            <p:cNvSpPr/>
            <p:nvPr/>
          </p:nvSpPr>
          <p:spPr>
            <a:xfrm>
              <a:off x="6074325" y="1872750"/>
              <a:ext cx="713100" cy="2482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5"/>
            <p:cNvSpPr txBox="1"/>
            <p:nvPr/>
          </p:nvSpPr>
          <p:spPr>
            <a:xfrm>
              <a:off x="6851175" y="2497425"/>
              <a:ext cx="1681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Here we got five scores; we average them to get the total score of one algorithm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43" name="Google Shape;343;p55"/>
          <p:cNvGrpSpPr/>
          <p:nvPr/>
        </p:nvGrpSpPr>
        <p:grpSpPr>
          <a:xfrm>
            <a:off x="4086756" y="4430185"/>
            <a:ext cx="3949594" cy="439315"/>
            <a:chOff x="4086756" y="4430185"/>
            <a:chExt cx="3949594" cy="439315"/>
          </a:xfrm>
        </p:grpSpPr>
        <p:sp>
          <p:nvSpPr>
            <p:cNvPr id="344" name="Google Shape;344;p55"/>
            <p:cNvSpPr/>
            <p:nvPr/>
          </p:nvSpPr>
          <p:spPr>
            <a:xfrm>
              <a:off x="5628575" y="4445300"/>
              <a:ext cx="267300" cy="424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55"/>
            <p:cNvGrpSpPr/>
            <p:nvPr/>
          </p:nvGrpSpPr>
          <p:grpSpPr>
            <a:xfrm>
              <a:off x="4086756" y="4430185"/>
              <a:ext cx="3949594" cy="424200"/>
              <a:chOff x="6677556" y="4430185"/>
              <a:chExt cx="3949594" cy="424200"/>
            </a:xfrm>
          </p:grpSpPr>
          <p:sp>
            <p:nvSpPr>
              <p:cNvPr id="346" name="Google Shape;346;p55"/>
              <p:cNvSpPr/>
              <p:nvPr/>
            </p:nvSpPr>
            <p:spPr>
              <a:xfrm>
                <a:off x="8563450" y="4478525"/>
                <a:ext cx="2063700" cy="330600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Test set</a:t>
                </a:r>
                <a:endParaRPr sz="2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47" name="Google Shape;347;p55"/>
              <p:cNvSpPr txBox="1"/>
              <p:nvPr/>
            </p:nvSpPr>
            <p:spPr>
              <a:xfrm>
                <a:off x="6677556" y="4430185"/>
                <a:ext cx="16812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 Light"/>
                    <a:ea typeface="Open Sans Light"/>
                    <a:cs typeface="Open Sans Light"/>
                    <a:sym typeface="Open Sans Light"/>
                  </a:rPr>
                  <a:t>Final evaluation</a:t>
                </a:r>
                <a:endParaRPr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48" name="Google Shape;348;p55"/>
          <p:cNvGrpSpPr/>
          <p:nvPr/>
        </p:nvGrpSpPr>
        <p:grpSpPr>
          <a:xfrm>
            <a:off x="381400" y="1844525"/>
            <a:ext cx="5565486" cy="424200"/>
            <a:chOff x="381400" y="1844525"/>
            <a:chExt cx="5565486" cy="424200"/>
          </a:xfrm>
        </p:grpSpPr>
        <p:sp>
          <p:nvSpPr>
            <p:cNvPr id="349" name="Google Shape;349;p55"/>
            <p:cNvSpPr/>
            <p:nvPr/>
          </p:nvSpPr>
          <p:spPr>
            <a:xfrm>
              <a:off x="1499175" y="18445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0" name="Google Shape;350;p55"/>
            <p:cNvSpPr/>
            <p:nvPr/>
          </p:nvSpPr>
          <p:spPr>
            <a:xfrm>
              <a:off x="2390209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1" name="Google Shape;351;p55"/>
            <p:cNvSpPr/>
            <p:nvPr/>
          </p:nvSpPr>
          <p:spPr>
            <a:xfrm>
              <a:off x="3290668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2" name="Google Shape;352;p55"/>
            <p:cNvSpPr/>
            <p:nvPr/>
          </p:nvSpPr>
          <p:spPr>
            <a:xfrm>
              <a:off x="4191127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3" name="Google Shape;353;p55"/>
            <p:cNvSpPr/>
            <p:nvPr/>
          </p:nvSpPr>
          <p:spPr>
            <a:xfrm>
              <a:off x="5091586" y="18445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4" name="Google Shape;354;p55"/>
            <p:cNvSpPr txBox="1"/>
            <p:nvPr/>
          </p:nvSpPr>
          <p:spPr>
            <a:xfrm>
              <a:off x="381400" y="1860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55" name="Google Shape;355;p55"/>
          <p:cNvGrpSpPr/>
          <p:nvPr/>
        </p:nvGrpSpPr>
        <p:grpSpPr>
          <a:xfrm>
            <a:off x="381400" y="2377925"/>
            <a:ext cx="5565486" cy="424200"/>
            <a:chOff x="381400" y="2377925"/>
            <a:chExt cx="5565486" cy="424200"/>
          </a:xfrm>
        </p:grpSpPr>
        <p:sp>
          <p:nvSpPr>
            <p:cNvPr id="356" name="Google Shape;356;p55"/>
            <p:cNvSpPr/>
            <p:nvPr/>
          </p:nvSpPr>
          <p:spPr>
            <a:xfrm>
              <a:off x="1499175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7" name="Google Shape;357;p55"/>
            <p:cNvSpPr/>
            <p:nvPr/>
          </p:nvSpPr>
          <p:spPr>
            <a:xfrm>
              <a:off x="2390209" y="23779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8" name="Google Shape;358;p55"/>
            <p:cNvSpPr/>
            <p:nvPr/>
          </p:nvSpPr>
          <p:spPr>
            <a:xfrm>
              <a:off x="3290668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59" name="Google Shape;359;p55"/>
            <p:cNvSpPr/>
            <p:nvPr/>
          </p:nvSpPr>
          <p:spPr>
            <a:xfrm>
              <a:off x="4191127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0" name="Google Shape;360;p55"/>
            <p:cNvSpPr/>
            <p:nvPr/>
          </p:nvSpPr>
          <p:spPr>
            <a:xfrm>
              <a:off x="5091586" y="23779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1" name="Google Shape;361;p55"/>
            <p:cNvSpPr txBox="1"/>
            <p:nvPr/>
          </p:nvSpPr>
          <p:spPr>
            <a:xfrm>
              <a:off x="381400" y="2393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2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2" name="Google Shape;362;p55"/>
          <p:cNvGrpSpPr/>
          <p:nvPr/>
        </p:nvGrpSpPr>
        <p:grpSpPr>
          <a:xfrm>
            <a:off x="381400" y="2850825"/>
            <a:ext cx="5565486" cy="484700"/>
            <a:chOff x="381400" y="2850825"/>
            <a:chExt cx="5565486" cy="484700"/>
          </a:xfrm>
        </p:grpSpPr>
        <p:sp>
          <p:nvSpPr>
            <p:cNvPr id="363" name="Google Shape;363;p55"/>
            <p:cNvSpPr/>
            <p:nvPr/>
          </p:nvSpPr>
          <p:spPr>
            <a:xfrm>
              <a:off x="1499175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4" name="Google Shape;364;p55"/>
            <p:cNvSpPr/>
            <p:nvPr/>
          </p:nvSpPr>
          <p:spPr>
            <a:xfrm>
              <a:off x="2390209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5" name="Google Shape;365;p55"/>
            <p:cNvSpPr/>
            <p:nvPr/>
          </p:nvSpPr>
          <p:spPr>
            <a:xfrm>
              <a:off x="3290668" y="29113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4191127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5091586" y="29113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68" name="Google Shape;368;p55"/>
            <p:cNvSpPr txBox="1"/>
            <p:nvPr/>
          </p:nvSpPr>
          <p:spPr>
            <a:xfrm>
              <a:off x="381400" y="28508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3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69" name="Google Shape;369;p55"/>
          <p:cNvGrpSpPr/>
          <p:nvPr/>
        </p:nvGrpSpPr>
        <p:grpSpPr>
          <a:xfrm>
            <a:off x="381400" y="3384225"/>
            <a:ext cx="5565486" cy="484700"/>
            <a:chOff x="381400" y="3384225"/>
            <a:chExt cx="5565486" cy="484700"/>
          </a:xfrm>
        </p:grpSpPr>
        <p:sp>
          <p:nvSpPr>
            <p:cNvPr id="370" name="Google Shape;370;p55"/>
            <p:cNvSpPr/>
            <p:nvPr/>
          </p:nvSpPr>
          <p:spPr>
            <a:xfrm>
              <a:off x="1499175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2390209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2" name="Google Shape;372;p55"/>
            <p:cNvSpPr/>
            <p:nvPr/>
          </p:nvSpPr>
          <p:spPr>
            <a:xfrm>
              <a:off x="3290668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3" name="Google Shape;373;p55"/>
            <p:cNvSpPr/>
            <p:nvPr/>
          </p:nvSpPr>
          <p:spPr>
            <a:xfrm>
              <a:off x="4191127" y="34447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4" name="Google Shape;374;p55"/>
            <p:cNvSpPr/>
            <p:nvPr/>
          </p:nvSpPr>
          <p:spPr>
            <a:xfrm>
              <a:off x="5091586" y="34447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5" name="Google Shape;375;p55"/>
            <p:cNvSpPr txBox="1"/>
            <p:nvPr/>
          </p:nvSpPr>
          <p:spPr>
            <a:xfrm>
              <a:off x="381400" y="33842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4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376" name="Google Shape;376;p55"/>
          <p:cNvGrpSpPr/>
          <p:nvPr/>
        </p:nvGrpSpPr>
        <p:grpSpPr>
          <a:xfrm>
            <a:off x="381400" y="3917625"/>
            <a:ext cx="5565486" cy="484700"/>
            <a:chOff x="381400" y="3917625"/>
            <a:chExt cx="5565486" cy="484700"/>
          </a:xfrm>
        </p:grpSpPr>
        <p:sp>
          <p:nvSpPr>
            <p:cNvPr id="377" name="Google Shape;377;p55"/>
            <p:cNvSpPr/>
            <p:nvPr/>
          </p:nvSpPr>
          <p:spPr>
            <a:xfrm>
              <a:off x="1499175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8" name="Google Shape;378;p55"/>
            <p:cNvSpPr/>
            <p:nvPr/>
          </p:nvSpPr>
          <p:spPr>
            <a:xfrm>
              <a:off x="2390209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9" name="Google Shape;379;p55"/>
            <p:cNvSpPr/>
            <p:nvPr/>
          </p:nvSpPr>
          <p:spPr>
            <a:xfrm>
              <a:off x="3290668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0" name="Google Shape;380;p55"/>
            <p:cNvSpPr/>
            <p:nvPr/>
          </p:nvSpPr>
          <p:spPr>
            <a:xfrm>
              <a:off x="4191127" y="3978125"/>
              <a:ext cx="855300" cy="424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Fold 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1" name="Google Shape;381;p55"/>
            <p:cNvSpPr/>
            <p:nvPr/>
          </p:nvSpPr>
          <p:spPr>
            <a:xfrm>
              <a:off x="5091586" y="3978125"/>
              <a:ext cx="855300" cy="424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Fold</a:t>
              </a: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en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82" name="Google Shape;382;p55"/>
            <p:cNvSpPr txBox="1"/>
            <p:nvPr/>
          </p:nvSpPr>
          <p:spPr>
            <a:xfrm>
              <a:off x="381400" y="3917625"/>
              <a:ext cx="1071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 Light"/>
                  <a:ea typeface="Open Sans Light"/>
                  <a:cs typeface="Open Sans Light"/>
                  <a:sym typeface="Open Sans Light"/>
                </a:rPr>
                <a:t>Iteration 5</a:t>
              </a:r>
              <a:endParaRPr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metrics</a:t>
            </a:r>
            <a:endParaRPr/>
          </a:p>
        </p:txBody>
      </p:sp>
      <p:sp>
        <p:nvSpPr>
          <p:cNvPr id="388" name="Google Shape;388;p56"/>
          <p:cNvSpPr txBox="1"/>
          <p:nvPr>
            <p:ph idx="1" type="body"/>
          </p:nvPr>
        </p:nvSpPr>
        <p:spPr>
          <a:xfrm>
            <a:off x="228600" y="1085850"/>
            <a:ext cx="42213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r>
              <a:rPr lang="en"/>
              <a:t>(R-squared)</a:t>
            </a:r>
            <a:endParaRPr baseline="300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MSE (Mean Squared Error)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RMSE (Root Mean Squared Error)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77" y="3935725"/>
            <a:ext cx="231357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275" y="3352150"/>
            <a:ext cx="1895800" cy="49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6"/>
          <p:cNvPicPr preferRelativeResize="0"/>
          <p:nvPr/>
        </p:nvPicPr>
        <p:blipFill rotWithShape="1">
          <a:blip r:embed="rId5">
            <a:alphaModFix/>
          </a:blip>
          <a:srcRect b="0" l="0" r="27990" t="0"/>
          <a:stretch/>
        </p:blipFill>
        <p:spPr>
          <a:xfrm>
            <a:off x="4560250" y="3352150"/>
            <a:ext cx="1967442" cy="4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6"/>
          <p:cNvPicPr preferRelativeResize="0"/>
          <p:nvPr/>
        </p:nvPicPr>
        <p:blipFill rotWithShape="1">
          <a:blip r:embed="rId6">
            <a:alphaModFix/>
          </a:blip>
          <a:srcRect b="0" l="0" r="49464" t="0"/>
          <a:stretch/>
        </p:blipFill>
        <p:spPr>
          <a:xfrm>
            <a:off x="6658175" y="1239025"/>
            <a:ext cx="2135776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6"/>
          <p:cNvPicPr preferRelativeResize="0"/>
          <p:nvPr/>
        </p:nvPicPr>
        <p:blipFill rotWithShape="1">
          <a:blip r:embed="rId6">
            <a:alphaModFix/>
          </a:blip>
          <a:srcRect b="0" l="50838" r="0" t="0"/>
          <a:stretch/>
        </p:blipFill>
        <p:spPr>
          <a:xfrm>
            <a:off x="4450000" y="1239025"/>
            <a:ext cx="2077700" cy="2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426" y="2421675"/>
            <a:ext cx="3186083" cy="127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Model selection - grid search</a:t>
            </a:r>
            <a:endParaRPr/>
          </a:p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228600" y="1095925"/>
            <a:ext cx="82680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Once we know which algorithm is best, we can further do cross-validation on that only algorithm with different parameters to find the best version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called “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r>
              <a:rPr lang="en" sz="1500"/>
              <a:t>”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 8, 9, 10:  Test, Analysis, Inference, Deploy</a:t>
            </a:r>
            <a:endParaRPr/>
          </a:p>
        </p:txBody>
      </p:sp>
      <p:sp>
        <p:nvSpPr>
          <p:cNvPr id="406" name="Google Shape;406;p58"/>
          <p:cNvSpPr txBox="1"/>
          <p:nvPr>
            <p:ph idx="1" type="body"/>
          </p:nvPr>
        </p:nvSpPr>
        <p:spPr>
          <a:xfrm>
            <a:off x="228600" y="1085850"/>
            <a:ext cx="8664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Test</a:t>
            </a:r>
            <a:r>
              <a:rPr lang="en"/>
              <a:t> - test your model with the test set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Analysis</a:t>
            </a:r>
            <a:r>
              <a:rPr lang="en"/>
              <a:t> - analyze your model, e.g., feature importance, </a:t>
            </a:r>
            <a:r>
              <a:rPr lang="en"/>
              <a:t>where</a:t>
            </a:r>
            <a:r>
              <a:rPr lang="en"/>
              <a:t> error comes from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Inference</a:t>
            </a:r>
            <a:r>
              <a:rPr lang="en"/>
              <a:t> - test your model with some unseen data and see whether it makes sense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Deploy</a:t>
            </a:r>
            <a:r>
              <a:rPr lang="en"/>
              <a:t> - deploy to web using Django, Flask, FastAPI, Streamlit,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{F4D90D1E-8432-4001-A13A-A7E6D6C8876A}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Car Price Prediction II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 / 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Car Price Prediction III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 / Ada Boosting / Gradient Boosting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Project Time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Time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Time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Time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4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Regression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228600" y="1092975"/>
            <a:ext cx="8763000" cy="3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</a:t>
            </a:r>
            <a:r>
              <a:rPr lang="en" sz="1300"/>
              <a:t>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blood pressure level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BMI?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GDP</a:t>
            </a:r>
            <a:r>
              <a:rPr lang="en" sz="1300"/>
              <a:t> 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egg price, gold price, oil price?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Predict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life expectancy </a:t>
            </a:r>
            <a:r>
              <a:rPr lang="en" sz="1300"/>
              <a:t>using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population, GDP?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We called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population, GDP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/>
              <a:t>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features</a:t>
            </a:r>
            <a:r>
              <a:rPr lang="en" sz="1300"/>
              <a:t> (a.k.a predictors, independent variables ), and life expectancy as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(a.k.a targets, dependent variables 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Notice all the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 sz="1300"/>
              <a:t> here are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values?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Regression </a:t>
            </a:r>
            <a:r>
              <a:rPr lang="en" sz="1300"/>
              <a:t>is a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 sz="1300"/>
              <a:t> algorithm to </a:t>
            </a:r>
            <a:r>
              <a:rPr i="1" lang="en" sz="1300"/>
              <a:t>predict</a:t>
            </a:r>
            <a:r>
              <a:rPr lang="en" sz="1300"/>
              <a:t> </a:t>
            </a: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en" sz="1300"/>
              <a:t> values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Labels must be continuous;  features can be categorical or continuous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Both features and labels can be univariate or multivariate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Supervised</a:t>
            </a:r>
            <a:r>
              <a:rPr lang="en" sz="1300"/>
              <a:t> - has both features and labels;  </a:t>
            </a:r>
            <a:r>
              <a:rPr i="1" lang="en" sz="1300"/>
              <a:t>Unsupervised</a:t>
            </a:r>
            <a:r>
              <a:rPr lang="en" sz="1300"/>
              <a:t> - only has features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 sz="1300"/>
              <a:t>Continuous</a:t>
            </a:r>
            <a:r>
              <a:rPr lang="en" sz="1300"/>
              <a:t> - opposite of categorical variables, e.g., gold price is continuous while gender is categorical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Continuous value can be change to categorical variables by binning!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80025" y="1217050"/>
            <a:ext cx="1102500" cy="1046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7529950" y="1199625"/>
            <a:ext cx="1509600" cy="1299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Fix class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imbalance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(up-/down-sampling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5768350" y="2612000"/>
            <a:ext cx="3275400" cy="14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Huggingface</a:t>
            </a:r>
            <a:r>
              <a:rPr lang="en" sz="800"/>
              <a:t> (models)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80025" y="2615900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5768350" y="41114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1540250" y="1217050"/>
            <a:ext cx="1811400" cy="104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Check class imbalance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5389100" y="1199625"/>
            <a:ext cx="1908600" cy="87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80025" y="4389150"/>
            <a:ext cx="1522200" cy="52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 Light"/>
              <a:buChar char="●"/>
            </a:pPr>
            <a:r>
              <a:rPr lang="en" sz="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With/Without Sampling</a:t>
            </a:r>
            <a:endParaRPr sz="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1722800" y="2615900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57425" y="2615900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700400" y="2912300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701338" y="3492551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6"/>
          <p:cNvSpPr txBox="1"/>
          <p:nvPr/>
        </p:nvSpPr>
        <p:spPr>
          <a:xfrm>
            <a:off x="2663300" y="26254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4725000" y="3833875"/>
            <a:ext cx="885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3446900" y="433275"/>
            <a:ext cx="2292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Remember:  Splitting &gt; Imputation &gt; Scaling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3860775" y="3833875"/>
            <a:ext cx="835800" cy="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latin typeface="Open Sans Light"/>
                <a:ea typeface="Open Sans Light"/>
                <a:cs typeface="Open Sans Light"/>
                <a:sym typeface="Open Sans Light"/>
              </a:rPr>
              <a:t>Overfitting</a:t>
            </a:r>
            <a:endParaRPr sz="7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 Light"/>
              <a:buChar char="●"/>
            </a:pPr>
            <a:r>
              <a:rPr lang="en" sz="700">
                <a:latin typeface="Open Sans Light"/>
                <a:ea typeface="Open Sans Light"/>
                <a:cs typeface="Open Sans Light"/>
                <a:sym typeface="Open Sans Light"/>
              </a:rPr>
              <a:t>Underfitting</a:t>
            </a:r>
            <a:endParaRPr sz="7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5830600" y="440475"/>
            <a:ext cx="32091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Step 2 to 5 -  can be done iteratively and order may swap, it’s ok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4701350" y="2611988"/>
            <a:ext cx="962400" cy="292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HTML/CSS/JS</a:t>
            </a:r>
            <a:endParaRPr sz="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Load data</a:t>
            </a:r>
            <a:endParaRPr/>
          </a:p>
        </p:txBody>
      </p:sp>
      <p:sp>
        <p:nvSpPr>
          <p:cNvPr id="275" name="Google Shape;275;p47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Getting data	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rgbClr val="144C72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API, e.g.,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/>
              </a:rPr>
              <a:t>Instagram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/>
              </a:rPr>
              <a:t>Twitter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6"/>
              </a:rPr>
              <a:t>Weather API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7"/>
              </a:rPr>
              <a:t>Stock Price API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8"/>
              </a:rPr>
              <a:t>Google Dataset search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Collect data using sensors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format: CSV, JSON, Databases (SQL)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0451" y="3747895"/>
            <a:ext cx="3591649" cy="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/>
          <p:nvPr/>
        </p:nvSpPr>
        <p:spPr>
          <a:xfrm>
            <a:off x="3318975" y="4226141"/>
            <a:ext cx="29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 Light"/>
                <a:ea typeface="Open Sans Light"/>
                <a:cs typeface="Open Sans Light"/>
                <a:sym typeface="Open Sans Light"/>
              </a:rPr>
              <a:t>Figure: Python can easily read your csv file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283" name="Google Shape;283;p48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Perhaps the most important step - understand your data</a:t>
            </a:r>
            <a:b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 encoding</a:t>
            </a:r>
            <a:r>
              <a:rPr lang="en" sz="1500">
                <a:solidFill>
                  <a:srgbClr val="0000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 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encode so we can visualize properly, as well as performing correlation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categorical variables into integers, e.g., male =&gt; 0; female =&gt; 1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Multivariate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289" name="Google Shape;289;p49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label encoding which we turn categories into 0, 1, 2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When we have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more than two categories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, if we encode into 0, 1,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we create a unintentional order, i.e., the model "may" think that 0 &lt; 1 &lt;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Possible solution: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one hot encoding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E.g., Male, Female, Unknown ⇒  [1, 0, 0] if male;   [0, 1, 0] if female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Limitation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what if we have like 5000 categories....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one hot encode this will result in 5000 columns --&gt; too much!  -&gt; Two choices: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Group these categories into bigger categories, and then one-hot encode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Do label encoding anyway......but note the possible order effect   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Tips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:  one thing you need to know is that you can always cut down one column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[1, 0, 0], [0, 1, 0], [0, 0, 1] is same as 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[1, 0], [0, 1], [0, 0] by setting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‘drop_first=True’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Feature e</a:t>
            </a:r>
            <a:r>
              <a:rPr lang="en"/>
              <a:t>ngineering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Dimensionality reduction</a:t>
            </a:r>
            <a:r>
              <a:rPr lang="en" sz="1500"/>
              <a:t> - reduce dimensions, e.g, Principal Component Analysis (maximizes variances), Discriminant Analysis (maximizes separability)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Feature splitting </a:t>
            </a:r>
            <a:r>
              <a:rPr lang="en" sz="1500"/>
              <a:t>- Jan 26, 2023 ===&gt;  Monday  or  January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Creating features (e.g., some equation) </a:t>
            </a:r>
            <a:r>
              <a:rPr lang="en" sz="1500"/>
              <a:t>- combining the total sales from each sale department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After such engineering, you can always go back to exploratory analysis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Feature selection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228600" y="1095925"/>
            <a:ext cx="8686200" cy="36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Choose the most salient X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Good features MUST NOT BE correlated, i.e., independent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Correlation is not causation; don’t pick features using correlation only;  it should make sense!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E.g., </a:t>
            </a:r>
            <a:r>
              <a:rPr i="1" lang="en" sz="1500"/>
              <a:t>Number of trees is correlated with number of divorce</a:t>
            </a:r>
            <a:r>
              <a:rPr lang="en" sz="1500"/>
              <a:t> </a:t>
            </a:r>
            <a:endParaRPr sz="1500">
              <a:solidFill>
                <a:srgbClr val="0000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For ML, less features are usually better (but NOT necessarily for DL)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Specify</a:t>
            </a:r>
            <a:r>
              <a:rPr lang="en" sz="1500"/>
              <a:t> the 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train / test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Rule of thumb:  Always split BEFORE preprocessing, to prevent data leakage</a:t>
            </a:r>
            <a:endParaRPr sz="1500">
              <a:solidFill>
                <a:srgbClr val="0000FF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Can be done in this order:  (1) splitting, (2) imputation, (3) scaling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