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Kanit Medium"/>
      <p:regular r:id="rId18"/>
      <p:bold r:id="rId19"/>
      <p:italic r:id="rId20"/>
      <p:boldItalic r:id="rId21"/>
    </p:embeddedFont>
    <p:embeddedFont>
      <p:font typeface="Helvetica Neue"/>
      <p:regular r:id="rId22"/>
      <p:bold r:id="rId23"/>
      <p:italic r:id="rId24"/>
      <p:boldItalic r:id="rId25"/>
    </p:embeddedFont>
    <p:embeddedFont>
      <p:font typeface="Kanit"/>
      <p:regular r:id="rId26"/>
      <p:bold r:id="rId27"/>
      <p:italic r:id="rId28"/>
      <p:boldItalic r:id="rId29"/>
    </p:embeddedFont>
    <p:embeddedFont>
      <p:font typeface="Open Sans Ligh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7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92C204-D711-4317-814F-13C50378B56C}">
  <a:tblStyle styleId="{EC92C204-D711-4317-814F-13C50378B5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7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nitMedium-italic.fntdata"/><Relationship Id="rId22" Type="http://schemas.openxmlformats.org/officeDocument/2006/relationships/font" Target="fonts/HelveticaNeue-regular.fntdata"/><Relationship Id="rId21" Type="http://schemas.openxmlformats.org/officeDocument/2006/relationships/font" Target="fonts/KanitMedium-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Kanit-regular.fntdata"/><Relationship Id="rId25" Type="http://schemas.openxmlformats.org/officeDocument/2006/relationships/font" Target="fonts/HelveticaNeue-boldItalic.fntdata"/><Relationship Id="rId28" Type="http://schemas.openxmlformats.org/officeDocument/2006/relationships/font" Target="fonts/Kanit-italic.fntdata"/><Relationship Id="rId27" Type="http://schemas.openxmlformats.org/officeDocument/2006/relationships/font" Target="fonts/Kani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Kani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Light-bold.fntdata"/><Relationship Id="rId30" Type="http://schemas.openxmlformats.org/officeDocument/2006/relationships/font" Target="fonts/OpenSansLight-regular.fntdata"/><Relationship Id="rId11" Type="http://schemas.openxmlformats.org/officeDocument/2006/relationships/slide" Target="slides/slide4.xml"/><Relationship Id="rId33" Type="http://schemas.openxmlformats.org/officeDocument/2006/relationships/font" Target="fonts/OpenSansLight-boldItalic.fntdata"/><Relationship Id="rId10" Type="http://schemas.openxmlformats.org/officeDocument/2006/relationships/slide" Target="slides/slide3.xml"/><Relationship Id="rId32" Type="http://schemas.openxmlformats.org/officeDocument/2006/relationships/font" Target="fonts/OpenSansLight-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KanitMedium-bold.fntdata"/><Relationship Id="rId18" Type="http://schemas.openxmlformats.org/officeDocument/2006/relationships/font" Target="fonts/Kani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4a5a671cc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4a5a671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991d6db18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991d6db18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991d6db18_1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991d6db18_1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991d6db18_1_1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991d6db18_1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4a5a671c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4a5a671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5b9f37a2b_19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5b9f37a2b_1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5b9f37a2b_19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5b9f37a2b_1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5b9f37a2b_19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5b9f37a2b_1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5b9f37a2b_19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5b9f37a2b_1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2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2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ctr" bIns="91425" lIns="91425" spcFirstLastPara="1" rIns="91425" wrap="square" tIns="91425">
            <a:noAutofit/>
          </a:bodyPr>
          <a:lstStyle>
            <a:lvl1pPr indent="-323850" lvl="0" marL="457200">
              <a:spcBef>
                <a:spcPts val="60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128" name="Google Shape;128;p23"/>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9" name="Google Shape;129;p23"/>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0" name="Google Shape;130;p23"/>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31" name="Google Shape;131;p23"/>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132" name="Google Shape;132;p2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2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2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6" name="Google Shape;136;p2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37" name="Google Shape;137;p2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138" name="Shape 138"/>
        <p:cNvGrpSpPr/>
        <p:nvPr/>
      </p:nvGrpSpPr>
      <p:grpSpPr>
        <a:xfrm>
          <a:off x="0" y="0"/>
          <a:ext cx="0" cy="0"/>
          <a:chOff x="0" y="0"/>
          <a:chExt cx="0" cy="0"/>
        </a:xfrm>
      </p:grpSpPr>
      <p:sp>
        <p:nvSpPr>
          <p:cNvPr id="139" name="Google Shape;139;p2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25"/>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42" name="Google Shape;142;p2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3" name="Shape 143"/>
        <p:cNvGrpSpPr/>
        <p:nvPr/>
      </p:nvGrpSpPr>
      <p:grpSpPr>
        <a:xfrm>
          <a:off x="0" y="0"/>
          <a:ext cx="0" cy="0"/>
          <a:chOff x="0" y="0"/>
          <a:chExt cx="0" cy="0"/>
        </a:xfrm>
      </p:grpSpPr>
      <p:sp>
        <p:nvSpPr>
          <p:cNvPr id="144" name="Google Shape;144;p2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5" name="Google Shape;145;p2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7" name="Google Shape;147;p26"/>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48" name="Google Shape;148;p26"/>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2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1" name="Google Shape;151;p27"/>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2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155" name="Google Shape;155;p2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6" name="Google Shape;156;p28"/>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9"/>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166" name="Google Shape;16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7" name="Shape 167"/>
        <p:cNvGrpSpPr/>
        <p:nvPr/>
      </p:nvGrpSpPr>
      <p:grpSpPr>
        <a:xfrm>
          <a:off x="0" y="0"/>
          <a:ext cx="0" cy="0"/>
          <a:chOff x="0" y="0"/>
          <a:chExt cx="0" cy="0"/>
        </a:xfrm>
      </p:grpSpPr>
      <p:sp>
        <p:nvSpPr>
          <p:cNvPr id="168" name="Google Shape;168;p32"/>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2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169" name="Google Shape;169;p32"/>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170" name="Google Shape;170;p32"/>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171" name="Google Shape;17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72" name="Shape 172"/>
        <p:cNvGrpSpPr/>
        <p:nvPr/>
      </p:nvGrpSpPr>
      <p:grpSpPr>
        <a:xfrm>
          <a:off x="0" y="0"/>
          <a:ext cx="0" cy="0"/>
          <a:chOff x="0" y="0"/>
          <a:chExt cx="0" cy="0"/>
        </a:xfrm>
      </p:grpSpPr>
      <p:sp>
        <p:nvSpPr>
          <p:cNvPr id="173" name="Google Shape;17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4" name="Google Shape;17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8" name="Google Shape;17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79" name="Shape 179"/>
        <p:cNvGrpSpPr/>
        <p:nvPr/>
      </p:nvGrpSpPr>
      <p:grpSpPr>
        <a:xfrm>
          <a:off x="0" y="0"/>
          <a:ext cx="0" cy="0"/>
          <a:chOff x="0" y="0"/>
          <a:chExt cx="0" cy="0"/>
        </a:xfrm>
      </p:grpSpPr>
      <p:sp>
        <p:nvSpPr>
          <p:cNvPr id="180" name="Google Shape;180;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 name="Google Shape;181;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2" name="Google Shape;18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183" name="Shape 183"/>
        <p:cNvGrpSpPr/>
        <p:nvPr/>
      </p:nvGrpSpPr>
      <p:grpSpPr>
        <a:xfrm>
          <a:off x="0" y="0"/>
          <a:ext cx="0" cy="0"/>
          <a:chOff x="0" y="0"/>
          <a:chExt cx="0" cy="0"/>
        </a:xfrm>
      </p:grpSpPr>
      <p:sp>
        <p:nvSpPr>
          <p:cNvPr id="184" name="Google Shape;184;p3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85" name="Google Shape;185;p3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86" name="Google Shape;186;p3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87" name="Google Shape;187;p3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188" name="Shape 188"/>
        <p:cNvGrpSpPr/>
        <p:nvPr/>
      </p:nvGrpSpPr>
      <p:grpSpPr>
        <a:xfrm>
          <a:off x="0" y="0"/>
          <a:ext cx="0" cy="0"/>
          <a:chOff x="0" y="0"/>
          <a:chExt cx="0" cy="0"/>
        </a:xfrm>
      </p:grpSpPr>
      <p:sp>
        <p:nvSpPr>
          <p:cNvPr id="189" name="Google Shape;189;p3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90" name="Google Shape;190;p3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91" name="Google Shape;191;p3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92" name="Google Shape;192;p3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193" name="Shape 193"/>
        <p:cNvGrpSpPr/>
        <p:nvPr/>
      </p:nvGrpSpPr>
      <p:grpSpPr>
        <a:xfrm>
          <a:off x="0" y="0"/>
          <a:ext cx="0" cy="0"/>
          <a:chOff x="0" y="0"/>
          <a:chExt cx="0" cy="0"/>
        </a:xfrm>
      </p:grpSpPr>
      <p:sp>
        <p:nvSpPr>
          <p:cNvPr id="194" name="Google Shape;194;p38"/>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95" name="Google Shape;195;p38"/>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96" name="Google Shape;196;p38"/>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97" name="Google Shape;197;p38"/>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198" name="Shape 198"/>
        <p:cNvGrpSpPr/>
        <p:nvPr/>
      </p:nvGrpSpPr>
      <p:grpSpPr>
        <a:xfrm>
          <a:off x="0" y="0"/>
          <a:ext cx="0" cy="0"/>
          <a:chOff x="0" y="0"/>
          <a:chExt cx="0" cy="0"/>
        </a:xfrm>
      </p:grpSpPr>
      <p:sp>
        <p:nvSpPr>
          <p:cNvPr id="199" name="Google Shape;199;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0" name="Google Shape;200;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1" name="Google Shape;20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202" name="Shape 202"/>
        <p:cNvGrpSpPr/>
        <p:nvPr/>
      </p:nvGrpSpPr>
      <p:grpSpPr>
        <a:xfrm>
          <a:off x="0" y="0"/>
          <a:ext cx="0" cy="0"/>
          <a:chOff x="0" y="0"/>
          <a:chExt cx="0" cy="0"/>
        </a:xfrm>
      </p:grpSpPr>
      <p:sp>
        <p:nvSpPr>
          <p:cNvPr id="203" name="Google Shape;203;p40"/>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204" name="Google Shape;204;p40"/>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205" name="Google Shape;205;p40"/>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206" name="Google Shape;206;p40"/>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207" name="Google Shape;207;p40"/>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208" name="Google Shape;208;p40"/>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209" name="Google Shape;209;p40"/>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210" name="Shape 210"/>
        <p:cNvGrpSpPr/>
        <p:nvPr/>
      </p:nvGrpSpPr>
      <p:grpSpPr>
        <a:xfrm>
          <a:off x="0" y="0"/>
          <a:ext cx="0" cy="0"/>
          <a:chOff x="0" y="0"/>
          <a:chExt cx="0" cy="0"/>
        </a:xfrm>
      </p:grpSpPr>
      <p:sp>
        <p:nvSpPr>
          <p:cNvPr id="211" name="Google Shape;211;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2" name="Google Shape;212;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3" name="Google Shape;21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4" name="Shape 214"/>
        <p:cNvGrpSpPr/>
        <p:nvPr/>
      </p:nvGrpSpPr>
      <p:grpSpPr>
        <a:xfrm>
          <a:off x="0" y="0"/>
          <a:ext cx="0" cy="0"/>
          <a:chOff x="0" y="0"/>
          <a:chExt cx="0" cy="0"/>
        </a:xfrm>
      </p:grpSpPr>
      <p:sp>
        <p:nvSpPr>
          <p:cNvPr id="215" name="Google Shape;215;p4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6" name="Google Shape;216;p42"/>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8" name="Google Shape;218;p42"/>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9" name="Google Shape;219;p42"/>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20" name="Google Shape;220;p42"/>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2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lvl1pPr indent="-323850" lvl="0" marL="457200" rtl="0">
              <a:spcBef>
                <a:spcPts val="60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22" Type="http://schemas.openxmlformats.org/officeDocument/2006/relationships/theme" Target="../theme/theme3.xml"/><Relationship Id="rId10" Type="http://schemas.openxmlformats.org/officeDocument/2006/relationships/slideLayout" Target="../slideLayouts/slideLayout29.xml"/><Relationship Id="rId21" Type="http://schemas.openxmlformats.org/officeDocument/2006/relationships/slideLayout" Target="../slideLayouts/slideLayout40.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6.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2600"/>
              <a:buFont typeface="Open Sans Light"/>
              <a:buNone/>
              <a:defRPr sz="2600">
                <a:solidFill>
                  <a:schemeClr val="dk1"/>
                </a:solidFill>
                <a:latin typeface="Open Sans Light"/>
                <a:ea typeface="Open Sans Light"/>
                <a:cs typeface="Open Sans Light"/>
                <a:sym typeface="Open Sans Light"/>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23850" lvl="0" marL="457200">
              <a:spcBef>
                <a:spcPts val="60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1pPr>
            <a:lvl2pPr indent="-323850" lvl="1" marL="9144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2pPr>
            <a:lvl3pPr indent="-323850" lvl="2" marL="13716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3pPr>
            <a:lvl4pPr indent="-323850" lvl="3" marL="18288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4pPr>
            <a:lvl5pPr indent="-323850" lvl="4" marL="22860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5pPr>
            <a:lvl6pPr indent="-323850" lvl="5" marL="27432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6pPr>
            <a:lvl7pPr indent="-323850" lvl="6" marL="32004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7pPr>
            <a:lvl8pPr indent="-323850" lvl="7" marL="36576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8pPr>
            <a:lvl9pPr indent="-323850" lvl="8" marL="4114800">
              <a:spcBef>
                <a:spcPts val="0"/>
              </a:spcBef>
              <a:spcAft>
                <a:spcPts val="0"/>
              </a:spcAft>
              <a:buClr>
                <a:schemeClr val="dk1"/>
              </a:buClr>
              <a:buSzPts val="1500"/>
              <a:buFont typeface="Open Sans Light"/>
              <a:buChar char="■"/>
              <a:defRPr sz="1500">
                <a:solidFill>
                  <a:schemeClr val="dk1"/>
                </a:solidFill>
                <a:latin typeface="Open Sans Light"/>
                <a:ea typeface="Open Sans Light"/>
                <a:cs typeface="Open Sans Light"/>
                <a:sym typeface="Open Sans Light"/>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Light"/>
                <a:ea typeface="Open Sans Light"/>
                <a:cs typeface="Open Sans Light"/>
                <a:sym typeface="Open Sans Light"/>
              </a:rPr>
              <a:t>Machine Learning</a:t>
            </a:r>
            <a:endParaRPr sz="1100">
              <a:solidFill>
                <a:srgbClr val="FFFFFF"/>
              </a:solidFill>
              <a:latin typeface="Open Sans Light"/>
              <a:ea typeface="Open Sans Light"/>
              <a:cs typeface="Open Sans Light"/>
              <a:sym typeface="Open Sans Light"/>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latin typeface="Open Sans Light"/>
                <a:ea typeface="Open Sans Light"/>
                <a:cs typeface="Open Sans Light"/>
                <a:sym typeface="Open Sans Light"/>
              </a:rPr>
              <a:t>Case Study: Classification</a:t>
            </a:r>
            <a:endParaRPr sz="1100">
              <a:solidFill>
                <a:srgbClr val="005EF6"/>
              </a:solidFill>
              <a:latin typeface="Open Sans Light"/>
              <a:ea typeface="Open Sans Light"/>
              <a:cs typeface="Open Sans Light"/>
              <a:sym typeface="Open Sans Light"/>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2600"/>
              <a:buFont typeface="Open Sans Light"/>
              <a:buNone/>
              <a:defRPr sz="2600">
                <a:solidFill>
                  <a:schemeClr val="dk1"/>
                </a:solidFill>
                <a:latin typeface="Open Sans Light"/>
                <a:ea typeface="Open Sans Light"/>
                <a:cs typeface="Open Sans Light"/>
                <a:sym typeface="Open Sans Light"/>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5" name="Google Shape;115;p2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1pPr>
            <a:lvl2pPr indent="-355600" lvl="1" marL="9144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2pPr>
            <a:lvl3pPr indent="-355600" lvl="2" marL="13716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3pPr>
            <a:lvl4pPr indent="-355600" lvl="3" marL="18288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4pPr>
            <a:lvl5pPr indent="-355600" lvl="4" marL="22860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5pPr>
            <a:lvl6pPr indent="-355600" lvl="5" marL="27432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6pPr>
            <a:lvl7pPr indent="-355600" lvl="6" marL="32004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7pPr>
            <a:lvl8pPr indent="-355600" lvl="7" marL="36576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8pPr>
            <a:lvl9pPr indent="-355600" lvl="8" marL="4114800">
              <a:spcBef>
                <a:spcPts val="0"/>
              </a:spcBef>
              <a:spcAft>
                <a:spcPts val="0"/>
              </a:spcAft>
              <a:buClr>
                <a:schemeClr val="dk1"/>
              </a:buClr>
              <a:buSzPts val="2000"/>
              <a:buFont typeface="Open Sans Light"/>
              <a:buChar char="■"/>
              <a:defRPr sz="2000">
                <a:solidFill>
                  <a:schemeClr val="dk1"/>
                </a:solidFill>
                <a:latin typeface="Open Sans Light"/>
                <a:ea typeface="Open Sans Light"/>
                <a:cs typeface="Open Sans Light"/>
                <a:sym typeface="Open Sans Light"/>
              </a:defRPr>
            </a:lvl9pPr>
          </a:lstStyle>
          <a:p/>
        </p:txBody>
      </p:sp>
      <p:sp>
        <p:nvSpPr>
          <p:cNvPr id="116" name="Google Shape;116;p22"/>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Light"/>
                <a:ea typeface="Open Sans Light"/>
                <a:cs typeface="Open Sans Light"/>
                <a:sym typeface="Open Sans Light"/>
              </a:rPr>
              <a:t>Machine Learning</a:t>
            </a:r>
            <a:endParaRPr sz="1100">
              <a:solidFill>
                <a:srgbClr val="FFFFFF"/>
              </a:solidFill>
              <a:latin typeface="Open Sans Light"/>
              <a:ea typeface="Open Sans Light"/>
              <a:cs typeface="Open Sans Light"/>
              <a:sym typeface="Open Sans Light"/>
            </a:endParaRPr>
          </a:p>
        </p:txBody>
      </p:sp>
      <p:sp>
        <p:nvSpPr>
          <p:cNvPr id="117" name="Google Shape;117;p22"/>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latin typeface="Open Sans Light"/>
                <a:ea typeface="Open Sans Light"/>
                <a:cs typeface="Open Sans Light"/>
                <a:sym typeface="Open Sans Light"/>
              </a:rPr>
              <a:t>Big picture of ML</a:t>
            </a:r>
            <a:endParaRPr sz="1100">
              <a:solidFill>
                <a:srgbClr val="005EF6"/>
              </a:solidFill>
              <a:latin typeface="Open Sans Light"/>
              <a:ea typeface="Open Sans Light"/>
              <a:cs typeface="Open Sans Light"/>
              <a:sym typeface="Open Sans Light"/>
            </a:endParaRPr>
          </a:p>
        </p:txBody>
      </p:sp>
      <p:sp>
        <p:nvSpPr>
          <p:cNvPr id="118" name="Google Shape;118;p22"/>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22" name="Google Shape;122;p22"/>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23" name="Google Shape;123;p22"/>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24" name="Google Shape;124;p22"/>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25" name="Google Shape;125;p22"/>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Case Study: Classification</a:t>
            </a:r>
            <a:endParaRPr sz="3600"/>
          </a:p>
        </p:txBody>
      </p:sp>
      <p:sp>
        <p:nvSpPr>
          <p:cNvPr id="226" name="Google Shape;226;p43"/>
          <p:cNvSpPr txBox="1"/>
          <p:nvPr>
            <p:ph idx="1" type="subTitle"/>
          </p:nvPr>
        </p:nvSpPr>
        <p:spPr>
          <a:xfrm>
            <a:off x="311700" y="3138925"/>
            <a:ext cx="8520600" cy="7926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sz="2000"/>
              <a:t>Machine Learning</a:t>
            </a:r>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metrics</a:t>
            </a:r>
            <a:endParaRPr/>
          </a:p>
        </p:txBody>
      </p:sp>
      <p:sp>
        <p:nvSpPr>
          <p:cNvPr id="310" name="Google Shape;310;p52"/>
          <p:cNvSpPr txBox="1"/>
          <p:nvPr/>
        </p:nvSpPr>
        <p:spPr>
          <a:xfrm>
            <a:off x="152400" y="97140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Given</a:t>
            </a:r>
            <a:r>
              <a:rPr lang="en">
                <a:latin typeface="Open Sans Light"/>
                <a:ea typeface="Open Sans Light"/>
                <a:cs typeface="Open Sans Light"/>
                <a:sym typeface="Open Sans Light"/>
              </a:rPr>
              <a:t>: </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y         = [0, 0, 0, 1, 1, 1, 1, 1, 1, 1, 1]</a:t>
            </a:r>
            <a:endParaRPr>
              <a:latin typeface="Open Sans Light"/>
              <a:ea typeface="Open Sans Light"/>
              <a:cs typeface="Open Sans Light"/>
              <a:sym typeface="Open Sans Light"/>
            </a:endParaRPr>
          </a:p>
          <a:p>
            <a:pPr indent="0" lvl="0" marL="0" rtl="0" algn="l">
              <a:spcBef>
                <a:spcPts val="0"/>
              </a:spcBef>
              <a:spcAft>
                <a:spcPts val="0"/>
              </a:spcAft>
              <a:buNone/>
            </a:pPr>
            <a:r>
              <a:rPr lang="en">
                <a:latin typeface="Open Sans Light"/>
                <a:ea typeface="Open Sans Light"/>
                <a:cs typeface="Open Sans Light"/>
                <a:sym typeface="Open Sans Light"/>
              </a:rPr>
              <a:t>ypred = [1, 0, 1, 1, 1, 0, 1, 1, 1, 1, 1]</a:t>
            </a:r>
            <a:endParaRPr>
              <a:latin typeface="Open Sans Light"/>
              <a:ea typeface="Open Sans Light"/>
              <a:cs typeface="Open Sans Light"/>
              <a:sym typeface="Open Sans Light"/>
            </a:endParaRPr>
          </a:p>
        </p:txBody>
      </p:sp>
      <p:sp>
        <p:nvSpPr>
          <p:cNvPr id="311" name="Google Shape;311;p52"/>
          <p:cNvSpPr txBox="1"/>
          <p:nvPr/>
        </p:nvSpPr>
        <p:spPr>
          <a:xfrm>
            <a:off x="152400" y="2219259"/>
            <a:ext cx="30000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Open Sans"/>
                <a:ea typeface="Open Sans"/>
                <a:cs typeface="Open Sans"/>
                <a:sym typeface="Open Sans"/>
              </a:rPr>
              <a:t>     Confusion Matrix</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Light"/>
              <a:ea typeface="Open Sans Light"/>
              <a:cs typeface="Open Sans Light"/>
              <a:sym typeface="Open Sans Light"/>
            </a:endParaRPr>
          </a:p>
          <a:p>
            <a:pPr indent="0" lvl="0" marL="914400" rtl="0" algn="l">
              <a:spcBef>
                <a:spcPts val="0"/>
              </a:spcBef>
              <a:spcAft>
                <a:spcPts val="0"/>
              </a:spcAft>
              <a:buNone/>
            </a:pPr>
            <a:r>
              <a:rPr lang="en">
                <a:solidFill>
                  <a:schemeClr val="dk1"/>
                </a:solidFill>
                <a:latin typeface="Open Sans Light"/>
                <a:ea typeface="Open Sans Light"/>
                <a:cs typeface="Open Sans Light"/>
                <a:sym typeface="Open Sans Light"/>
              </a:rPr>
              <a:t>         </a:t>
            </a:r>
            <a:r>
              <a:rPr lang="en" u="sng">
                <a:solidFill>
                  <a:schemeClr val="dk1"/>
                </a:solidFill>
                <a:latin typeface="Open Sans Light"/>
                <a:ea typeface="Open Sans Light"/>
                <a:cs typeface="Open Sans Light"/>
                <a:sym typeface="Open Sans Light"/>
              </a:rPr>
              <a:t>Actual</a:t>
            </a:r>
            <a:endParaRPr u="sng">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a:solidFill>
                  <a:schemeClr val="dk1"/>
                </a:solidFill>
                <a:latin typeface="Open Sans Light"/>
                <a:ea typeface="Open Sans Light"/>
                <a:cs typeface="Open Sans Light"/>
                <a:sym typeface="Open Sans Light"/>
              </a:rPr>
              <a:t>                        P               N</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a:solidFill>
                  <a:schemeClr val="dk1"/>
                </a:solidFill>
                <a:latin typeface="Open Sans Light"/>
                <a:ea typeface="Open Sans Light"/>
                <a:cs typeface="Open Sans Light"/>
                <a:sym typeface="Open Sans Light"/>
              </a:rPr>
              <a:t>               P       7               2</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u="sng">
                <a:solidFill>
                  <a:schemeClr val="dk1"/>
                </a:solidFill>
                <a:latin typeface="Open Sans Light"/>
                <a:ea typeface="Open Sans Light"/>
                <a:cs typeface="Open Sans Light"/>
                <a:sym typeface="Open Sans Light"/>
              </a:rPr>
              <a:t>Predict</a:t>
            </a:r>
            <a:r>
              <a:rPr lang="en">
                <a:solidFill>
                  <a:schemeClr val="dk1"/>
                </a:solidFill>
                <a:latin typeface="Open Sans Light"/>
                <a:ea typeface="Open Sans Light"/>
                <a:cs typeface="Open Sans Light"/>
                <a:sym typeface="Open Sans Light"/>
              </a:rPr>
              <a:t>  </a:t>
            </a:r>
            <a:endParaRPr>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a:solidFill>
                  <a:schemeClr val="dk1"/>
                </a:solidFill>
                <a:latin typeface="Open Sans Light"/>
                <a:ea typeface="Open Sans Light"/>
                <a:cs typeface="Open Sans Light"/>
                <a:sym typeface="Open Sans Light"/>
              </a:rPr>
              <a:t>               N       1               1</a:t>
            </a:r>
            <a:endParaRPr/>
          </a:p>
        </p:txBody>
      </p:sp>
      <p:sp>
        <p:nvSpPr>
          <p:cNvPr id="312" name="Google Shape;312;p52"/>
          <p:cNvSpPr txBox="1"/>
          <p:nvPr/>
        </p:nvSpPr>
        <p:spPr>
          <a:xfrm>
            <a:off x="214325" y="4080300"/>
            <a:ext cx="8475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Light"/>
                <a:ea typeface="Open Sans Light"/>
                <a:cs typeface="Open Sans Light"/>
                <a:sym typeface="Open Sans Light"/>
              </a:rPr>
              <a:t>We called 7 as </a:t>
            </a:r>
            <a:r>
              <a:rPr b="1" lang="en">
                <a:latin typeface="Open Sans"/>
                <a:ea typeface="Open Sans"/>
                <a:cs typeface="Open Sans"/>
                <a:sym typeface="Open Sans"/>
              </a:rPr>
              <a:t>True Positive</a:t>
            </a:r>
            <a:r>
              <a:rPr lang="en">
                <a:latin typeface="Open Sans Light"/>
                <a:ea typeface="Open Sans Light"/>
                <a:cs typeface="Open Sans Light"/>
                <a:sym typeface="Open Sans Light"/>
              </a:rPr>
              <a:t>, 2 as </a:t>
            </a:r>
            <a:r>
              <a:rPr b="1" lang="en">
                <a:latin typeface="Open Sans"/>
                <a:ea typeface="Open Sans"/>
                <a:cs typeface="Open Sans"/>
                <a:sym typeface="Open Sans"/>
              </a:rPr>
              <a:t>False Positive</a:t>
            </a:r>
            <a:r>
              <a:rPr lang="en">
                <a:latin typeface="Open Sans Light"/>
                <a:ea typeface="Open Sans Light"/>
                <a:cs typeface="Open Sans Light"/>
                <a:sym typeface="Open Sans Light"/>
              </a:rPr>
              <a:t>, 1  as </a:t>
            </a:r>
            <a:r>
              <a:rPr b="1" lang="en">
                <a:latin typeface="Open Sans"/>
                <a:ea typeface="Open Sans"/>
                <a:cs typeface="Open Sans"/>
                <a:sym typeface="Open Sans"/>
              </a:rPr>
              <a:t>False Negative</a:t>
            </a:r>
            <a:r>
              <a:rPr lang="en">
                <a:latin typeface="Open Sans Light"/>
                <a:ea typeface="Open Sans Light"/>
                <a:cs typeface="Open Sans Light"/>
                <a:sym typeface="Open Sans Light"/>
              </a:rPr>
              <a:t>, and the bottom right one as </a:t>
            </a:r>
            <a:r>
              <a:rPr b="1" lang="en">
                <a:latin typeface="Open Sans"/>
                <a:ea typeface="Open Sans"/>
                <a:cs typeface="Open Sans"/>
                <a:sym typeface="Open Sans"/>
              </a:rPr>
              <a:t>True Negative</a:t>
            </a:r>
            <a:endParaRPr b="1">
              <a:latin typeface="Open Sans"/>
              <a:ea typeface="Open Sans"/>
              <a:cs typeface="Open Sans"/>
              <a:sym typeface="Open Sans"/>
            </a:endParaRPr>
          </a:p>
        </p:txBody>
      </p:sp>
      <p:sp>
        <p:nvSpPr>
          <p:cNvPr id="313" name="Google Shape;313;p52"/>
          <p:cNvSpPr txBox="1"/>
          <p:nvPr/>
        </p:nvSpPr>
        <p:spPr>
          <a:xfrm>
            <a:off x="3429000" y="1063153"/>
            <a:ext cx="51327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Open Sans"/>
                <a:ea typeface="Open Sans"/>
                <a:cs typeface="Open Sans"/>
                <a:sym typeface="Open Sans"/>
              </a:rPr>
              <a:t>accuracy</a:t>
            </a:r>
            <a:r>
              <a:rPr lang="en" sz="1500">
                <a:latin typeface="Open Sans Light"/>
                <a:ea typeface="Open Sans Light"/>
                <a:cs typeface="Open Sans Light"/>
                <a:sym typeface="Open Sans Light"/>
              </a:rPr>
              <a:t> = (TP + TN) / (TP + FP + FN + TN)</a:t>
            </a:r>
            <a:endParaRPr sz="1500">
              <a:latin typeface="Open Sans Light"/>
              <a:ea typeface="Open Sans Light"/>
              <a:cs typeface="Open Sans Light"/>
              <a:sym typeface="Open Sans Light"/>
            </a:endParaRPr>
          </a:p>
          <a:p>
            <a:pPr indent="0" lvl="0" marL="0" rtl="0" algn="l">
              <a:spcBef>
                <a:spcPts val="0"/>
              </a:spcBef>
              <a:spcAft>
                <a:spcPts val="0"/>
              </a:spcAft>
              <a:buNone/>
            </a:pPr>
            <a:r>
              <a:rPr b="1" lang="en" sz="1500">
                <a:latin typeface="Open Sans"/>
                <a:ea typeface="Open Sans"/>
                <a:cs typeface="Open Sans"/>
                <a:sym typeface="Open Sans"/>
              </a:rPr>
              <a:t>accuracy</a:t>
            </a:r>
            <a:r>
              <a:rPr lang="en" sz="1500">
                <a:latin typeface="Open Sans Light"/>
                <a:ea typeface="Open Sans Light"/>
                <a:cs typeface="Open Sans Light"/>
                <a:sym typeface="Open Sans Light"/>
              </a:rPr>
              <a:t> = (7 + 1)  / (7 + 2 + 1 + 1) = 8 / 11 = 72%</a:t>
            </a:r>
            <a:endParaRPr sz="1500">
              <a:latin typeface="Open Sans Light"/>
              <a:ea typeface="Open Sans Light"/>
              <a:cs typeface="Open Sans Light"/>
              <a:sym typeface="Open Sans Light"/>
            </a:endParaRPr>
          </a:p>
        </p:txBody>
      </p:sp>
      <p:sp>
        <p:nvSpPr>
          <p:cNvPr id="314" name="Google Shape;314;p52"/>
          <p:cNvSpPr/>
          <p:nvPr/>
        </p:nvSpPr>
        <p:spPr>
          <a:xfrm>
            <a:off x="7993850" y="1159666"/>
            <a:ext cx="997800" cy="442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Light"/>
                <a:ea typeface="Open Sans Light"/>
                <a:cs typeface="Open Sans Light"/>
                <a:sym typeface="Open Sans Light"/>
              </a:rPr>
              <a:t>Bad for </a:t>
            </a:r>
            <a:r>
              <a:rPr lang="en" sz="1200">
                <a:latin typeface="Open Sans Light"/>
                <a:ea typeface="Open Sans Light"/>
                <a:cs typeface="Open Sans Light"/>
                <a:sym typeface="Open Sans Light"/>
              </a:rPr>
              <a:t>imbalance</a:t>
            </a:r>
            <a:r>
              <a:rPr lang="en" sz="1200">
                <a:latin typeface="Open Sans Light"/>
                <a:ea typeface="Open Sans Light"/>
                <a:cs typeface="Open Sans Light"/>
                <a:sym typeface="Open Sans Light"/>
              </a:rPr>
              <a:t> y</a:t>
            </a:r>
            <a:endParaRPr sz="1200">
              <a:latin typeface="Open Sans Light"/>
              <a:ea typeface="Open Sans Light"/>
              <a:cs typeface="Open Sans Light"/>
              <a:sym typeface="Open Sans Light"/>
            </a:endParaRPr>
          </a:p>
        </p:txBody>
      </p:sp>
      <p:sp>
        <p:nvSpPr>
          <p:cNvPr id="315" name="Google Shape;315;p52"/>
          <p:cNvSpPr txBox="1"/>
          <p:nvPr/>
        </p:nvSpPr>
        <p:spPr>
          <a:xfrm>
            <a:off x="3429000" y="1816903"/>
            <a:ext cx="51327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Open Sans"/>
                <a:ea typeface="Open Sans"/>
                <a:cs typeface="Open Sans"/>
                <a:sym typeface="Open Sans"/>
              </a:rPr>
              <a:t>recall</a:t>
            </a:r>
            <a:r>
              <a:rPr lang="en" sz="1500">
                <a:latin typeface="Open Sans Light"/>
                <a:ea typeface="Open Sans Light"/>
                <a:cs typeface="Open Sans Light"/>
                <a:sym typeface="Open Sans Light"/>
              </a:rPr>
              <a:t> = TP / (TP + FN)</a:t>
            </a:r>
            <a:endParaRPr sz="1500">
              <a:latin typeface="Open Sans Light"/>
              <a:ea typeface="Open Sans Light"/>
              <a:cs typeface="Open Sans Light"/>
              <a:sym typeface="Open Sans Light"/>
            </a:endParaRPr>
          </a:p>
          <a:p>
            <a:pPr indent="0" lvl="0" marL="0" rtl="0" algn="l">
              <a:spcBef>
                <a:spcPts val="0"/>
              </a:spcBef>
              <a:spcAft>
                <a:spcPts val="0"/>
              </a:spcAft>
              <a:buNone/>
            </a:pPr>
            <a:r>
              <a:rPr b="1" lang="en" sz="1500">
                <a:latin typeface="Open Sans"/>
                <a:ea typeface="Open Sans"/>
                <a:cs typeface="Open Sans"/>
                <a:sym typeface="Open Sans"/>
              </a:rPr>
              <a:t>recall</a:t>
            </a:r>
            <a:r>
              <a:rPr lang="en" sz="1500">
                <a:latin typeface="Open Sans Light"/>
                <a:ea typeface="Open Sans Light"/>
                <a:cs typeface="Open Sans Light"/>
                <a:sym typeface="Open Sans Light"/>
              </a:rPr>
              <a:t> = (7)  / (7 + 1) = 7 / 8 = 87.5%</a:t>
            </a:r>
            <a:endParaRPr sz="1500">
              <a:latin typeface="Open Sans Light"/>
              <a:ea typeface="Open Sans Light"/>
              <a:cs typeface="Open Sans Light"/>
              <a:sym typeface="Open Sans Light"/>
            </a:endParaRPr>
          </a:p>
        </p:txBody>
      </p:sp>
      <p:sp>
        <p:nvSpPr>
          <p:cNvPr id="316" name="Google Shape;316;p52"/>
          <p:cNvSpPr/>
          <p:nvPr/>
        </p:nvSpPr>
        <p:spPr>
          <a:xfrm>
            <a:off x="7168750" y="1909753"/>
            <a:ext cx="1822800" cy="442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Light"/>
                <a:ea typeface="Open Sans Light"/>
                <a:cs typeface="Open Sans Light"/>
                <a:sym typeface="Open Sans Light"/>
              </a:rPr>
              <a:t>Good for minimizing FN, e.g., cancer</a:t>
            </a:r>
            <a:endParaRPr sz="1200">
              <a:latin typeface="Open Sans Light"/>
              <a:ea typeface="Open Sans Light"/>
              <a:cs typeface="Open Sans Light"/>
              <a:sym typeface="Open Sans Light"/>
            </a:endParaRPr>
          </a:p>
        </p:txBody>
      </p:sp>
      <p:sp>
        <p:nvSpPr>
          <p:cNvPr id="317" name="Google Shape;317;p52"/>
          <p:cNvSpPr txBox="1"/>
          <p:nvPr/>
        </p:nvSpPr>
        <p:spPr>
          <a:xfrm>
            <a:off x="3429000" y="2570653"/>
            <a:ext cx="51327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Open Sans"/>
                <a:ea typeface="Open Sans"/>
                <a:cs typeface="Open Sans"/>
                <a:sym typeface="Open Sans"/>
              </a:rPr>
              <a:t>precision</a:t>
            </a:r>
            <a:r>
              <a:rPr lang="en" sz="1500">
                <a:latin typeface="Open Sans Light"/>
                <a:ea typeface="Open Sans Light"/>
                <a:cs typeface="Open Sans Light"/>
                <a:sym typeface="Open Sans Light"/>
              </a:rPr>
              <a:t> = TP / (TP + FP)</a:t>
            </a:r>
            <a:endParaRPr sz="1500">
              <a:latin typeface="Open Sans Light"/>
              <a:ea typeface="Open Sans Light"/>
              <a:cs typeface="Open Sans Light"/>
              <a:sym typeface="Open Sans Light"/>
            </a:endParaRPr>
          </a:p>
          <a:p>
            <a:pPr indent="0" lvl="0" marL="0" rtl="0" algn="l">
              <a:spcBef>
                <a:spcPts val="0"/>
              </a:spcBef>
              <a:spcAft>
                <a:spcPts val="0"/>
              </a:spcAft>
              <a:buNone/>
            </a:pPr>
            <a:r>
              <a:rPr b="1" lang="en" sz="1500">
                <a:latin typeface="Open Sans"/>
                <a:ea typeface="Open Sans"/>
                <a:cs typeface="Open Sans"/>
                <a:sym typeface="Open Sans"/>
              </a:rPr>
              <a:t>precision</a:t>
            </a:r>
            <a:r>
              <a:rPr lang="en" sz="1500">
                <a:latin typeface="Open Sans Light"/>
                <a:ea typeface="Open Sans Light"/>
                <a:cs typeface="Open Sans Light"/>
                <a:sym typeface="Open Sans Light"/>
              </a:rPr>
              <a:t> = (7)  / (7 + 2) = 7 / 9 = 77%</a:t>
            </a:r>
            <a:endParaRPr sz="1500">
              <a:latin typeface="Open Sans Light"/>
              <a:ea typeface="Open Sans Light"/>
              <a:cs typeface="Open Sans Light"/>
              <a:sym typeface="Open Sans Light"/>
            </a:endParaRPr>
          </a:p>
        </p:txBody>
      </p:sp>
      <p:sp>
        <p:nvSpPr>
          <p:cNvPr id="318" name="Google Shape;318;p52"/>
          <p:cNvSpPr/>
          <p:nvPr/>
        </p:nvSpPr>
        <p:spPr>
          <a:xfrm>
            <a:off x="7168750" y="2654603"/>
            <a:ext cx="1822800" cy="442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Light"/>
                <a:ea typeface="Open Sans Light"/>
                <a:cs typeface="Open Sans Light"/>
                <a:sym typeface="Open Sans Light"/>
              </a:rPr>
              <a:t>Good for minimizing FP, e.g., search engine</a:t>
            </a:r>
            <a:endParaRPr sz="1200">
              <a:latin typeface="Open Sans Light"/>
              <a:ea typeface="Open Sans Light"/>
              <a:cs typeface="Open Sans Light"/>
              <a:sym typeface="Open Sans Light"/>
            </a:endParaRPr>
          </a:p>
        </p:txBody>
      </p:sp>
      <p:sp>
        <p:nvSpPr>
          <p:cNvPr id="319" name="Google Shape;319;p52"/>
          <p:cNvSpPr txBox="1"/>
          <p:nvPr/>
        </p:nvSpPr>
        <p:spPr>
          <a:xfrm>
            <a:off x="3429000" y="3288600"/>
            <a:ext cx="51327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Open Sans"/>
                <a:ea typeface="Open Sans"/>
                <a:cs typeface="Open Sans"/>
                <a:sym typeface="Open Sans"/>
              </a:rPr>
              <a:t>f1</a:t>
            </a:r>
            <a:r>
              <a:rPr lang="en" sz="1500">
                <a:latin typeface="Open Sans Light"/>
                <a:ea typeface="Open Sans Light"/>
                <a:cs typeface="Open Sans Light"/>
                <a:sym typeface="Open Sans Light"/>
              </a:rPr>
              <a:t> = </a:t>
            </a:r>
            <a:r>
              <a:rPr lang="en" sz="1500">
                <a:solidFill>
                  <a:schemeClr val="dk1"/>
                </a:solidFill>
                <a:highlight>
                  <a:schemeClr val="lt1"/>
                </a:highlight>
                <a:latin typeface="Open Sans Light"/>
                <a:ea typeface="Open Sans Light"/>
                <a:cs typeface="Open Sans Light"/>
                <a:sym typeface="Open Sans Light"/>
              </a:rPr>
              <a:t>2 * ( (recall * precision) / (precision + recall) )</a:t>
            </a:r>
            <a:endParaRPr sz="1500">
              <a:latin typeface="Open Sans Light"/>
              <a:ea typeface="Open Sans Light"/>
              <a:cs typeface="Open Sans Light"/>
              <a:sym typeface="Open Sans Light"/>
            </a:endParaRPr>
          </a:p>
          <a:p>
            <a:pPr indent="0" lvl="0" marL="0" rtl="0" algn="l">
              <a:spcBef>
                <a:spcPts val="0"/>
              </a:spcBef>
              <a:spcAft>
                <a:spcPts val="0"/>
              </a:spcAft>
              <a:buNone/>
            </a:pPr>
            <a:r>
              <a:rPr b="1" lang="en" sz="1500">
                <a:latin typeface="Open Sans"/>
                <a:ea typeface="Open Sans"/>
                <a:cs typeface="Open Sans"/>
                <a:sym typeface="Open Sans"/>
              </a:rPr>
              <a:t>f1</a:t>
            </a:r>
            <a:r>
              <a:rPr lang="en" sz="1500">
                <a:latin typeface="Open Sans Light"/>
                <a:ea typeface="Open Sans Light"/>
                <a:cs typeface="Open Sans Light"/>
                <a:sym typeface="Open Sans Light"/>
              </a:rPr>
              <a:t> = 2 * ( (87.5 * 77) / (87.5 + 77) ) = 81.9%</a:t>
            </a:r>
            <a:endParaRPr sz="1500">
              <a:latin typeface="Open Sans Light"/>
              <a:ea typeface="Open Sans Light"/>
              <a:cs typeface="Open Sans Light"/>
              <a:sym typeface="Open Sans Light"/>
            </a:endParaRPr>
          </a:p>
        </p:txBody>
      </p:sp>
      <p:sp>
        <p:nvSpPr>
          <p:cNvPr id="320" name="Google Shape;320;p52"/>
          <p:cNvSpPr/>
          <p:nvPr/>
        </p:nvSpPr>
        <p:spPr>
          <a:xfrm>
            <a:off x="8091650" y="3389225"/>
            <a:ext cx="900000" cy="442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Light"/>
                <a:ea typeface="Open Sans Light"/>
                <a:cs typeface="Open Sans Light"/>
                <a:sym typeface="Open Sans Light"/>
              </a:rPr>
              <a:t>Balance</a:t>
            </a:r>
            <a:endParaRPr sz="1200">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4"/>
          <p:cNvSpPr txBox="1"/>
          <p:nvPr>
            <p:ph idx="4294967295" type="title"/>
          </p:nvPr>
        </p:nvSpPr>
        <p:spPr>
          <a:xfrm>
            <a:off x="0" y="233565"/>
            <a:ext cx="9144000" cy="329100"/>
          </a:xfrm>
          <a:prstGeom prst="rect">
            <a:avLst/>
          </a:prstGeom>
          <a:solidFill>
            <a:srgbClr val="F3F3F3"/>
          </a:solidFill>
        </p:spPr>
        <p:txBody>
          <a:bodyPr anchorCtr="0" anchor="b" bIns="91425" lIns="91425" spcFirstLastPara="1" rIns="91425" wrap="square" tIns="91425">
            <a:noAutofit/>
          </a:bodyPr>
          <a:lstStyle/>
          <a:p>
            <a:pPr indent="0" lvl="0" marL="0" rtl="0" algn="l">
              <a:spcBef>
                <a:spcPts val="0"/>
              </a:spcBef>
              <a:spcAft>
                <a:spcPts val="0"/>
              </a:spcAft>
              <a:buNone/>
            </a:pPr>
            <a:r>
              <a:rPr b="1" lang="en" sz="1200">
                <a:latin typeface="Open Sans"/>
                <a:ea typeface="Open Sans"/>
                <a:cs typeface="Open Sans"/>
                <a:sym typeface="Open Sans"/>
              </a:rPr>
              <a:t>Course Outline</a:t>
            </a:r>
            <a:endParaRPr b="1" sz="1200">
              <a:latin typeface="Open Sans"/>
              <a:ea typeface="Open Sans"/>
              <a:cs typeface="Open Sans"/>
              <a:sym typeface="Open Sans"/>
            </a:endParaRPr>
          </a:p>
        </p:txBody>
      </p:sp>
      <p:graphicFrame>
        <p:nvGraphicFramePr>
          <p:cNvPr id="232" name="Google Shape;232;p44"/>
          <p:cNvGraphicFramePr/>
          <p:nvPr/>
        </p:nvGraphicFramePr>
        <p:xfrm>
          <a:off x="152400" y="613706"/>
          <a:ext cx="3000000" cy="3000000"/>
        </p:xfrm>
        <a:graphic>
          <a:graphicData uri="http://schemas.openxmlformats.org/drawingml/2006/table">
            <a:tbl>
              <a:tblPr>
                <a:noFill/>
                <a:tableStyleId>{EC92C204-D711-4317-814F-13C50378B56C}</a:tableStyleId>
              </a:tblPr>
              <a:tblGrid>
                <a:gridCol w="250675"/>
                <a:gridCol w="1726225"/>
                <a:gridCol w="2639275"/>
                <a:gridCol w="1674650"/>
                <a:gridCol w="2609125"/>
              </a:tblGrid>
              <a:tr h="174300">
                <a:tc>
                  <a:txBody>
                    <a:bodyPr/>
                    <a:lstStyle/>
                    <a:p>
                      <a:pPr indent="0" lvl="0" marL="0" rtl="0" algn="l">
                        <a:spcBef>
                          <a:spcPts val="0"/>
                        </a:spcBef>
                        <a:spcAft>
                          <a:spcPts val="0"/>
                        </a:spcAft>
                        <a:buNone/>
                      </a:pPr>
                      <a:r>
                        <a:rPr b="1" lang="en" sz="1000">
                          <a:latin typeface="Open Sans"/>
                          <a:ea typeface="Open Sans"/>
                          <a:cs typeface="Open Sans"/>
                          <a:sym typeface="Open Sans"/>
                        </a:rPr>
                        <a:t>Wk</a:t>
                      </a:r>
                      <a:endParaRPr b="1" sz="1000">
                        <a:latin typeface="Open Sans"/>
                        <a:ea typeface="Open Sans"/>
                        <a:cs typeface="Open Sans"/>
                        <a:sym typeface="Open Sans"/>
                      </a:endParaRPr>
                    </a:p>
                  </a:txBody>
                  <a:tcPr marT="45700" marB="0" marR="0" marL="45700" anchor="ctr"/>
                </a:tc>
                <a:tc>
                  <a:txBody>
                    <a:bodyPr/>
                    <a:lstStyle/>
                    <a:p>
                      <a:pPr indent="0" lvl="0" marL="0" rtl="0" algn="l">
                        <a:spcBef>
                          <a:spcPts val="0"/>
                        </a:spcBef>
                        <a:spcAft>
                          <a:spcPts val="0"/>
                        </a:spcAft>
                        <a:buNone/>
                      </a:pPr>
                      <a:r>
                        <a:rPr b="1" lang="en" sz="1000">
                          <a:latin typeface="Open Sans"/>
                          <a:ea typeface="Open Sans"/>
                          <a:cs typeface="Open Sans"/>
                          <a:sym typeface="Open Sans"/>
                        </a:rPr>
                        <a:t>Lecture 1</a:t>
                      </a:r>
                      <a:endParaRPr b="1" sz="1000">
                        <a:latin typeface="Open Sans"/>
                        <a:ea typeface="Open Sans"/>
                        <a:cs typeface="Open Sans"/>
                        <a:sym typeface="Open Sans"/>
                      </a:endParaRPr>
                    </a:p>
                  </a:txBody>
                  <a:tcPr marT="45700" marB="0" marR="0" marL="45700" anchor="ctr"/>
                </a:tc>
                <a:tc>
                  <a:txBody>
                    <a:bodyPr/>
                    <a:lstStyle/>
                    <a:p>
                      <a:pPr indent="0" lvl="0" marL="0" rtl="0" algn="l">
                        <a:spcBef>
                          <a:spcPts val="0"/>
                        </a:spcBef>
                        <a:spcAft>
                          <a:spcPts val="0"/>
                        </a:spcAft>
                        <a:buNone/>
                      </a:pPr>
                      <a:r>
                        <a:rPr b="1" lang="en" sz="1000">
                          <a:latin typeface="Open Sans"/>
                          <a:ea typeface="Open Sans"/>
                          <a:cs typeface="Open Sans"/>
                          <a:sym typeface="Open Sans"/>
                        </a:rPr>
                        <a:t>Lecture 2</a:t>
                      </a:r>
                      <a:endParaRPr b="1" sz="1000">
                        <a:latin typeface="Open Sans"/>
                        <a:ea typeface="Open Sans"/>
                        <a:cs typeface="Open Sans"/>
                        <a:sym typeface="Open Sans"/>
                      </a:endParaRPr>
                    </a:p>
                  </a:txBody>
                  <a:tcPr marT="45700" marB="0" marR="0" marL="45700" anchor="ctr"/>
                </a:tc>
                <a:tc>
                  <a:txBody>
                    <a:bodyPr/>
                    <a:lstStyle/>
                    <a:p>
                      <a:pPr indent="0" lvl="0" marL="0" rtl="0" algn="l">
                        <a:spcBef>
                          <a:spcPts val="0"/>
                        </a:spcBef>
                        <a:spcAft>
                          <a:spcPts val="0"/>
                        </a:spcAft>
                        <a:buNone/>
                      </a:pPr>
                      <a:r>
                        <a:rPr b="1" lang="en" sz="1000">
                          <a:latin typeface="Open Sans"/>
                          <a:ea typeface="Open Sans"/>
                          <a:cs typeface="Open Sans"/>
                          <a:sym typeface="Open Sans"/>
                        </a:rPr>
                        <a:t>Individual </a:t>
                      </a:r>
                      <a:r>
                        <a:rPr b="1" lang="en" sz="1000">
                          <a:latin typeface="Open Sans"/>
                          <a:ea typeface="Open Sans"/>
                          <a:cs typeface="Open Sans"/>
                          <a:sym typeface="Open Sans"/>
                        </a:rPr>
                        <a:t>Assignment </a:t>
                      </a:r>
                      <a:endParaRPr b="1" sz="1000">
                        <a:latin typeface="Open Sans"/>
                        <a:ea typeface="Open Sans"/>
                        <a:cs typeface="Open Sans"/>
                        <a:sym typeface="Open Sans"/>
                      </a:endParaRPr>
                    </a:p>
                  </a:txBody>
                  <a:tcPr marT="45700" marB="0" marR="0" marL="45700" anchor="ctr"/>
                </a:tc>
                <a:tc>
                  <a:txBody>
                    <a:bodyPr/>
                    <a:lstStyle/>
                    <a:p>
                      <a:pPr indent="0" lvl="0" marL="0" rtl="0" algn="l">
                        <a:spcBef>
                          <a:spcPts val="0"/>
                        </a:spcBef>
                        <a:spcAft>
                          <a:spcPts val="0"/>
                        </a:spcAft>
                        <a:buNone/>
                      </a:pPr>
                      <a:r>
                        <a:rPr b="1" lang="en" sz="1000">
                          <a:latin typeface="Open Sans"/>
                          <a:ea typeface="Open Sans"/>
                          <a:cs typeface="Open Sans"/>
                          <a:sym typeface="Open Sans"/>
                        </a:rPr>
                        <a:t>Project Assignment</a:t>
                      </a:r>
                      <a:endParaRPr b="1" sz="1000">
                        <a:latin typeface="Open Sans"/>
                        <a:ea typeface="Open Sans"/>
                        <a:cs typeface="Open Sans"/>
                        <a:sym typeface="Open Sans"/>
                      </a:endParaRPr>
                    </a:p>
                  </a:txBody>
                  <a:tcPr marT="45700" marB="0" marR="0" marL="45700" anchor="ctr"/>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Case Study: Regression</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Case Study: Classification</a:t>
                      </a:r>
                      <a:endParaRPr sz="1000">
                        <a:latin typeface="Open Sans Light"/>
                        <a:ea typeface="Open Sans Light"/>
                        <a:cs typeface="Open Sans Light"/>
                        <a:sym typeface="Open Sans Light"/>
                      </a:endParaRPr>
                    </a:p>
                  </a:txBody>
                  <a:tcPr marT="45700" marB="0" marR="0" marL="45700">
                    <a:solidFill>
                      <a:srgbClr val="FFF2CC"/>
                    </a:solidFill>
                  </a:tcPr>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A1: Car Price Prediction</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905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2</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Batch </a:t>
                      </a:r>
                      <a:r>
                        <a:rPr lang="en" sz="1000">
                          <a:latin typeface="Open Sans Light"/>
                          <a:ea typeface="Open Sans Light"/>
                          <a:cs typeface="Open Sans Light"/>
                          <a:sym typeface="Open Sans Light"/>
                        </a:rPr>
                        <a:t>Gradient Descent</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Stochastic / Mini-Batch Gradient Descent</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3</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Regularization</a:t>
                      </a:r>
                      <a:endParaRPr sz="1000">
                        <a:solidFill>
                          <a:schemeClr val="dk1"/>
                        </a:solidFill>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Binary Logistic Regression</a:t>
                      </a:r>
                      <a:endParaRPr sz="1000">
                        <a:solidFill>
                          <a:schemeClr val="dk1"/>
                        </a:solidFill>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A2: TBD</a:t>
                      </a:r>
                      <a:endParaRPr sz="1000">
                        <a:solidFill>
                          <a:schemeClr val="dk1"/>
                        </a:solidFill>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4</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Multinomial Logistic Regression</a:t>
                      </a:r>
                      <a:endParaRPr sz="1000">
                        <a:solidFill>
                          <a:schemeClr val="dk1"/>
                        </a:solidFill>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Gaussian Naive Bayes</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5</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Multinomial Naive Bayes</a:t>
                      </a:r>
                      <a:endParaRPr sz="1000">
                        <a:solidFill>
                          <a:schemeClr val="dk1"/>
                        </a:solidFill>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K-Nearest Neighbors</a:t>
                      </a:r>
                      <a:endParaRPr sz="1000">
                        <a:solidFill>
                          <a:schemeClr val="dk1"/>
                        </a:solidFill>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A3: TBD</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905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6</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Support Vector Machine</a:t>
                      </a:r>
                      <a:endParaRPr sz="1000">
                        <a:solidFill>
                          <a:schemeClr val="dk1"/>
                        </a:solidFill>
                        <a:latin typeface="Open Sans Light"/>
                        <a:ea typeface="Open Sans Light"/>
                        <a:cs typeface="Open Sans Light"/>
                        <a:sym typeface="Open Sans Light"/>
                      </a:endParaRPr>
                    </a:p>
                  </a:txBody>
                  <a:tcPr marT="45700" marB="0" marR="0" marL="45700">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Support Vector Machine II</a:t>
                      </a:r>
                      <a:endParaRPr sz="1000">
                        <a:latin typeface="Open Sans Light"/>
                        <a:ea typeface="Open Sans Light"/>
                        <a:cs typeface="Open Sans Light"/>
                        <a:sym typeface="Open Sans Light"/>
                      </a:endParaRPr>
                    </a:p>
                  </a:txBody>
                  <a:tcPr marT="45700" marB="0" marR="0" marL="45700">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411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7</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No class</a:t>
                      </a:r>
                      <a:endParaRPr b="1" sz="1000">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Midterm Exam</a:t>
                      </a:r>
                      <a:endParaRPr b="1" sz="1000">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Phase 1: Reading paper round 1 (KDD)</a:t>
                      </a:r>
                      <a:endParaRPr sz="1000">
                        <a:solidFill>
                          <a:schemeClr val="dk1"/>
                        </a:solidFill>
                        <a:latin typeface="Open Sans Light"/>
                        <a:ea typeface="Open Sans Light"/>
                        <a:cs typeface="Open Sans Light"/>
                        <a:sym typeface="Open Sans Light"/>
                      </a:endParaRPr>
                    </a:p>
                  </a:txBody>
                  <a:tcPr marT="45700" marB="0" marR="0" marL="45700">
                    <a:lnB cap="flat" cmpd="sng" w="9525">
                      <a:solidFill>
                        <a:srgbClr val="9E9E9E"/>
                      </a:solidFill>
                      <a:prstDash val="solid"/>
                      <a:round/>
                      <a:headEnd len="sm" w="sm" type="none"/>
                      <a:tailEnd len="sm" w="sm" type="none"/>
                    </a:lnB>
                    <a:solidFill>
                      <a:srgbClr val="F3F3F3"/>
                    </a:solidFill>
                  </a:tcPr>
                </a:tc>
              </a:tr>
              <a:tr h="1905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8</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Decision Tree</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Bagging / Random Forests</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Phase 1: Reading paper round 2 (KDD)</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5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9</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Ada Boosting / Gradient Boosting</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K-Means Clustering</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Phase 2: Proposal - Paper writing (Intro, Related Work, Method)</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10</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Gaussian Mixture</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Principal Component Analysis</a:t>
                      </a:r>
                      <a:endParaRPr sz="1000">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Clr>
                          <a:schemeClr val="dk1"/>
                        </a:buClr>
                        <a:buSzPts val="1100"/>
                        <a:buFont typeface="Arial"/>
                        <a:buNone/>
                      </a:pPr>
                      <a:r>
                        <a:t/>
                      </a:r>
                      <a:endParaRPr sz="1000">
                        <a:latin typeface="Open Sans Light"/>
                        <a:ea typeface="Open Sans Light"/>
                        <a:cs typeface="Open Sans Light"/>
                        <a:sym typeface="Open Sans Light"/>
                      </a:endParaRPr>
                    </a:p>
                  </a:txBody>
                  <a:tcPr marT="45700" marB="0" marR="0" marL="45700"/>
                </a:tc>
              </a:tr>
              <a:tr h="16912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11</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PyTorch Linear Regression</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Project Proposal Presentation</a:t>
                      </a:r>
                      <a:endParaRPr b="1" sz="1000">
                        <a:solidFill>
                          <a:schemeClr val="dk1"/>
                        </a:solidFill>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Phase 3: Experiment - Paper writing (Intro, Related Work, Method, Results)</a:t>
                      </a:r>
                      <a:endParaRPr sz="1000">
                        <a:solidFill>
                          <a:schemeClr val="dk1"/>
                        </a:solidFill>
                        <a:latin typeface="Open Sans Light"/>
                        <a:ea typeface="Open Sans Light"/>
                        <a:cs typeface="Open Sans Light"/>
                        <a:sym typeface="Open Sans Light"/>
                      </a:endParaRPr>
                    </a:p>
                  </a:txBody>
                  <a:tcPr marT="45700" marB="0" marR="0" marL="45700"/>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12</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PyTorch Logistic Regression</a:t>
                      </a:r>
                      <a:endParaRPr sz="1000">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Convolutional Neural Network</a:t>
                      </a:r>
                      <a:endParaRPr sz="1000">
                        <a:solidFill>
                          <a:schemeClr val="dk1"/>
                        </a:solidFill>
                        <a:latin typeface="Open Sans Light"/>
                        <a:ea typeface="Open Sans Light"/>
                        <a:cs typeface="Open Sans Light"/>
                        <a:sym typeface="Open Sans Ligh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r>
              <a:tr h="1905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13</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Recurrent Neural Network</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Reinforcement Learning</a:t>
                      </a:r>
                      <a:endParaRPr sz="1000">
                        <a:solidFill>
                          <a:schemeClr val="dk1"/>
                        </a:solidFill>
                        <a:latin typeface="Open Sans Light"/>
                        <a:ea typeface="Open Sans Light"/>
                        <a:cs typeface="Open Sans Light"/>
                        <a:sym typeface="Open Sans Light"/>
                      </a:endParaRPr>
                    </a:p>
                  </a:txBody>
                  <a:tcPr marT="45700" marB="0" marR="0" marL="45700">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t/>
                      </a:r>
                      <a:endParaRPr sz="1000">
                        <a:solidFill>
                          <a:schemeClr val="dk1"/>
                        </a:solidFill>
                        <a:latin typeface="Open Sans Light"/>
                        <a:ea typeface="Open Sans Light"/>
                        <a:cs typeface="Open Sans Light"/>
                        <a:sym typeface="Open Sans Light"/>
                      </a:endParaRPr>
                    </a:p>
                  </a:txBody>
                  <a:tcPr marT="45700" marB="0" marR="0" marL="45700"/>
                </a:tc>
              </a:tr>
              <a:tr h="190575">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14</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Light"/>
                          <a:ea typeface="Open Sans Light"/>
                          <a:cs typeface="Open Sans Light"/>
                          <a:sym typeface="Open Sans Light"/>
                        </a:rPr>
                        <a:t>Q-learning</a:t>
                      </a:r>
                      <a:endParaRPr b="1" sz="1000">
                        <a:solidFill>
                          <a:schemeClr val="dk1"/>
                        </a:solidFill>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Project Progress Presentation</a:t>
                      </a:r>
                      <a:endParaRPr b="1" sz="1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000">
                        <a:solidFill>
                          <a:schemeClr val="dk1"/>
                        </a:solidFill>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t/>
                      </a:r>
                      <a:endParaRPr sz="1000">
                        <a:latin typeface="Open Sans Light"/>
                        <a:ea typeface="Open Sans Light"/>
                        <a:cs typeface="Open Sans Light"/>
                        <a:sym typeface="Open Sans Light"/>
                      </a:endParaRPr>
                    </a:p>
                  </a:txBody>
                  <a:tcPr marT="45700" marB="0" marR="0" marL="45700"/>
                </a:tc>
                <a:tc>
                  <a:txBody>
                    <a:bodyPr/>
                    <a:lstStyle/>
                    <a:p>
                      <a:pPr indent="0" lvl="0" marL="0" rtl="0" algn="l">
                        <a:spcBef>
                          <a:spcPts val="0"/>
                        </a:spcBef>
                        <a:spcAft>
                          <a:spcPts val="0"/>
                        </a:spcAft>
                        <a:buNone/>
                      </a:pPr>
                      <a:r>
                        <a:rPr lang="en" sz="1000">
                          <a:solidFill>
                            <a:schemeClr val="dk1"/>
                          </a:solidFill>
                          <a:latin typeface="Open Sans Light"/>
                          <a:ea typeface="Open Sans Light"/>
                          <a:cs typeface="Open Sans Light"/>
                          <a:sym typeface="Open Sans Light"/>
                        </a:rPr>
                        <a:t>Phase 4: Conclusion - Paper writing (Abstract, Intro, Related Work, Method, Results, Discussion, Conclusion)</a:t>
                      </a:r>
                      <a:endParaRPr sz="1000">
                        <a:solidFill>
                          <a:schemeClr val="dk1"/>
                        </a:solidFill>
                        <a:latin typeface="Open Sans Light"/>
                        <a:ea typeface="Open Sans Light"/>
                        <a:cs typeface="Open Sans Light"/>
                        <a:sym typeface="Open Sans Light"/>
                      </a:endParaRPr>
                    </a:p>
                  </a:txBody>
                  <a:tcPr marT="45700" marB="0" marR="0" marL="45700"/>
                </a:tc>
              </a:tr>
              <a:tr h="1743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15</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solidFill>
                      <a:srgbClr val="F3F3F3"/>
                    </a:solidFill>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No class</a:t>
                      </a:r>
                      <a:endParaRPr b="1" sz="1000">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Final Exam</a:t>
                      </a:r>
                      <a:endParaRPr b="1" sz="1000">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solidFill>
                      <a:srgbClr val="F3F3F3"/>
                    </a:solidFill>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solidFill>
                      <a:srgbClr val="F3F3F3"/>
                    </a:solidFill>
                  </a:tcPr>
                </a:tc>
                <a:tc>
                  <a:txBody>
                    <a:bodyPr/>
                    <a:lstStyle/>
                    <a:p>
                      <a:pPr indent="0" lvl="0" marL="0" rtl="0" algn="l">
                        <a:spcBef>
                          <a:spcPts val="0"/>
                        </a:spcBef>
                        <a:spcAft>
                          <a:spcPts val="0"/>
                        </a:spcAft>
                        <a:buNone/>
                      </a:pPr>
                      <a:r>
                        <a:t/>
                      </a:r>
                      <a:endParaRPr sz="1000">
                        <a:solidFill>
                          <a:schemeClr val="dk1"/>
                        </a:solidFill>
                        <a:latin typeface="Open Sans Light"/>
                        <a:ea typeface="Open Sans Light"/>
                        <a:cs typeface="Open Sans Light"/>
                        <a:sym typeface="Open Sans Light"/>
                      </a:endParaRPr>
                    </a:p>
                  </a:txBody>
                  <a:tcPr marT="45700" marB="0" marR="0" marL="45700">
                    <a:solidFill>
                      <a:srgbClr val="F3F3F3"/>
                    </a:solidFill>
                  </a:tcPr>
                </a:tc>
              </a:tr>
              <a:tr h="231700">
                <a:tc>
                  <a:txBody>
                    <a:bodyPr/>
                    <a:lstStyle/>
                    <a:p>
                      <a:pPr indent="0" lvl="0" marL="0" rtl="0" algn="l">
                        <a:spcBef>
                          <a:spcPts val="0"/>
                        </a:spcBef>
                        <a:spcAft>
                          <a:spcPts val="0"/>
                        </a:spcAft>
                        <a:buNone/>
                      </a:pPr>
                      <a:r>
                        <a:rPr lang="en" sz="1000">
                          <a:latin typeface="Open Sans Light"/>
                          <a:ea typeface="Open Sans Light"/>
                          <a:cs typeface="Open Sans Light"/>
                          <a:sym typeface="Open Sans Light"/>
                        </a:rPr>
                        <a:t>16</a:t>
                      </a:r>
                      <a:endParaRPr sz="1000">
                        <a:latin typeface="Open Sans Light"/>
                        <a:ea typeface="Open Sans Light"/>
                        <a:cs typeface="Open Sans Light"/>
                        <a:sym typeface="Open Sans Light"/>
                      </a:endParaRPr>
                    </a:p>
                  </a:txBody>
                  <a:tcPr marT="45700" marB="0" marR="0" marL="45700">
                    <a:lnR cap="flat" cmpd="sng" w="9525">
                      <a:solidFill>
                        <a:srgbClr val="9E9E9E"/>
                      </a:solidFill>
                      <a:prstDash val="solid"/>
                      <a:round/>
                      <a:headEnd len="sm" w="sm" type="none"/>
                      <a:tailEnd len="sm" w="sm" type="none"/>
                    </a:lnR>
                    <a:solidFill>
                      <a:srgbClr val="F3F3F3"/>
                    </a:solidFill>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No class</a:t>
                      </a:r>
                      <a:endParaRPr b="1" sz="1000">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Final Project Presentation</a:t>
                      </a:r>
                      <a:endParaRPr b="1" sz="1000">
                        <a:latin typeface="Open Sans"/>
                        <a:ea typeface="Open Sans"/>
                        <a:cs typeface="Open Sans"/>
                        <a:sym typeface="Open Sans"/>
                      </a:endParaRPr>
                    </a:p>
                  </a:txBody>
                  <a:tcPr marT="45700" marB="0" marR="0" marL="45700">
                    <a:lnL cap="flat" cmpd="sng" w="9525">
                      <a:solidFill>
                        <a:srgbClr val="9E9E9E"/>
                      </a:solidFill>
                      <a:prstDash val="solid"/>
                      <a:round/>
                      <a:headEnd len="sm" w="sm" type="none"/>
                      <a:tailEnd len="sm" w="sm" type="none"/>
                    </a:lnL>
                    <a:solidFill>
                      <a:srgbClr val="F3F3F3"/>
                    </a:solidFill>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solidFill>
                      <a:srgbClr val="F3F3F3"/>
                    </a:solidFill>
                  </a:tcPr>
                </a:tc>
                <a:tc>
                  <a:txBody>
                    <a:bodyPr/>
                    <a:lstStyle/>
                    <a:p>
                      <a:pPr indent="0" lvl="0" marL="0" rtl="0" algn="l">
                        <a:spcBef>
                          <a:spcPts val="0"/>
                        </a:spcBef>
                        <a:spcAft>
                          <a:spcPts val="0"/>
                        </a:spcAft>
                        <a:buNone/>
                      </a:pPr>
                      <a:r>
                        <a:t/>
                      </a:r>
                      <a:endParaRPr sz="1000">
                        <a:latin typeface="Open Sans Light"/>
                        <a:ea typeface="Open Sans Light"/>
                        <a:cs typeface="Open Sans Light"/>
                        <a:sym typeface="Open Sans Light"/>
                      </a:endParaRPr>
                    </a:p>
                  </a:txBody>
                  <a:tcPr marT="45700" marB="0" marR="0" marL="45700">
                    <a:solidFill>
                      <a:srgbClr val="F3F3F3"/>
                    </a:solidFill>
                  </a:tcPr>
                </a:tc>
              </a:tr>
            </a:tbl>
          </a:graphicData>
        </a:graphic>
      </p:graphicFrame>
      <p:sp>
        <p:nvSpPr>
          <p:cNvPr id="233" name="Google Shape;233;p44"/>
          <p:cNvSpPr txBox="1"/>
          <p:nvPr/>
        </p:nvSpPr>
        <p:spPr>
          <a:xfrm>
            <a:off x="4768573" y="255975"/>
            <a:ext cx="4284000" cy="3231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00">
                <a:latin typeface="Open Sans Light"/>
                <a:ea typeface="Open Sans Light"/>
                <a:cs typeface="Open Sans Light"/>
                <a:sym typeface="Open Sans Light"/>
              </a:rPr>
              <a:t>Assignments are submitted at the same date as the next assignment comes out</a:t>
            </a:r>
            <a:endParaRPr i="1" sz="900">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 Classification</a:t>
            </a:r>
            <a:endParaRPr/>
          </a:p>
        </p:txBody>
      </p:sp>
      <p:sp>
        <p:nvSpPr>
          <p:cNvPr id="239" name="Google Shape;239;p45"/>
          <p:cNvSpPr txBox="1"/>
          <p:nvPr>
            <p:ph idx="1" type="body"/>
          </p:nvPr>
        </p:nvSpPr>
        <p:spPr>
          <a:xfrm>
            <a:off x="228600" y="1092975"/>
            <a:ext cx="8763000" cy="36006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a:t>Pr</a:t>
            </a:r>
            <a:r>
              <a:rPr lang="en"/>
              <a:t>edict </a:t>
            </a:r>
            <a:r>
              <a:rPr b="1" lang="en">
                <a:latin typeface="Open Sans"/>
                <a:ea typeface="Open Sans"/>
                <a:cs typeface="Open Sans"/>
                <a:sym typeface="Open Sans"/>
              </a:rPr>
              <a:t>cancer or no cancer </a:t>
            </a:r>
            <a:r>
              <a:rPr lang="en"/>
              <a:t>using</a:t>
            </a:r>
            <a:r>
              <a:rPr b="1" lang="en">
                <a:latin typeface="Open Sans"/>
                <a:ea typeface="Open Sans"/>
                <a:cs typeface="Open Sans"/>
                <a:sym typeface="Open Sans"/>
              </a:rPr>
              <a:t> sizes?</a:t>
            </a:r>
            <a:endParaRPr b="1">
              <a:latin typeface="Open Sans"/>
              <a:ea typeface="Open Sans"/>
              <a:cs typeface="Open Sans"/>
              <a:sym typeface="Open Sans"/>
            </a:endParaRPr>
          </a:p>
          <a:p>
            <a:pPr indent="-323850" lvl="0" marL="457200" rtl="0" algn="l">
              <a:spcBef>
                <a:spcPts val="0"/>
              </a:spcBef>
              <a:spcAft>
                <a:spcPts val="0"/>
              </a:spcAft>
              <a:buSzPts val="1500"/>
              <a:buChar char="●"/>
            </a:pPr>
            <a:r>
              <a:rPr lang="en"/>
              <a:t>Predict </a:t>
            </a:r>
            <a:r>
              <a:rPr b="1" lang="en">
                <a:latin typeface="Open Sans"/>
                <a:ea typeface="Open Sans"/>
                <a:cs typeface="Open Sans"/>
                <a:sym typeface="Open Sans"/>
              </a:rPr>
              <a:t>positive or negative</a:t>
            </a:r>
            <a:r>
              <a:rPr lang="en"/>
              <a:t> given</a:t>
            </a:r>
            <a:r>
              <a:rPr b="1" lang="en">
                <a:latin typeface="Open Sans"/>
                <a:ea typeface="Open Sans"/>
                <a:cs typeface="Open Sans"/>
                <a:sym typeface="Open Sans"/>
              </a:rPr>
              <a:t> a sentence?</a:t>
            </a:r>
            <a:endParaRPr b="1">
              <a:latin typeface="Open Sans"/>
              <a:ea typeface="Open Sans"/>
              <a:cs typeface="Open Sans"/>
              <a:sym typeface="Open Sans"/>
            </a:endParaRPr>
          </a:p>
          <a:p>
            <a:pPr indent="-323850" lvl="0" marL="457200" rtl="0" algn="l">
              <a:spcBef>
                <a:spcPts val="0"/>
              </a:spcBef>
              <a:spcAft>
                <a:spcPts val="0"/>
              </a:spcAft>
              <a:buSzPts val="1500"/>
              <a:buChar char="●"/>
            </a:pPr>
            <a:r>
              <a:rPr lang="en"/>
              <a:t>Predict </a:t>
            </a:r>
            <a:r>
              <a:rPr b="1" lang="en">
                <a:latin typeface="Open Sans"/>
                <a:ea typeface="Open Sans"/>
                <a:cs typeface="Open Sans"/>
                <a:sym typeface="Open Sans"/>
              </a:rPr>
              <a:t>car brands</a:t>
            </a:r>
            <a:r>
              <a:rPr lang="en"/>
              <a:t> using</a:t>
            </a:r>
            <a:r>
              <a:rPr b="1" lang="en">
                <a:latin typeface="Open Sans"/>
                <a:ea typeface="Open Sans"/>
                <a:cs typeface="Open Sans"/>
                <a:sym typeface="Open Sans"/>
              </a:rPr>
              <a:t> images?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Notice all the </a:t>
            </a:r>
            <a:r>
              <a:rPr b="1" lang="en">
                <a:latin typeface="Open Sans"/>
                <a:ea typeface="Open Sans"/>
                <a:cs typeface="Open Sans"/>
                <a:sym typeface="Open Sans"/>
              </a:rPr>
              <a:t>labels</a:t>
            </a:r>
            <a:r>
              <a:rPr lang="en"/>
              <a:t> here are </a:t>
            </a:r>
            <a:r>
              <a:rPr b="1" lang="en">
                <a:latin typeface="Open Sans"/>
                <a:ea typeface="Open Sans"/>
                <a:cs typeface="Open Sans"/>
                <a:sym typeface="Open Sans"/>
              </a:rPr>
              <a:t>categorical (discrete)</a:t>
            </a:r>
            <a:r>
              <a:rPr lang="en"/>
              <a:t> values?</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latin typeface="Open Sans"/>
                <a:ea typeface="Open Sans"/>
                <a:cs typeface="Open Sans"/>
                <a:sym typeface="Open Sans"/>
              </a:rPr>
              <a:t>Classification </a:t>
            </a:r>
            <a:r>
              <a:rPr lang="en"/>
              <a:t>is a </a:t>
            </a:r>
            <a:r>
              <a:rPr b="1" lang="en">
                <a:latin typeface="Open Sans"/>
                <a:ea typeface="Open Sans"/>
                <a:cs typeface="Open Sans"/>
                <a:sym typeface="Open Sans"/>
              </a:rPr>
              <a:t>supervised</a:t>
            </a:r>
            <a:r>
              <a:rPr lang="en"/>
              <a:t> algorithm to </a:t>
            </a:r>
            <a:r>
              <a:rPr i="1" lang="en"/>
              <a:t>predict</a:t>
            </a:r>
            <a:r>
              <a:rPr lang="en"/>
              <a:t> </a:t>
            </a:r>
            <a:r>
              <a:rPr b="1" lang="en">
                <a:latin typeface="Open Sans"/>
                <a:ea typeface="Open Sans"/>
                <a:cs typeface="Open Sans"/>
                <a:sym typeface="Open Sans"/>
              </a:rPr>
              <a:t>categorical (discrete)</a:t>
            </a:r>
            <a:r>
              <a:rPr lang="en"/>
              <a:t> values</a:t>
            </a:r>
            <a:endParaRPr/>
          </a:p>
          <a:p>
            <a:pPr indent="-323850" lvl="0" marL="457200" rtl="0" algn="l">
              <a:spcBef>
                <a:spcPts val="600"/>
              </a:spcBef>
              <a:spcAft>
                <a:spcPts val="0"/>
              </a:spcAft>
              <a:buSzPts val="1500"/>
              <a:buChar char="-"/>
            </a:pPr>
            <a:r>
              <a:rPr lang="en"/>
              <a:t>Labels must be categorical;  features can be categorical or continuous</a:t>
            </a:r>
            <a:endParaRPr/>
          </a:p>
          <a:p>
            <a:pPr indent="-323850" lvl="0" marL="457200" rtl="0" algn="l">
              <a:spcBef>
                <a:spcPts val="0"/>
              </a:spcBef>
              <a:spcAft>
                <a:spcPts val="0"/>
              </a:spcAft>
              <a:buSzPts val="1500"/>
              <a:buChar char="-"/>
            </a:pPr>
            <a:r>
              <a:rPr lang="en"/>
              <a:t>Labels can be binary (two class) or multiclass</a:t>
            </a:r>
            <a:endParaRPr/>
          </a:p>
          <a:p>
            <a:pPr indent="-323850" lvl="0" marL="457200" rtl="0" algn="l">
              <a:spcBef>
                <a:spcPts val="0"/>
              </a:spcBef>
              <a:spcAft>
                <a:spcPts val="0"/>
              </a:spcAft>
              <a:buSzPts val="1500"/>
              <a:buChar char="-"/>
            </a:pPr>
            <a:r>
              <a:rPr i="1" lang="en"/>
              <a:t>Supervised</a:t>
            </a:r>
            <a:r>
              <a:rPr lang="en"/>
              <a:t> - has both features and labels;  </a:t>
            </a:r>
            <a:r>
              <a:rPr i="1" lang="en"/>
              <a:t>Unsupervised</a:t>
            </a:r>
            <a:r>
              <a:rPr lang="en"/>
              <a:t> - only has features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Big picture of ML</a:t>
            </a:r>
            <a:endParaRPr sz="2600"/>
          </a:p>
        </p:txBody>
      </p:sp>
      <p:sp>
        <p:nvSpPr>
          <p:cNvPr id="245" name="Google Shape;245;p46"/>
          <p:cNvSpPr txBox="1"/>
          <p:nvPr>
            <p:ph idx="1" type="body"/>
          </p:nvPr>
        </p:nvSpPr>
        <p:spPr>
          <a:xfrm>
            <a:off x="0" y="894775"/>
            <a:ext cx="9218400" cy="3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FF"/>
                </a:solidFill>
              </a:rPr>
              <a:t>     1. </a:t>
            </a:r>
            <a:r>
              <a:rPr lang="en" sz="1100">
                <a:solidFill>
                  <a:srgbClr val="0000FF"/>
                </a:solidFill>
              </a:rPr>
              <a:t>Load data</a:t>
            </a:r>
            <a:r>
              <a:rPr lang="en" sz="1100"/>
              <a:t>       -&gt;   </a:t>
            </a:r>
            <a:r>
              <a:rPr lang="en" sz="1100">
                <a:solidFill>
                  <a:srgbClr val="38761D"/>
                </a:solidFill>
              </a:rPr>
              <a:t>2</a:t>
            </a:r>
            <a:r>
              <a:rPr lang="en" sz="1100">
                <a:solidFill>
                  <a:srgbClr val="38761D"/>
                </a:solidFill>
              </a:rPr>
              <a:t>. Exploratory Data Analysis</a:t>
            </a:r>
            <a:r>
              <a:rPr lang="en" sz="1100">
                <a:solidFill>
                  <a:srgbClr val="9900FF"/>
                </a:solidFill>
              </a:rPr>
              <a:t>  </a:t>
            </a:r>
            <a:r>
              <a:rPr lang="en" sz="1100"/>
              <a:t>-</a:t>
            </a:r>
            <a:r>
              <a:rPr lang="en" sz="1100"/>
              <a:t>&gt;  </a:t>
            </a:r>
            <a:r>
              <a:rPr lang="en" sz="1100">
                <a:solidFill>
                  <a:srgbClr val="B45F06"/>
                </a:solidFill>
              </a:rPr>
              <a:t>3. Feature engineering</a:t>
            </a:r>
            <a:r>
              <a:rPr lang="en" sz="1100"/>
              <a:t>    -&gt; </a:t>
            </a:r>
            <a:r>
              <a:rPr lang="en" sz="1100">
                <a:solidFill>
                  <a:srgbClr val="CC0000"/>
                </a:solidFill>
              </a:rPr>
              <a:t>4</a:t>
            </a:r>
            <a:r>
              <a:rPr lang="en" sz="1100">
                <a:solidFill>
                  <a:srgbClr val="CC0000"/>
                </a:solidFill>
              </a:rPr>
              <a:t>. Feature selection</a:t>
            </a:r>
            <a:r>
              <a:rPr lang="en" sz="1100"/>
              <a:t>                   -&gt; </a:t>
            </a:r>
            <a:r>
              <a:rPr lang="en" sz="1100">
                <a:solidFill>
                  <a:srgbClr val="9900FF"/>
                </a:solidFill>
              </a:rPr>
              <a:t>5. Preprocessing</a:t>
            </a:r>
            <a:r>
              <a:rPr lang="en" sz="1100">
                <a:solidFill>
                  <a:srgbClr val="38761D"/>
                </a:solidFill>
              </a:rPr>
              <a:t> </a:t>
            </a:r>
            <a:r>
              <a:rPr lang="en" sz="1100"/>
              <a:t>    </a:t>
            </a:r>
            <a:r>
              <a:rPr lang="en" sz="1100"/>
              <a:t> </a:t>
            </a:r>
            <a:endParaRPr sz="1100">
              <a:solidFill>
                <a:srgbClr val="CC0000"/>
              </a:solidFill>
            </a:endParaRPr>
          </a:p>
        </p:txBody>
      </p:sp>
      <p:sp>
        <p:nvSpPr>
          <p:cNvPr id="246" name="Google Shape;246;p46"/>
          <p:cNvSpPr txBox="1"/>
          <p:nvPr/>
        </p:nvSpPr>
        <p:spPr>
          <a:xfrm>
            <a:off x="280025" y="1217050"/>
            <a:ext cx="1102500" cy="10467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CSV, JSON, Database</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Renaming</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solidFill>
                  <a:schemeClr val="dk1"/>
                </a:solidFill>
                <a:latin typeface="Open Sans Light"/>
                <a:ea typeface="Open Sans Light"/>
                <a:cs typeface="Open Sans Light"/>
                <a:sym typeface="Open Sans Light"/>
              </a:rPr>
              <a:t>Label encoding</a:t>
            </a:r>
            <a:endParaRPr sz="800">
              <a:solidFill>
                <a:schemeClr val="dk1"/>
              </a:solidFill>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solidFill>
                  <a:schemeClr val="dk1"/>
                </a:solidFill>
                <a:latin typeface="Open Sans Light"/>
                <a:ea typeface="Open Sans Light"/>
                <a:cs typeface="Open Sans Light"/>
                <a:sym typeface="Open Sans Light"/>
              </a:rPr>
              <a:t>Train / dev / test set</a:t>
            </a:r>
            <a:endParaRPr sz="800">
              <a:solidFill>
                <a:schemeClr val="dk1"/>
              </a:solidFill>
              <a:latin typeface="Open Sans Light"/>
              <a:ea typeface="Open Sans Light"/>
              <a:cs typeface="Open Sans Light"/>
              <a:sym typeface="Open Sans Light"/>
            </a:endParaRPr>
          </a:p>
        </p:txBody>
      </p:sp>
      <p:sp>
        <p:nvSpPr>
          <p:cNvPr id="247" name="Google Shape;247;p46"/>
          <p:cNvSpPr txBox="1"/>
          <p:nvPr/>
        </p:nvSpPr>
        <p:spPr>
          <a:xfrm>
            <a:off x="7529950" y="1199625"/>
            <a:ext cx="1509600" cy="12990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Null values</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Outliers</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Fix class </a:t>
            </a:r>
            <a:r>
              <a:rPr lang="en" sz="800">
                <a:solidFill>
                  <a:schemeClr val="dk1"/>
                </a:solidFill>
                <a:latin typeface="Open Sans Light"/>
                <a:ea typeface="Open Sans Light"/>
                <a:cs typeface="Open Sans Light"/>
                <a:sym typeface="Open Sans Light"/>
              </a:rPr>
              <a:t>imbalance</a:t>
            </a:r>
            <a:r>
              <a:rPr lang="en" sz="800">
                <a:solidFill>
                  <a:schemeClr val="dk1"/>
                </a:solidFill>
                <a:latin typeface="Open Sans Light"/>
                <a:ea typeface="Open Sans Light"/>
                <a:cs typeface="Open Sans Light"/>
                <a:sym typeface="Open Sans Light"/>
              </a:rPr>
              <a:t> (up-/down-sampling</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Typos / Entry errors /</a:t>
            </a:r>
            <a:r>
              <a:rPr lang="en" sz="800">
                <a:solidFill>
                  <a:schemeClr val="dk1"/>
                </a:solidFill>
                <a:latin typeface="Open Sans Light"/>
                <a:ea typeface="Open Sans Light"/>
                <a:cs typeface="Open Sans Light"/>
                <a:sym typeface="Open Sans Light"/>
              </a:rPr>
              <a:t> </a:t>
            </a:r>
            <a:r>
              <a:rPr lang="en" sz="800">
                <a:solidFill>
                  <a:schemeClr val="dk1"/>
                </a:solidFill>
                <a:latin typeface="Open Sans Light"/>
                <a:ea typeface="Open Sans Light"/>
                <a:cs typeface="Open Sans Light"/>
                <a:sym typeface="Open Sans Light"/>
              </a:rPr>
              <a:t>Duplicates / IDs</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Scaling (min-max; standardize)</a:t>
            </a:r>
            <a:endParaRPr sz="800">
              <a:solidFill>
                <a:schemeClr val="dk1"/>
              </a:solidFill>
              <a:latin typeface="Open Sans Light"/>
              <a:ea typeface="Open Sans Light"/>
              <a:cs typeface="Open Sans Light"/>
              <a:sym typeface="Open Sans Light"/>
            </a:endParaRPr>
          </a:p>
        </p:txBody>
      </p:sp>
      <p:sp>
        <p:nvSpPr>
          <p:cNvPr id="248" name="Google Shape;248;p46"/>
          <p:cNvSpPr txBox="1"/>
          <p:nvPr>
            <p:ph idx="1" type="body"/>
          </p:nvPr>
        </p:nvSpPr>
        <p:spPr>
          <a:xfrm>
            <a:off x="5768350" y="2612000"/>
            <a:ext cx="3275400" cy="1452000"/>
          </a:xfrm>
          <a:prstGeom prst="rect">
            <a:avLst/>
          </a:prstGeom>
          <a:solidFill>
            <a:schemeClr val="lt1"/>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TOOLS</a:t>
            </a:r>
            <a:endParaRPr sz="800"/>
          </a:p>
          <a:p>
            <a:pPr indent="-165100" lvl="0" marL="171450" rtl="0" algn="l">
              <a:lnSpc>
                <a:spcPct val="115000"/>
              </a:lnSpc>
              <a:spcBef>
                <a:spcPts val="0"/>
              </a:spcBef>
              <a:spcAft>
                <a:spcPts val="0"/>
              </a:spcAft>
              <a:buSzPts val="800"/>
              <a:buChar char="●"/>
            </a:pPr>
            <a:r>
              <a:rPr b="1" lang="en" sz="800">
                <a:latin typeface="Open Sans"/>
                <a:ea typeface="Open Sans"/>
                <a:cs typeface="Open Sans"/>
                <a:sym typeface="Open Sans"/>
              </a:rPr>
              <a:t>Python</a:t>
            </a:r>
            <a:r>
              <a:rPr lang="en" sz="800"/>
              <a:t>, R</a:t>
            </a:r>
            <a:r>
              <a:rPr lang="en" sz="800"/>
              <a:t> - </a:t>
            </a:r>
            <a:r>
              <a:rPr lang="en" sz="800" u="sng"/>
              <a:t>programming</a:t>
            </a:r>
            <a:r>
              <a:rPr lang="en" sz="800"/>
              <a:t> tool</a:t>
            </a:r>
            <a:endParaRPr sz="800"/>
          </a:p>
          <a:p>
            <a:pPr indent="-222250" lvl="1" marL="400050" rtl="0" algn="l">
              <a:lnSpc>
                <a:spcPct val="115000"/>
              </a:lnSpc>
              <a:spcBef>
                <a:spcPts val="0"/>
              </a:spcBef>
              <a:spcAft>
                <a:spcPts val="0"/>
              </a:spcAft>
              <a:buSzPts val="800"/>
              <a:buChar char="○"/>
            </a:pPr>
            <a:r>
              <a:rPr b="1" lang="en" sz="800">
                <a:latin typeface="Open Sans"/>
                <a:ea typeface="Open Sans"/>
                <a:cs typeface="Open Sans"/>
                <a:sym typeface="Open Sans"/>
              </a:rPr>
              <a:t>NumPy</a:t>
            </a:r>
            <a:r>
              <a:rPr lang="en" sz="800"/>
              <a:t> (matrix manipulation), </a:t>
            </a:r>
            <a:r>
              <a:rPr b="1" lang="en" sz="800">
                <a:latin typeface="Open Sans"/>
                <a:ea typeface="Open Sans"/>
                <a:cs typeface="Open Sans"/>
                <a:sym typeface="Open Sans"/>
              </a:rPr>
              <a:t>Pandas</a:t>
            </a:r>
            <a:r>
              <a:rPr lang="en" sz="800"/>
              <a:t> (Excel-like), </a:t>
            </a:r>
            <a:r>
              <a:rPr b="1" lang="en" sz="800">
                <a:latin typeface="Open Sans"/>
                <a:ea typeface="Open Sans"/>
                <a:cs typeface="Open Sans"/>
                <a:sym typeface="Open Sans"/>
              </a:rPr>
              <a:t>Matplotlib/Seaborn</a:t>
            </a:r>
            <a:r>
              <a:rPr lang="en" sz="800"/>
              <a:t> (visualization), </a:t>
            </a:r>
            <a:r>
              <a:rPr b="1" lang="en" sz="800">
                <a:latin typeface="Open Sans"/>
                <a:ea typeface="Open Sans"/>
                <a:cs typeface="Open Sans"/>
                <a:sym typeface="Open Sans"/>
              </a:rPr>
              <a:t>Sklearn</a:t>
            </a:r>
            <a:r>
              <a:rPr lang="en" sz="800"/>
              <a:t> (machine learning), </a:t>
            </a:r>
            <a:r>
              <a:rPr b="1" lang="en" sz="800">
                <a:latin typeface="Open Sans"/>
                <a:ea typeface="Open Sans"/>
                <a:cs typeface="Open Sans"/>
                <a:sym typeface="Open Sans"/>
              </a:rPr>
              <a:t>PyTorch</a:t>
            </a:r>
            <a:r>
              <a:rPr lang="en" sz="800"/>
              <a:t> (deep </a:t>
            </a:r>
            <a:r>
              <a:rPr lang="en" sz="800"/>
              <a:t>learning</a:t>
            </a:r>
            <a:r>
              <a:rPr lang="en" sz="800"/>
              <a:t>), </a:t>
            </a:r>
            <a:r>
              <a:rPr b="1" lang="en" sz="800">
                <a:latin typeface="Open Sans"/>
                <a:ea typeface="Open Sans"/>
                <a:cs typeface="Open Sans"/>
                <a:sym typeface="Open Sans"/>
              </a:rPr>
              <a:t>Huggingface</a:t>
            </a:r>
            <a:r>
              <a:rPr lang="en" sz="800"/>
              <a:t> (models)</a:t>
            </a:r>
            <a:endParaRPr sz="800"/>
          </a:p>
          <a:p>
            <a:pPr indent="-165100" lvl="0" marL="171450" rtl="0" algn="l">
              <a:lnSpc>
                <a:spcPct val="115000"/>
              </a:lnSpc>
              <a:spcBef>
                <a:spcPts val="0"/>
              </a:spcBef>
              <a:spcAft>
                <a:spcPts val="0"/>
              </a:spcAft>
              <a:buClr>
                <a:srgbClr val="B7B7B7"/>
              </a:buClr>
              <a:buSzPts val="800"/>
              <a:buChar char="●"/>
            </a:pPr>
            <a:r>
              <a:rPr b="1" lang="en" sz="800">
                <a:solidFill>
                  <a:srgbClr val="B7B7B7"/>
                </a:solidFill>
                <a:latin typeface="Open Sans"/>
                <a:ea typeface="Open Sans"/>
                <a:cs typeface="Open Sans"/>
                <a:sym typeface="Open Sans"/>
              </a:rPr>
              <a:t>Tableau</a:t>
            </a:r>
            <a:r>
              <a:rPr lang="en" sz="800">
                <a:solidFill>
                  <a:srgbClr val="B7B7B7"/>
                </a:solidFill>
              </a:rPr>
              <a:t>, </a:t>
            </a:r>
            <a:r>
              <a:rPr b="1" lang="en" sz="800">
                <a:solidFill>
                  <a:srgbClr val="B7B7B7"/>
                </a:solidFill>
                <a:latin typeface="Open Sans"/>
                <a:ea typeface="Open Sans"/>
                <a:cs typeface="Open Sans"/>
                <a:sym typeface="Open Sans"/>
              </a:rPr>
              <a:t>Power</a:t>
            </a:r>
            <a:r>
              <a:rPr lang="en" sz="800">
                <a:solidFill>
                  <a:srgbClr val="B7B7B7"/>
                </a:solidFill>
              </a:rPr>
              <a:t> </a:t>
            </a:r>
            <a:r>
              <a:rPr b="1" lang="en" sz="800">
                <a:solidFill>
                  <a:srgbClr val="B7B7B7"/>
                </a:solidFill>
                <a:latin typeface="Open Sans"/>
                <a:ea typeface="Open Sans"/>
                <a:cs typeface="Open Sans"/>
                <a:sym typeface="Open Sans"/>
              </a:rPr>
              <a:t>BI</a:t>
            </a:r>
            <a:r>
              <a:rPr lang="en" sz="800">
                <a:solidFill>
                  <a:srgbClr val="B7B7B7"/>
                </a:solidFill>
              </a:rPr>
              <a:t> - </a:t>
            </a:r>
            <a:r>
              <a:rPr lang="en" sz="800" u="sng">
                <a:solidFill>
                  <a:srgbClr val="B7B7B7"/>
                </a:solidFill>
              </a:rPr>
              <a:t>Business Intelligence (BI)</a:t>
            </a:r>
            <a:r>
              <a:rPr lang="en" sz="800">
                <a:solidFill>
                  <a:srgbClr val="B7B7B7"/>
                </a:solidFill>
              </a:rPr>
              <a:t> tools</a:t>
            </a:r>
            <a:r>
              <a:rPr lang="en" sz="800">
                <a:solidFill>
                  <a:srgbClr val="B7B7B7"/>
                </a:solidFill>
              </a:rPr>
              <a:t> </a:t>
            </a:r>
            <a:endParaRPr sz="800">
              <a:solidFill>
                <a:srgbClr val="B7B7B7"/>
              </a:solidFill>
            </a:endParaRPr>
          </a:p>
          <a:p>
            <a:pPr indent="-165100" lvl="0" marL="171450" rtl="0" algn="l">
              <a:lnSpc>
                <a:spcPct val="115000"/>
              </a:lnSpc>
              <a:spcBef>
                <a:spcPts val="0"/>
              </a:spcBef>
              <a:spcAft>
                <a:spcPts val="0"/>
              </a:spcAft>
              <a:buClr>
                <a:srgbClr val="B7B7B7"/>
              </a:buClr>
              <a:buSzPts val="800"/>
              <a:buChar char="●"/>
            </a:pPr>
            <a:r>
              <a:rPr b="1" lang="en" sz="800">
                <a:solidFill>
                  <a:srgbClr val="B7B7B7"/>
                </a:solidFill>
                <a:latin typeface="Open Sans"/>
                <a:ea typeface="Open Sans"/>
                <a:cs typeface="Open Sans"/>
                <a:sym typeface="Open Sans"/>
              </a:rPr>
              <a:t>Microsoft Azure, Rapidminer, Weka</a:t>
            </a:r>
            <a:r>
              <a:rPr lang="en" sz="800">
                <a:solidFill>
                  <a:srgbClr val="B7B7B7"/>
                </a:solidFill>
              </a:rPr>
              <a:t> - </a:t>
            </a:r>
            <a:r>
              <a:rPr lang="en" sz="800" u="sng">
                <a:solidFill>
                  <a:srgbClr val="B7B7B7"/>
                </a:solidFill>
              </a:rPr>
              <a:t>data science and machine learning</a:t>
            </a:r>
            <a:r>
              <a:rPr lang="en" sz="800">
                <a:solidFill>
                  <a:srgbClr val="B7B7B7"/>
                </a:solidFill>
              </a:rPr>
              <a:t> tools</a:t>
            </a:r>
            <a:endParaRPr sz="800">
              <a:solidFill>
                <a:srgbClr val="B7B7B7"/>
              </a:solidFill>
            </a:endParaRPr>
          </a:p>
          <a:p>
            <a:pPr indent="-165100" lvl="0" marL="171450" rtl="0" algn="l">
              <a:lnSpc>
                <a:spcPct val="115000"/>
              </a:lnSpc>
              <a:spcBef>
                <a:spcPts val="0"/>
              </a:spcBef>
              <a:spcAft>
                <a:spcPts val="0"/>
              </a:spcAft>
              <a:buClr>
                <a:srgbClr val="B7B7B7"/>
              </a:buClr>
              <a:buSzPts val="800"/>
              <a:buChar char="●"/>
            </a:pPr>
            <a:r>
              <a:rPr b="1" lang="en" sz="800">
                <a:solidFill>
                  <a:srgbClr val="B7B7B7"/>
                </a:solidFill>
                <a:latin typeface="Open Sans"/>
                <a:ea typeface="Open Sans"/>
                <a:cs typeface="Open Sans"/>
                <a:sym typeface="Open Sans"/>
              </a:rPr>
              <a:t>SPSS</a:t>
            </a:r>
            <a:r>
              <a:rPr lang="en" sz="800">
                <a:solidFill>
                  <a:srgbClr val="B7B7B7"/>
                </a:solidFill>
              </a:rPr>
              <a:t>, </a:t>
            </a:r>
            <a:r>
              <a:rPr b="1" lang="en" sz="800">
                <a:solidFill>
                  <a:srgbClr val="B7B7B7"/>
                </a:solidFill>
                <a:latin typeface="Open Sans"/>
                <a:ea typeface="Open Sans"/>
                <a:cs typeface="Open Sans"/>
                <a:sym typeface="Open Sans"/>
              </a:rPr>
              <a:t>SAS, JASP</a:t>
            </a:r>
            <a:r>
              <a:rPr lang="en" sz="800">
                <a:solidFill>
                  <a:srgbClr val="B7B7B7"/>
                </a:solidFill>
              </a:rPr>
              <a:t> - </a:t>
            </a:r>
            <a:r>
              <a:rPr lang="en" sz="800" u="sng">
                <a:solidFill>
                  <a:srgbClr val="B7B7B7"/>
                </a:solidFill>
              </a:rPr>
              <a:t>statistical</a:t>
            </a:r>
            <a:r>
              <a:rPr lang="en" sz="800">
                <a:solidFill>
                  <a:srgbClr val="B7B7B7"/>
                </a:solidFill>
              </a:rPr>
              <a:t> tool </a:t>
            </a:r>
            <a:endParaRPr sz="800">
              <a:solidFill>
                <a:srgbClr val="B7B7B7"/>
              </a:solidFill>
            </a:endParaRPr>
          </a:p>
        </p:txBody>
      </p:sp>
      <p:sp>
        <p:nvSpPr>
          <p:cNvPr id="249" name="Google Shape;249;p46"/>
          <p:cNvSpPr txBox="1"/>
          <p:nvPr/>
        </p:nvSpPr>
        <p:spPr>
          <a:xfrm>
            <a:off x="280025" y="2615900"/>
            <a:ext cx="1167000" cy="1581600"/>
          </a:xfrm>
          <a:prstGeom prst="rect">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Open Sans"/>
                <a:ea typeface="Open Sans"/>
                <a:cs typeface="Open Sans"/>
                <a:sym typeface="Open Sans"/>
              </a:rPr>
              <a:t>Supervised</a:t>
            </a:r>
            <a:endParaRPr b="1" sz="800">
              <a:solidFill>
                <a:schemeClr val="dk1"/>
              </a:solidFill>
              <a:latin typeface="Open Sans"/>
              <a:ea typeface="Open Sans"/>
              <a:cs typeface="Open Sans"/>
              <a:sym typeface="Open Sans"/>
            </a:endParaRPr>
          </a:p>
          <a:p>
            <a:pPr indent="-285750" lvl="0" marL="285750" rtl="0" algn="l">
              <a:lnSpc>
                <a:spcPct val="115000"/>
              </a:lnSpc>
              <a:spcBef>
                <a:spcPts val="0"/>
              </a:spcBef>
              <a:spcAft>
                <a:spcPts val="0"/>
              </a:spcAft>
              <a:buClr>
                <a:schemeClr val="dk1"/>
              </a:buClr>
              <a:buSzPts val="900"/>
              <a:buFont typeface="Open Sans Light"/>
              <a:buChar char="●"/>
            </a:pPr>
            <a:r>
              <a:rPr lang="en" sz="800">
                <a:solidFill>
                  <a:schemeClr val="dk1"/>
                </a:solidFill>
                <a:latin typeface="Open Sans Light"/>
                <a:ea typeface="Open Sans Light"/>
                <a:cs typeface="Open Sans Light"/>
                <a:sym typeface="Open Sans Light"/>
              </a:rPr>
              <a:t>Regression</a:t>
            </a:r>
            <a:endParaRPr sz="800">
              <a:solidFill>
                <a:schemeClr val="dk1"/>
              </a:solidFill>
              <a:latin typeface="Open Sans Light"/>
              <a:ea typeface="Open Sans Light"/>
              <a:cs typeface="Open Sans Light"/>
              <a:sym typeface="Open Sans Light"/>
            </a:endParaRPr>
          </a:p>
          <a:p>
            <a:pPr indent="-279400" lvl="0" marL="2857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Classification</a:t>
            </a:r>
            <a:endParaRPr sz="800">
              <a:solidFill>
                <a:schemeClr val="dk1"/>
              </a:solidFill>
              <a:latin typeface="Open Sans Light"/>
              <a:ea typeface="Open Sans Light"/>
              <a:cs typeface="Open Sans Light"/>
              <a:sym typeface="Open Sans Light"/>
            </a:endParaRPr>
          </a:p>
          <a:p>
            <a:pPr indent="0" lvl="0" marL="0" rtl="0" algn="l">
              <a:lnSpc>
                <a:spcPct val="115000"/>
              </a:lnSpc>
              <a:spcBef>
                <a:spcPts val="0"/>
              </a:spcBef>
              <a:spcAft>
                <a:spcPts val="0"/>
              </a:spcAft>
              <a:buNone/>
            </a:pPr>
            <a:r>
              <a:rPr b="1" lang="en" sz="800">
                <a:solidFill>
                  <a:schemeClr val="dk1"/>
                </a:solidFill>
                <a:latin typeface="Open Sans"/>
                <a:ea typeface="Open Sans"/>
                <a:cs typeface="Open Sans"/>
                <a:sym typeface="Open Sans"/>
              </a:rPr>
              <a:t>Unsupervised</a:t>
            </a:r>
            <a:endParaRPr b="1" sz="800">
              <a:solidFill>
                <a:schemeClr val="dk1"/>
              </a:solidFill>
              <a:latin typeface="Open Sans"/>
              <a:ea typeface="Open Sans"/>
              <a:cs typeface="Open Sans"/>
              <a:sym typeface="Open Sans"/>
            </a:endParaRPr>
          </a:p>
          <a:p>
            <a:pPr indent="-279400" lvl="0" marL="2857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Clustering</a:t>
            </a:r>
            <a:endParaRPr sz="800">
              <a:solidFill>
                <a:schemeClr val="dk1"/>
              </a:solidFill>
              <a:latin typeface="Open Sans Light"/>
              <a:ea typeface="Open Sans Light"/>
              <a:cs typeface="Open Sans Light"/>
              <a:sym typeface="Open Sans Light"/>
            </a:endParaRPr>
          </a:p>
          <a:p>
            <a:pPr indent="-279400" lvl="0" marL="2857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Dimensionality reduction</a:t>
            </a:r>
            <a:endParaRPr sz="800">
              <a:solidFill>
                <a:schemeClr val="dk1"/>
              </a:solidFill>
              <a:latin typeface="Open Sans Light"/>
              <a:ea typeface="Open Sans Light"/>
              <a:cs typeface="Open Sans Light"/>
              <a:sym typeface="Open Sans Light"/>
            </a:endParaRPr>
          </a:p>
          <a:p>
            <a:pPr indent="0" lvl="0" marL="0" rtl="0" algn="l">
              <a:lnSpc>
                <a:spcPct val="115000"/>
              </a:lnSpc>
              <a:spcBef>
                <a:spcPts val="0"/>
              </a:spcBef>
              <a:spcAft>
                <a:spcPts val="0"/>
              </a:spcAft>
              <a:buNone/>
            </a:pPr>
            <a:r>
              <a:rPr b="1" lang="en" sz="800">
                <a:solidFill>
                  <a:schemeClr val="dk1"/>
                </a:solidFill>
                <a:latin typeface="Open Sans"/>
                <a:ea typeface="Open Sans"/>
                <a:cs typeface="Open Sans"/>
                <a:sym typeface="Open Sans"/>
              </a:rPr>
              <a:t>Reinforcement</a:t>
            </a:r>
            <a:endParaRPr b="1" sz="800">
              <a:solidFill>
                <a:schemeClr val="dk1"/>
              </a:solidFill>
              <a:latin typeface="Open Sans"/>
              <a:ea typeface="Open Sans"/>
              <a:cs typeface="Open Sans"/>
              <a:sym typeface="Open Sans"/>
            </a:endParaRPr>
          </a:p>
          <a:p>
            <a:pPr indent="-279400" lvl="0" marL="285750" rtl="0" algn="l">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PPO</a:t>
            </a:r>
            <a:endParaRPr sz="800">
              <a:solidFill>
                <a:schemeClr val="dk1"/>
              </a:solidFill>
              <a:latin typeface="Open Sans Light"/>
              <a:ea typeface="Open Sans Light"/>
              <a:cs typeface="Open Sans Light"/>
              <a:sym typeface="Open Sans Light"/>
            </a:endParaRPr>
          </a:p>
          <a:p>
            <a:pPr indent="-279400" lvl="0" marL="285750" rtl="0" algn="l">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Q-learning</a:t>
            </a:r>
            <a:endParaRPr sz="800">
              <a:solidFill>
                <a:schemeClr val="dk1"/>
              </a:solidFill>
              <a:latin typeface="Open Sans Light"/>
              <a:ea typeface="Open Sans Light"/>
              <a:cs typeface="Open Sans Light"/>
              <a:sym typeface="Open Sans Light"/>
            </a:endParaRPr>
          </a:p>
        </p:txBody>
      </p:sp>
      <p:sp>
        <p:nvSpPr>
          <p:cNvPr id="250" name="Google Shape;250;p46"/>
          <p:cNvSpPr txBox="1"/>
          <p:nvPr/>
        </p:nvSpPr>
        <p:spPr>
          <a:xfrm>
            <a:off x="5768350" y="4111425"/>
            <a:ext cx="2702100" cy="874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Open Sans"/>
                <a:ea typeface="Open Sans"/>
                <a:cs typeface="Open Sans"/>
                <a:sym typeface="Open Sans"/>
              </a:rPr>
              <a:t>TOP VENUES</a:t>
            </a:r>
            <a:endParaRPr b="1" sz="800">
              <a:solidFill>
                <a:schemeClr val="dk1"/>
              </a:solidFill>
              <a:latin typeface="Open Sans"/>
              <a:ea typeface="Open Sans"/>
              <a:cs typeface="Open Sans"/>
              <a:sym typeface="Open Sans"/>
            </a:endParaRPr>
          </a:p>
          <a:p>
            <a:pPr indent="-136525" lvl="0" marL="142875" rtl="0" algn="l">
              <a:lnSpc>
                <a:spcPct val="115000"/>
              </a:lnSpc>
              <a:spcBef>
                <a:spcPts val="0"/>
              </a:spcBef>
              <a:spcAft>
                <a:spcPts val="0"/>
              </a:spcAft>
              <a:buClr>
                <a:schemeClr val="dk1"/>
              </a:buClr>
              <a:buSzPts val="800"/>
              <a:buFont typeface="Open Sans Light"/>
              <a:buAutoNum type="arabicPeriod"/>
            </a:pPr>
            <a:r>
              <a:rPr i="1" lang="en" sz="800">
                <a:solidFill>
                  <a:schemeClr val="dk1"/>
                </a:solidFill>
                <a:latin typeface="Open Sans Light"/>
                <a:ea typeface="Open Sans Light"/>
                <a:cs typeface="Open Sans Light"/>
                <a:sym typeface="Open Sans Light"/>
              </a:rPr>
              <a:t>ML (KDD)</a:t>
            </a:r>
            <a:endParaRPr i="1" sz="800">
              <a:solidFill>
                <a:schemeClr val="dk1"/>
              </a:solidFill>
              <a:latin typeface="Open Sans Light"/>
              <a:ea typeface="Open Sans Light"/>
              <a:cs typeface="Open Sans Light"/>
              <a:sym typeface="Open Sans Light"/>
            </a:endParaRPr>
          </a:p>
          <a:p>
            <a:pPr indent="-136525" lvl="0" marL="142875" rtl="0" algn="l">
              <a:lnSpc>
                <a:spcPct val="115000"/>
              </a:lnSpc>
              <a:spcBef>
                <a:spcPts val="0"/>
              </a:spcBef>
              <a:spcAft>
                <a:spcPts val="0"/>
              </a:spcAft>
              <a:buClr>
                <a:schemeClr val="dk1"/>
              </a:buClr>
              <a:buSzPts val="800"/>
              <a:buFont typeface="Open Sans Light"/>
              <a:buAutoNum type="arabicPeriod"/>
            </a:pPr>
            <a:r>
              <a:rPr i="1" lang="en" sz="800">
                <a:solidFill>
                  <a:schemeClr val="dk1"/>
                </a:solidFill>
                <a:latin typeface="Open Sans Light"/>
                <a:ea typeface="Open Sans Light"/>
                <a:cs typeface="Open Sans Light"/>
                <a:sym typeface="Open Sans Light"/>
              </a:rPr>
              <a:t>DL (ICML, NIPS, ICMR)</a:t>
            </a:r>
            <a:endParaRPr i="1" sz="800">
              <a:solidFill>
                <a:schemeClr val="dk1"/>
              </a:solidFill>
              <a:latin typeface="Open Sans Light"/>
              <a:ea typeface="Open Sans Light"/>
              <a:cs typeface="Open Sans Light"/>
              <a:sym typeface="Open Sans Light"/>
            </a:endParaRPr>
          </a:p>
          <a:p>
            <a:pPr indent="-136525" lvl="0" marL="142875" rtl="0" algn="l">
              <a:lnSpc>
                <a:spcPct val="115000"/>
              </a:lnSpc>
              <a:spcBef>
                <a:spcPts val="0"/>
              </a:spcBef>
              <a:spcAft>
                <a:spcPts val="0"/>
              </a:spcAft>
              <a:buClr>
                <a:schemeClr val="dk1"/>
              </a:buClr>
              <a:buSzPts val="800"/>
              <a:buFont typeface="Open Sans Light"/>
              <a:buAutoNum type="arabicPeriod"/>
            </a:pPr>
            <a:r>
              <a:rPr i="1" lang="en" sz="800">
                <a:solidFill>
                  <a:schemeClr val="dk1"/>
                </a:solidFill>
                <a:latin typeface="Open Sans Light"/>
                <a:ea typeface="Open Sans Light"/>
                <a:cs typeface="Open Sans Light"/>
                <a:sym typeface="Open Sans Light"/>
              </a:rPr>
              <a:t>NLP (ACL, EMNLP)</a:t>
            </a:r>
            <a:endParaRPr i="1" sz="800">
              <a:solidFill>
                <a:schemeClr val="dk1"/>
              </a:solidFill>
              <a:latin typeface="Open Sans Light"/>
              <a:ea typeface="Open Sans Light"/>
              <a:cs typeface="Open Sans Light"/>
              <a:sym typeface="Open Sans Light"/>
            </a:endParaRPr>
          </a:p>
          <a:p>
            <a:pPr indent="-136525" lvl="0" marL="142875" rtl="0" algn="l">
              <a:lnSpc>
                <a:spcPct val="115000"/>
              </a:lnSpc>
              <a:spcBef>
                <a:spcPts val="0"/>
              </a:spcBef>
              <a:spcAft>
                <a:spcPts val="0"/>
              </a:spcAft>
              <a:buClr>
                <a:schemeClr val="dk1"/>
              </a:buClr>
              <a:buSzPts val="800"/>
              <a:buFont typeface="Open Sans Light"/>
              <a:buAutoNum type="arabicPeriod"/>
            </a:pPr>
            <a:r>
              <a:rPr i="1" lang="en" sz="800">
                <a:solidFill>
                  <a:schemeClr val="dk1"/>
                </a:solidFill>
                <a:latin typeface="Open Sans Light"/>
                <a:ea typeface="Open Sans Light"/>
                <a:cs typeface="Open Sans Light"/>
                <a:sym typeface="Open Sans Light"/>
              </a:rPr>
              <a:t>CV (CVPR, ICCV)</a:t>
            </a:r>
            <a:endParaRPr i="1" sz="800">
              <a:solidFill>
                <a:srgbClr val="222222"/>
              </a:solidFill>
              <a:highlight>
                <a:srgbClr val="FFFFFF"/>
              </a:highlight>
              <a:latin typeface="Open Sans Light"/>
              <a:ea typeface="Open Sans Light"/>
              <a:cs typeface="Open Sans Light"/>
              <a:sym typeface="Open Sans Light"/>
            </a:endParaRPr>
          </a:p>
        </p:txBody>
      </p:sp>
      <p:sp>
        <p:nvSpPr>
          <p:cNvPr id="251" name="Google Shape;251;p46"/>
          <p:cNvSpPr txBox="1"/>
          <p:nvPr/>
        </p:nvSpPr>
        <p:spPr>
          <a:xfrm>
            <a:off x="1540250" y="1217050"/>
            <a:ext cx="1811400" cy="10467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Check class imbalance</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Countplot</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Distribution plot</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Boxplot</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Scatter plot</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Correlation Matrix</a:t>
            </a:r>
            <a:endParaRPr sz="800">
              <a:latin typeface="Open Sans Light"/>
              <a:ea typeface="Open Sans Light"/>
              <a:cs typeface="Open Sans Light"/>
              <a:sym typeface="Open Sans Light"/>
            </a:endParaRPr>
          </a:p>
          <a:p>
            <a:pPr indent="-279400" lvl="0" marL="314325" rtl="0" algn="l">
              <a:spcBef>
                <a:spcPts val="0"/>
              </a:spcBef>
              <a:spcAft>
                <a:spcPts val="0"/>
              </a:spcAft>
              <a:buSzPts val="800"/>
              <a:buFont typeface="Open Sans Light"/>
              <a:buChar char="●"/>
            </a:pPr>
            <a:r>
              <a:rPr lang="en" sz="800">
                <a:latin typeface="Open Sans Light"/>
                <a:ea typeface="Open Sans Light"/>
                <a:cs typeface="Open Sans Light"/>
                <a:sym typeface="Open Sans Light"/>
              </a:rPr>
              <a:t>Predictive Power Score</a:t>
            </a:r>
            <a:endParaRPr sz="800">
              <a:latin typeface="Open Sans Light"/>
              <a:ea typeface="Open Sans Light"/>
              <a:cs typeface="Open Sans Light"/>
              <a:sym typeface="Open Sans Light"/>
            </a:endParaRPr>
          </a:p>
        </p:txBody>
      </p:sp>
      <p:sp>
        <p:nvSpPr>
          <p:cNvPr id="252" name="Google Shape;252;p46"/>
          <p:cNvSpPr txBox="1"/>
          <p:nvPr/>
        </p:nvSpPr>
        <p:spPr>
          <a:xfrm>
            <a:off x="3070975" y="536050"/>
            <a:ext cx="1702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a:p>
        </p:txBody>
      </p:sp>
      <p:sp>
        <p:nvSpPr>
          <p:cNvPr id="253" name="Google Shape;253;p46"/>
          <p:cNvSpPr txBox="1"/>
          <p:nvPr/>
        </p:nvSpPr>
        <p:spPr>
          <a:xfrm>
            <a:off x="3606276" y="1199625"/>
            <a:ext cx="1509600" cy="10158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Dimensionality reduction</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latin typeface="Open Sans Light"/>
                <a:ea typeface="Open Sans Light"/>
                <a:cs typeface="Open Sans Light"/>
                <a:sym typeface="Open Sans Light"/>
              </a:rPr>
              <a:t>Feature splitting (e.g., date)</a:t>
            </a:r>
            <a:endParaRPr sz="800">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latin typeface="Open Sans Light"/>
                <a:ea typeface="Open Sans Light"/>
                <a:cs typeface="Open Sans Light"/>
                <a:sym typeface="Open Sans Light"/>
              </a:rPr>
              <a:t>Creating features (e.g., some equation)</a:t>
            </a:r>
            <a:endParaRPr sz="800">
              <a:latin typeface="Open Sans Light"/>
              <a:ea typeface="Open Sans Light"/>
              <a:cs typeface="Open Sans Light"/>
              <a:sym typeface="Open Sans Light"/>
            </a:endParaRPr>
          </a:p>
        </p:txBody>
      </p:sp>
      <p:sp>
        <p:nvSpPr>
          <p:cNvPr id="254" name="Google Shape;254;p46"/>
          <p:cNvSpPr txBox="1"/>
          <p:nvPr/>
        </p:nvSpPr>
        <p:spPr>
          <a:xfrm>
            <a:off x="5389100" y="1199625"/>
            <a:ext cx="1908600" cy="8742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Select your X (features) and y (target)</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In ML, it’s better to choose X</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In DL, we usually</a:t>
            </a:r>
            <a:r>
              <a:rPr lang="en" sz="800">
                <a:solidFill>
                  <a:schemeClr val="dk1"/>
                </a:solidFill>
                <a:latin typeface="Open Sans Light"/>
                <a:ea typeface="Open Sans Light"/>
                <a:cs typeface="Open Sans Light"/>
                <a:sym typeface="Open Sans Light"/>
              </a:rPr>
              <a:t> </a:t>
            </a:r>
            <a:r>
              <a:rPr lang="en" sz="800">
                <a:solidFill>
                  <a:schemeClr val="dk1"/>
                </a:solidFill>
                <a:latin typeface="Open Sans Light"/>
                <a:ea typeface="Open Sans Light"/>
                <a:cs typeface="Open Sans Light"/>
                <a:sym typeface="Open Sans Light"/>
              </a:rPr>
              <a:t>just input all features</a:t>
            </a:r>
            <a:endParaRPr sz="800">
              <a:solidFill>
                <a:schemeClr val="dk1"/>
              </a:solidFill>
              <a:latin typeface="Open Sans Light"/>
              <a:ea typeface="Open Sans Light"/>
              <a:cs typeface="Open Sans Light"/>
              <a:sym typeface="Open Sans Light"/>
            </a:endParaRPr>
          </a:p>
        </p:txBody>
      </p:sp>
      <p:sp>
        <p:nvSpPr>
          <p:cNvPr id="255" name="Google Shape;255;p46"/>
          <p:cNvSpPr txBox="1"/>
          <p:nvPr>
            <p:ph idx="1" type="body"/>
          </p:nvPr>
        </p:nvSpPr>
        <p:spPr>
          <a:xfrm>
            <a:off x="0" y="2342575"/>
            <a:ext cx="9218400" cy="3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FF"/>
                </a:solidFill>
              </a:rPr>
              <a:t>     </a:t>
            </a:r>
            <a:r>
              <a:rPr lang="en" sz="1100">
                <a:solidFill>
                  <a:srgbClr val="FF00FF"/>
                </a:solidFill>
              </a:rPr>
              <a:t>6. Model selection</a:t>
            </a:r>
            <a:r>
              <a:rPr lang="en" sz="1100"/>
              <a:t> -&gt;   </a:t>
            </a:r>
            <a:r>
              <a:rPr lang="en" sz="1100">
                <a:solidFill>
                  <a:srgbClr val="38761D"/>
                </a:solidFill>
              </a:rPr>
              <a:t>7</a:t>
            </a:r>
            <a:r>
              <a:rPr lang="en" sz="1100">
                <a:solidFill>
                  <a:srgbClr val="38761D"/>
                </a:solidFill>
              </a:rPr>
              <a:t>. Testing </a:t>
            </a:r>
            <a:r>
              <a:rPr lang="en" sz="1100">
                <a:solidFill>
                  <a:srgbClr val="9900FF"/>
                </a:solidFill>
              </a:rPr>
              <a:t>   </a:t>
            </a:r>
            <a:r>
              <a:rPr lang="en" sz="1100"/>
              <a:t>-&gt;  8.  Analysis    -&gt; </a:t>
            </a:r>
            <a:r>
              <a:rPr lang="en" sz="1100">
                <a:solidFill>
                  <a:srgbClr val="BF9000"/>
                </a:solidFill>
              </a:rPr>
              <a:t>9</a:t>
            </a:r>
            <a:r>
              <a:rPr lang="en" sz="1100">
                <a:solidFill>
                  <a:srgbClr val="BF9000"/>
                </a:solidFill>
              </a:rPr>
              <a:t>. Inference</a:t>
            </a:r>
            <a:r>
              <a:rPr lang="en" sz="1100"/>
              <a:t>  -&gt; </a:t>
            </a:r>
            <a:r>
              <a:rPr lang="en" sz="1100">
                <a:solidFill>
                  <a:srgbClr val="45818E"/>
                </a:solidFill>
              </a:rPr>
              <a:t>10</a:t>
            </a:r>
            <a:r>
              <a:rPr lang="en" sz="1100">
                <a:solidFill>
                  <a:srgbClr val="45818E"/>
                </a:solidFill>
              </a:rPr>
              <a:t>. Deployment</a:t>
            </a:r>
            <a:r>
              <a:rPr lang="en" sz="1000">
                <a:latin typeface="Arial"/>
                <a:ea typeface="Arial"/>
                <a:cs typeface="Arial"/>
                <a:sym typeface="Arial"/>
              </a:rPr>
              <a:t> </a:t>
            </a:r>
            <a:endParaRPr sz="1100">
              <a:solidFill>
                <a:srgbClr val="CC0000"/>
              </a:solidFill>
            </a:endParaRPr>
          </a:p>
        </p:txBody>
      </p:sp>
      <p:sp>
        <p:nvSpPr>
          <p:cNvPr id="256" name="Google Shape;256;p46"/>
          <p:cNvSpPr txBox="1"/>
          <p:nvPr/>
        </p:nvSpPr>
        <p:spPr>
          <a:xfrm>
            <a:off x="280025" y="4389150"/>
            <a:ext cx="1522200" cy="523200"/>
          </a:xfrm>
          <a:prstGeom prst="rect">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79400" lvl="0" marL="285750" rtl="0" algn="l">
              <a:spcBef>
                <a:spcPts val="0"/>
              </a:spcBef>
              <a:spcAft>
                <a:spcPts val="0"/>
              </a:spcAft>
              <a:buClr>
                <a:schemeClr val="dk1"/>
              </a:buClr>
              <a:buSzPts val="800"/>
              <a:buFont typeface="Open Sans Light"/>
              <a:buChar char="●"/>
            </a:pPr>
            <a:r>
              <a:rPr b="1" lang="en" sz="800">
                <a:solidFill>
                  <a:schemeClr val="dk1"/>
                </a:solidFill>
                <a:latin typeface="Open Sans"/>
                <a:ea typeface="Open Sans"/>
                <a:cs typeface="Open Sans"/>
                <a:sym typeface="Open Sans"/>
              </a:rPr>
              <a:t>Cross-validation</a:t>
            </a:r>
            <a:endParaRPr b="1" sz="800">
              <a:solidFill>
                <a:schemeClr val="dk1"/>
              </a:solidFill>
              <a:latin typeface="Open Sans"/>
              <a:ea typeface="Open Sans"/>
              <a:cs typeface="Open Sans"/>
              <a:sym typeface="Open Sans"/>
            </a:endParaRPr>
          </a:p>
          <a:p>
            <a:pPr indent="-266700" lvl="0" marL="457200" rtl="0" algn="l">
              <a:spcBef>
                <a:spcPts val="0"/>
              </a:spcBef>
              <a:spcAft>
                <a:spcPts val="0"/>
              </a:spcAft>
              <a:buClr>
                <a:schemeClr val="dk1"/>
              </a:buClr>
              <a:buSzPts val="600"/>
              <a:buFont typeface="Open Sans Light"/>
              <a:buChar char="●"/>
            </a:pPr>
            <a:r>
              <a:rPr lang="en" sz="600">
                <a:solidFill>
                  <a:schemeClr val="dk1"/>
                </a:solidFill>
                <a:latin typeface="Open Sans Light"/>
                <a:ea typeface="Open Sans Light"/>
                <a:cs typeface="Open Sans Light"/>
                <a:sym typeface="Open Sans Light"/>
              </a:rPr>
              <a:t>With/Without Sampling</a:t>
            </a:r>
            <a:endParaRPr sz="600">
              <a:solidFill>
                <a:schemeClr val="dk1"/>
              </a:solidFill>
              <a:latin typeface="Open Sans Light"/>
              <a:ea typeface="Open Sans Light"/>
              <a:cs typeface="Open Sans Light"/>
              <a:sym typeface="Open Sans Light"/>
            </a:endParaRPr>
          </a:p>
          <a:p>
            <a:pPr indent="-279400" lvl="0" marL="285750" rtl="0" algn="l">
              <a:spcBef>
                <a:spcPts val="0"/>
              </a:spcBef>
              <a:spcAft>
                <a:spcPts val="0"/>
              </a:spcAft>
              <a:buClr>
                <a:schemeClr val="dk1"/>
              </a:buClr>
              <a:buSzPts val="800"/>
              <a:buFont typeface="Open Sans"/>
              <a:buChar char="●"/>
            </a:pPr>
            <a:r>
              <a:rPr b="1" lang="en" sz="800">
                <a:solidFill>
                  <a:schemeClr val="dk1"/>
                </a:solidFill>
                <a:latin typeface="Open Sans"/>
                <a:ea typeface="Open Sans"/>
                <a:cs typeface="Open Sans"/>
                <a:sym typeface="Open Sans"/>
              </a:rPr>
              <a:t>Grid search</a:t>
            </a:r>
            <a:endParaRPr b="1" sz="800">
              <a:solidFill>
                <a:schemeClr val="dk1"/>
              </a:solidFill>
              <a:latin typeface="Open Sans"/>
              <a:ea typeface="Open Sans"/>
              <a:cs typeface="Open Sans"/>
              <a:sym typeface="Open Sans"/>
            </a:endParaRPr>
          </a:p>
        </p:txBody>
      </p:sp>
      <p:sp>
        <p:nvSpPr>
          <p:cNvPr id="257" name="Google Shape;257;p46"/>
          <p:cNvSpPr txBox="1"/>
          <p:nvPr/>
        </p:nvSpPr>
        <p:spPr>
          <a:xfrm>
            <a:off x="1722800" y="2615900"/>
            <a:ext cx="743700" cy="8742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Light"/>
                <a:ea typeface="Open Sans Light"/>
                <a:cs typeface="Open Sans Light"/>
                <a:sym typeface="Open Sans Light"/>
              </a:rPr>
              <a:t>Apply your best model on your test set</a:t>
            </a:r>
            <a:endParaRPr sz="800">
              <a:solidFill>
                <a:schemeClr val="dk1"/>
              </a:solidFill>
              <a:latin typeface="Open Sans Light"/>
              <a:ea typeface="Open Sans Light"/>
              <a:cs typeface="Open Sans Light"/>
              <a:sym typeface="Open Sans Light"/>
            </a:endParaRPr>
          </a:p>
          <a:p>
            <a:pPr indent="0" lvl="0" marL="0" rtl="0" algn="l">
              <a:lnSpc>
                <a:spcPct val="115000"/>
              </a:lnSpc>
              <a:spcBef>
                <a:spcPts val="0"/>
              </a:spcBef>
              <a:spcAft>
                <a:spcPts val="0"/>
              </a:spcAft>
              <a:buNone/>
            </a:pPr>
            <a:r>
              <a:t/>
            </a:r>
            <a:endParaRPr sz="800">
              <a:solidFill>
                <a:schemeClr val="dk1"/>
              </a:solidFill>
              <a:latin typeface="Open Sans Light"/>
              <a:ea typeface="Open Sans Light"/>
              <a:cs typeface="Open Sans Light"/>
              <a:sym typeface="Open Sans Light"/>
            </a:endParaRPr>
          </a:p>
        </p:txBody>
      </p:sp>
      <p:sp>
        <p:nvSpPr>
          <p:cNvPr id="258" name="Google Shape;258;p46"/>
          <p:cNvSpPr txBox="1"/>
          <p:nvPr/>
        </p:nvSpPr>
        <p:spPr>
          <a:xfrm>
            <a:off x="3657425" y="2615900"/>
            <a:ext cx="885600" cy="1015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Light"/>
                <a:ea typeface="Open Sans Light"/>
                <a:cs typeface="Open Sans Light"/>
                <a:sym typeface="Open Sans Light"/>
              </a:rPr>
              <a:t>Apply your best model on some unseen data, and see whether it makes sense</a:t>
            </a:r>
            <a:endParaRPr sz="800">
              <a:solidFill>
                <a:schemeClr val="dk1"/>
              </a:solidFill>
              <a:latin typeface="Open Sans Light"/>
              <a:ea typeface="Open Sans Light"/>
              <a:cs typeface="Open Sans Light"/>
              <a:sym typeface="Open Sans Light"/>
            </a:endParaRPr>
          </a:p>
        </p:txBody>
      </p:sp>
      <p:sp>
        <p:nvSpPr>
          <p:cNvPr id="259" name="Google Shape;259;p46"/>
          <p:cNvSpPr txBox="1"/>
          <p:nvPr/>
        </p:nvSpPr>
        <p:spPr>
          <a:xfrm>
            <a:off x="4700400" y="2912300"/>
            <a:ext cx="962400" cy="591000"/>
          </a:xfrm>
          <a:prstGeom prst="rect">
            <a:avLst/>
          </a:prstGeom>
          <a:solidFill>
            <a:srgbClr val="D0E0E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Flask</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Django</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FastAPI</a:t>
            </a:r>
            <a:endParaRPr sz="800">
              <a:solidFill>
                <a:schemeClr val="dk1"/>
              </a:solidFill>
              <a:latin typeface="Open Sans Light"/>
              <a:ea typeface="Open Sans Light"/>
              <a:cs typeface="Open Sans Light"/>
              <a:sym typeface="Open Sans Light"/>
            </a:endParaRPr>
          </a:p>
        </p:txBody>
      </p:sp>
      <p:sp>
        <p:nvSpPr>
          <p:cNvPr id="260" name="Google Shape;260;p46"/>
          <p:cNvSpPr txBox="1"/>
          <p:nvPr/>
        </p:nvSpPr>
        <p:spPr>
          <a:xfrm>
            <a:off x="4701338" y="3492551"/>
            <a:ext cx="962400" cy="307800"/>
          </a:xfrm>
          <a:prstGeom prst="rect">
            <a:avLst/>
          </a:prstGeom>
          <a:solidFill>
            <a:srgbClr val="D0E0E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65100" lvl="0" marL="171450" rtl="0" algn="l">
              <a:lnSpc>
                <a:spcPct val="115000"/>
              </a:lnSpc>
              <a:spcBef>
                <a:spcPts val="0"/>
              </a:spcBef>
              <a:spcAft>
                <a:spcPts val="0"/>
              </a:spcAft>
              <a:buClr>
                <a:schemeClr val="dk1"/>
              </a:buClr>
              <a:buSzPts val="800"/>
              <a:buFont typeface="Open Sans Light"/>
              <a:buChar char="●"/>
            </a:pPr>
            <a:r>
              <a:rPr lang="en" sz="800">
                <a:solidFill>
                  <a:schemeClr val="dk1"/>
                </a:solidFill>
                <a:latin typeface="Open Sans Light"/>
                <a:ea typeface="Open Sans Light"/>
                <a:cs typeface="Open Sans Light"/>
                <a:sym typeface="Open Sans Light"/>
              </a:rPr>
              <a:t>Docker</a:t>
            </a:r>
            <a:endParaRPr sz="800">
              <a:solidFill>
                <a:schemeClr val="dk1"/>
              </a:solidFill>
              <a:latin typeface="Open Sans Light"/>
              <a:ea typeface="Open Sans Light"/>
              <a:cs typeface="Open Sans Light"/>
              <a:sym typeface="Open Sans Light"/>
            </a:endParaRPr>
          </a:p>
        </p:txBody>
      </p:sp>
      <p:sp>
        <p:nvSpPr>
          <p:cNvPr id="261" name="Google Shape;261;p46"/>
          <p:cNvSpPr txBox="1"/>
          <p:nvPr/>
        </p:nvSpPr>
        <p:spPr>
          <a:xfrm>
            <a:off x="1875200" y="3779325"/>
            <a:ext cx="3783900" cy="115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Open Sans"/>
                <a:ea typeface="Open Sans"/>
                <a:cs typeface="Open Sans"/>
                <a:sym typeface="Open Sans"/>
              </a:rPr>
              <a:t>METRIC</a:t>
            </a:r>
            <a:endParaRPr b="1" sz="800">
              <a:solidFill>
                <a:schemeClr val="dk1"/>
              </a:solidFill>
              <a:latin typeface="Open Sans"/>
              <a:ea typeface="Open Sans"/>
              <a:cs typeface="Open Sans"/>
              <a:sym typeface="Open Sans"/>
            </a:endParaRPr>
          </a:p>
          <a:p>
            <a:pPr indent="-165100" lvl="0" marL="171450" rtl="0" algn="l">
              <a:lnSpc>
                <a:spcPct val="115000"/>
              </a:lnSpc>
              <a:spcBef>
                <a:spcPts val="0"/>
              </a:spcBef>
              <a:spcAft>
                <a:spcPts val="0"/>
              </a:spcAft>
              <a:buClr>
                <a:schemeClr val="dk1"/>
              </a:buClr>
              <a:buSzPts val="800"/>
              <a:buFont typeface="Open Sans Light"/>
              <a:buChar char="●"/>
            </a:pPr>
            <a:r>
              <a:rPr b="1" lang="en" sz="800">
                <a:solidFill>
                  <a:schemeClr val="dk1"/>
                </a:solidFill>
                <a:latin typeface="Open Sans"/>
                <a:ea typeface="Open Sans"/>
                <a:cs typeface="Open Sans"/>
                <a:sym typeface="Open Sans"/>
              </a:rPr>
              <a:t>Regression</a:t>
            </a:r>
            <a:r>
              <a:rPr lang="en" sz="800">
                <a:solidFill>
                  <a:schemeClr val="dk1"/>
                </a:solidFill>
                <a:latin typeface="Open Sans Light"/>
                <a:ea typeface="Open Sans Light"/>
                <a:cs typeface="Open Sans Light"/>
                <a:sym typeface="Open Sans Light"/>
              </a:rPr>
              <a:t> (r</a:t>
            </a:r>
            <a:r>
              <a:rPr baseline="30000" lang="en" sz="800">
                <a:solidFill>
                  <a:schemeClr val="dk1"/>
                </a:solidFill>
                <a:latin typeface="Open Sans Light"/>
                <a:ea typeface="Open Sans Light"/>
                <a:cs typeface="Open Sans Light"/>
                <a:sym typeface="Open Sans Light"/>
              </a:rPr>
              <a:t>2</a:t>
            </a:r>
            <a:r>
              <a:rPr lang="en" sz="800">
                <a:solidFill>
                  <a:schemeClr val="dk1"/>
                </a:solidFill>
                <a:latin typeface="Open Sans Light"/>
                <a:ea typeface="Open Sans Light"/>
                <a:cs typeface="Open Sans Light"/>
                <a:sym typeface="Open Sans Light"/>
              </a:rPr>
              <a:t>, MSE)</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b="1" lang="en" sz="800">
                <a:solidFill>
                  <a:schemeClr val="dk1"/>
                </a:solidFill>
                <a:latin typeface="Open Sans"/>
                <a:ea typeface="Open Sans"/>
                <a:cs typeface="Open Sans"/>
                <a:sym typeface="Open Sans"/>
              </a:rPr>
              <a:t>Classification</a:t>
            </a:r>
            <a:r>
              <a:rPr lang="en" sz="800">
                <a:solidFill>
                  <a:schemeClr val="dk1"/>
                </a:solidFill>
                <a:latin typeface="Open Sans Light"/>
                <a:ea typeface="Open Sans Light"/>
                <a:cs typeface="Open Sans Light"/>
                <a:sym typeface="Open Sans Light"/>
              </a:rPr>
              <a:t> (recall, precision, f1)</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b="1" lang="en" sz="800">
                <a:solidFill>
                  <a:schemeClr val="dk1"/>
                </a:solidFill>
                <a:latin typeface="Open Sans"/>
                <a:ea typeface="Open Sans"/>
                <a:cs typeface="Open Sans"/>
                <a:sym typeface="Open Sans"/>
              </a:rPr>
              <a:t>Clustering</a:t>
            </a:r>
            <a:r>
              <a:rPr lang="en" sz="800">
                <a:solidFill>
                  <a:schemeClr val="dk1"/>
                </a:solidFill>
                <a:latin typeface="Open Sans Light"/>
                <a:ea typeface="Open Sans Light"/>
                <a:cs typeface="Open Sans Light"/>
                <a:sym typeface="Open Sans Light"/>
              </a:rPr>
              <a:t> (inertia)</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b="1" lang="en" sz="800">
                <a:solidFill>
                  <a:schemeClr val="dk1"/>
                </a:solidFill>
                <a:latin typeface="Open Sans"/>
                <a:ea typeface="Open Sans"/>
                <a:cs typeface="Open Sans"/>
                <a:sym typeface="Open Sans"/>
              </a:rPr>
              <a:t>Dimensionality</a:t>
            </a:r>
            <a:r>
              <a:rPr b="1" lang="en" sz="800">
                <a:solidFill>
                  <a:schemeClr val="dk1"/>
                </a:solidFill>
                <a:latin typeface="Open Sans"/>
                <a:ea typeface="Open Sans"/>
                <a:cs typeface="Open Sans"/>
                <a:sym typeface="Open Sans"/>
              </a:rPr>
              <a:t> reduction</a:t>
            </a:r>
            <a:r>
              <a:rPr lang="en" sz="800">
                <a:solidFill>
                  <a:schemeClr val="dk1"/>
                </a:solidFill>
                <a:latin typeface="Open Sans Light"/>
                <a:ea typeface="Open Sans Light"/>
                <a:cs typeface="Open Sans Light"/>
                <a:sym typeface="Open Sans Light"/>
              </a:rPr>
              <a:t> (mean squared distance between the original data and the reconstructed data)</a:t>
            </a:r>
            <a:endParaRPr sz="800">
              <a:solidFill>
                <a:schemeClr val="dk1"/>
              </a:solidFill>
              <a:latin typeface="Open Sans Light"/>
              <a:ea typeface="Open Sans Light"/>
              <a:cs typeface="Open Sans Light"/>
              <a:sym typeface="Open Sans Light"/>
            </a:endParaRPr>
          </a:p>
          <a:p>
            <a:pPr indent="-165100" lvl="0" marL="171450" rtl="0" algn="l">
              <a:lnSpc>
                <a:spcPct val="115000"/>
              </a:lnSpc>
              <a:spcBef>
                <a:spcPts val="0"/>
              </a:spcBef>
              <a:spcAft>
                <a:spcPts val="0"/>
              </a:spcAft>
              <a:buClr>
                <a:schemeClr val="dk1"/>
              </a:buClr>
              <a:buSzPts val="800"/>
              <a:buFont typeface="Open Sans Light"/>
              <a:buChar char="●"/>
            </a:pPr>
            <a:r>
              <a:rPr b="1" lang="en" sz="800">
                <a:solidFill>
                  <a:schemeClr val="dk1"/>
                </a:solidFill>
                <a:latin typeface="Open Sans"/>
                <a:ea typeface="Open Sans"/>
                <a:cs typeface="Open Sans"/>
                <a:sym typeface="Open Sans"/>
              </a:rPr>
              <a:t>Reinforcement learning</a:t>
            </a:r>
            <a:r>
              <a:rPr lang="en" sz="800">
                <a:solidFill>
                  <a:schemeClr val="dk1"/>
                </a:solidFill>
                <a:latin typeface="Open Sans Light"/>
                <a:ea typeface="Open Sans Light"/>
                <a:cs typeface="Open Sans Light"/>
                <a:sym typeface="Open Sans Light"/>
              </a:rPr>
              <a:t> (</a:t>
            </a:r>
            <a:r>
              <a:rPr lang="en" sz="800">
                <a:solidFill>
                  <a:schemeClr val="dk1"/>
                </a:solidFill>
                <a:latin typeface="Open Sans Light"/>
                <a:ea typeface="Open Sans Light"/>
                <a:cs typeface="Open Sans Light"/>
                <a:sym typeface="Open Sans Light"/>
              </a:rPr>
              <a:t>cumulative</a:t>
            </a:r>
            <a:r>
              <a:rPr lang="en" sz="800">
                <a:solidFill>
                  <a:schemeClr val="dk1"/>
                </a:solidFill>
                <a:latin typeface="Open Sans Light"/>
                <a:ea typeface="Open Sans Light"/>
                <a:cs typeface="Open Sans Light"/>
                <a:sym typeface="Open Sans Light"/>
              </a:rPr>
              <a:t> rewards)</a:t>
            </a:r>
            <a:endParaRPr sz="800">
              <a:solidFill>
                <a:schemeClr val="dk1"/>
              </a:solidFill>
              <a:latin typeface="Open Sans Light"/>
              <a:ea typeface="Open Sans Light"/>
              <a:cs typeface="Open Sans Light"/>
              <a:sym typeface="Open Sans Light"/>
            </a:endParaRPr>
          </a:p>
        </p:txBody>
      </p:sp>
      <p:cxnSp>
        <p:nvCxnSpPr>
          <p:cNvPr id="262" name="Google Shape;262;p46"/>
          <p:cNvCxnSpPr/>
          <p:nvPr/>
        </p:nvCxnSpPr>
        <p:spPr>
          <a:xfrm>
            <a:off x="1315475" y="4063975"/>
            <a:ext cx="456900" cy="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46"/>
          <p:cNvCxnSpPr/>
          <p:nvPr/>
        </p:nvCxnSpPr>
        <p:spPr>
          <a:xfrm>
            <a:off x="2081675" y="3522550"/>
            <a:ext cx="10200" cy="2478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46"/>
          <p:cNvSpPr txBox="1"/>
          <p:nvPr/>
        </p:nvSpPr>
        <p:spPr>
          <a:xfrm>
            <a:off x="2663300" y="2625425"/>
            <a:ext cx="835800" cy="732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Light"/>
                <a:ea typeface="Open Sans Light"/>
                <a:cs typeface="Open Sans Light"/>
                <a:sym typeface="Open Sans Light"/>
              </a:rPr>
              <a:t>Analyze your model, e.g., </a:t>
            </a:r>
            <a:r>
              <a:rPr b="1" lang="en" sz="800">
                <a:solidFill>
                  <a:schemeClr val="dk1"/>
                </a:solidFill>
                <a:latin typeface="Open Sans"/>
                <a:ea typeface="Open Sans"/>
                <a:cs typeface="Open Sans"/>
                <a:sym typeface="Open Sans"/>
              </a:rPr>
              <a:t>feature importance</a:t>
            </a:r>
            <a:endParaRPr b="1" sz="800">
              <a:solidFill>
                <a:schemeClr val="dk1"/>
              </a:solidFill>
              <a:latin typeface="Open Sans"/>
              <a:ea typeface="Open Sans"/>
              <a:cs typeface="Open Sans"/>
              <a:sym typeface="Open Sans"/>
            </a:endParaRPr>
          </a:p>
        </p:txBody>
      </p:sp>
      <p:sp>
        <p:nvSpPr>
          <p:cNvPr id="265" name="Google Shape;265;p46"/>
          <p:cNvSpPr txBox="1"/>
          <p:nvPr/>
        </p:nvSpPr>
        <p:spPr>
          <a:xfrm>
            <a:off x="4725000" y="3833875"/>
            <a:ext cx="885600" cy="540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58750" lvl="0" marL="171450" rtl="0" algn="l">
              <a:lnSpc>
                <a:spcPct val="115000"/>
              </a:lnSpc>
              <a:spcBef>
                <a:spcPts val="0"/>
              </a:spcBef>
              <a:spcAft>
                <a:spcPts val="0"/>
              </a:spcAft>
              <a:buClr>
                <a:srgbClr val="000000"/>
              </a:buClr>
              <a:buSzPts val="700"/>
              <a:buFont typeface="Open Sans Light"/>
              <a:buChar char="●"/>
            </a:pPr>
            <a:r>
              <a:rPr lang="en" sz="700">
                <a:solidFill>
                  <a:srgbClr val="000000"/>
                </a:solidFill>
                <a:latin typeface="Open Sans Light"/>
                <a:ea typeface="Open Sans Light"/>
                <a:cs typeface="Open Sans Light"/>
                <a:sym typeface="Open Sans Light"/>
              </a:rPr>
              <a:t>MLFlow</a:t>
            </a:r>
            <a:endParaRPr sz="700">
              <a:solidFill>
                <a:srgbClr val="000000"/>
              </a:solidFill>
              <a:latin typeface="Open Sans Light"/>
              <a:ea typeface="Open Sans Light"/>
              <a:cs typeface="Open Sans Light"/>
              <a:sym typeface="Open Sans Light"/>
            </a:endParaRPr>
          </a:p>
          <a:p>
            <a:pPr indent="-158750" lvl="0" marL="171450" rtl="0" algn="l">
              <a:lnSpc>
                <a:spcPct val="115000"/>
              </a:lnSpc>
              <a:spcBef>
                <a:spcPts val="0"/>
              </a:spcBef>
              <a:spcAft>
                <a:spcPts val="0"/>
              </a:spcAft>
              <a:buClr>
                <a:srgbClr val="000000"/>
              </a:buClr>
              <a:buSzPts val="700"/>
              <a:buFont typeface="Open Sans Light"/>
              <a:buChar char="●"/>
            </a:pPr>
            <a:r>
              <a:rPr lang="en" sz="700">
                <a:solidFill>
                  <a:srgbClr val="000000"/>
                </a:solidFill>
                <a:latin typeface="Open Sans Light"/>
                <a:ea typeface="Open Sans Light"/>
                <a:cs typeface="Open Sans Light"/>
                <a:sym typeface="Open Sans Light"/>
              </a:rPr>
              <a:t>Wandb</a:t>
            </a:r>
            <a:endParaRPr sz="700">
              <a:solidFill>
                <a:srgbClr val="000000"/>
              </a:solidFill>
              <a:latin typeface="Open Sans Light"/>
              <a:ea typeface="Open Sans Light"/>
              <a:cs typeface="Open Sans Light"/>
              <a:sym typeface="Open Sans Light"/>
            </a:endParaRPr>
          </a:p>
          <a:p>
            <a:pPr indent="-158750" lvl="0" marL="171450" rtl="0" algn="l">
              <a:lnSpc>
                <a:spcPct val="115000"/>
              </a:lnSpc>
              <a:spcBef>
                <a:spcPts val="0"/>
              </a:spcBef>
              <a:spcAft>
                <a:spcPts val="0"/>
              </a:spcAft>
              <a:buClr>
                <a:srgbClr val="000000"/>
              </a:buClr>
              <a:buSzPts val="700"/>
              <a:buFont typeface="Open Sans Light"/>
              <a:buChar char="●"/>
            </a:pPr>
            <a:r>
              <a:rPr lang="en" sz="700">
                <a:solidFill>
                  <a:srgbClr val="000000"/>
                </a:solidFill>
                <a:latin typeface="Open Sans Light"/>
                <a:ea typeface="Open Sans Light"/>
                <a:cs typeface="Open Sans Light"/>
                <a:sym typeface="Open Sans Light"/>
              </a:rPr>
              <a:t>Tensorboard</a:t>
            </a:r>
            <a:endParaRPr sz="700">
              <a:solidFill>
                <a:srgbClr val="000000"/>
              </a:solidFill>
              <a:latin typeface="Open Sans Light"/>
              <a:ea typeface="Open Sans Light"/>
              <a:cs typeface="Open Sans Light"/>
              <a:sym typeface="Open Sans Light"/>
            </a:endParaRPr>
          </a:p>
        </p:txBody>
      </p:sp>
      <p:sp>
        <p:nvSpPr>
          <p:cNvPr id="266" name="Google Shape;266;p46"/>
          <p:cNvSpPr txBox="1"/>
          <p:nvPr/>
        </p:nvSpPr>
        <p:spPr>
          <a:xfrm>
            <a:off x="3446900" y="433275"/>
            <a:ext cx="2292900" cy="3078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Light"/>
                <a:ea typeface="Open Sans Light"/>
                <a:cs typeface="Open Sans Light"/>
                <a:sym typeface="Open Sans Light"/>
              </a:rPr>
              <a:t>Remember:  Splitting &gt; Imputation &gt; Scaling</a:t>
            </a:r>
            <a:endParaRPr sz="800">
              <a:latin typeface="Open Sans Light"/>
              <a:ea typeface="Open Sans Light"/>
              <a:cs typeface="Open Sans Light"/>
              <a:sym typeface="Open Sans Light"/>
            </a:endParaRPr>
          </a:p>
        </p:txBody>
      </p:sp>
      <p:sp>
        <p:nvSpPr>
          <p:cNvPr id="267" name="Google Shape;267;p46"/>
          <p:cNvSpPr txBox="1"/>
          <p:nvPr/>
        </p:nvSpPr>
        <p:spPr>
          <a:xfrm>
            <a:off x="3860775" y="3833875"/>
            <a:ext cx="835800" cy="416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58750" lvl="0" marL="171450" rtl="0" algn="l">
              <a:lnSpc>
                <a:spcPct val="115000"/>
              </a:lnSpc>
              <a:spcBef>
                <a:spcPts val="0"/>
              </a:spcBef>
              <a:spcAft>
                <a:spcPts val="0"/>
              </a:spcAft>
              <a:buClr>
                <a:srgbClr val="000000"/>
              </a:buClr>
              <a:buSzPts val="700"/>
              <a:buFont typeface="Open Sans Light"/>
              <a:buChar char="●"/>
            </a:pPr>
            <a:r>
              <a:rPr lang="en" sz="700">
                <a:latin typeface="Open Sans Light"/>
                <a:ea typeface="Open Sans Light"/>
                <a:cs typeface="Open Sans Light"/>
                <a:sym typeface="Open Sans Light"/>
              </a:rPr>
              <a:t>Overfitting</a:t>
            </a:r>
            <a:endParaRPr sz="700">
              <a:latin typeface="Open Sans Light"/>
              <a:ea typeface="Open Sans Light"/>
              <a:cs typeface="Open Sans Light"/>
              <a:sym typeface="Open Sans Light"/>
            </a:endParaRPr>
          </a:p>
          <a:p>
            <a:pPr indent="-158750" lvl="0" marL="171450" rtl="0" algn="l">
              <a:lnSpc>
                <a:spcPct val="115000"/>
              </a:lnSpc>
              <a:spcBef>
                <a:spcPts val="0"/>
              </a:spcBef>
              <a:spcAft>
                <a:spcPts val="0"/>
              </a:spcAft>
              <a:buSzPts val="700"/>
              <a:buFont typeface="Open Sans Light"/>
              <a:buChar char="●"/>
            </a:pPr>
            <a:r>
              <a:rPr lang="en" sz="700">
                <a:latin typeface="Open Sans Light"/>
                <a:ea typeface="Open Sans Light"/>
                <a:cs typeface="Open Sans Light"/>
                <a:sym typeface="Open Sans Light"/>
              </a:rPr>
              <a:t>Underfitting</a:t>
            </a:r>
            <a:endParaRPr sz="700">
              <a:latin typeface="Open Sans Light"/>
              <a:ea typeface="Open Sans Light"/>
              <a:cs typeface="Open Sans Light"/>
              <a:sym typeface="Open Sans Light"/>
            </a:endParaRPr>
          </a:p>
        </p:txBody>
      </p:sp>
      <p:sp>
        <p:nvSpPr>
          <p:cNvPr id="268" name="Google Shape;268;p46"/>
          <p:cNvSpPr txBox="1"/>
          <p:nvPr/>
        </p:nvSpPr>
        <p:spPr>
          <a:xfrm>
            <a:off x="5830600" y="440475"/>
            <a:ext cx="3209100" cy="3078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Light"/>
                <a:ea typeface="Open Sans Light"/>
                <a:cs typeface="Open Sans Light"/>
                <a:sym typeface="Open Sans Light"/>
              </a:rPr>
              <a:t>Step 2 to 5 -  can be done iteratively and order may swap, it’s ok</a:t>
            </a:r>
            <a:endParaRPr sz="800">
              <a:latin typeface="Open Sans Light"/>
              <a:ea typeface="Open Sans Light"/>
              <a:cs typeface="Open Sans Light"/>
              <a:sym typeface="Open Sans Light"/>
            </a:endParaRPr>
          </a:p>
        </p:txBody>
      </p:sp>
      <p:sp>
        <p:nvSpPr>
          <p:cNvPr id="269" name="Google Shape;269;p46"/>
          <p:cNvSpPr txBox="1"/>
          <p:nvPr/>
        </p:nvSpPr>
        <p:spPr>
          <a:xfrm>
            <a:off x="4701350" y="2611988"/>
            <a:ext cx="962400" cy="292500"/>
          </a:xfrm>
          <a:prstGeom prst="rect">
            <a:avLst/>
          </a:prstGeom>
          <a:solidFill>
            <a:srgbClr val="D0E0E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158750" lvl="0" marL="171450" rtl="0" algn="l">
              <a:lnSpc>
                <a:spcPct val="115000"/>
              </a:lnSpc>
              <a:spcBef>
                <a:spcPts val="0"/>
              </a:spcBef>
              <a:spcAft>
                <a:spcPts val="0"/>
              </a:spcAft>
              <a:buClr>
                <a:schemeClr val="dk1"/>
              </a:buClr>
              <a:buSzPts val="700"/>
              <a:buFont typeface="Open Sans Light"/>
              <a:buChar char="●"/>
            </a:pPr>
            <a:r>
              <a:rPr lang="en" sz="700">
                <a:solidFill>
                  <a:schemeClr val="dk1"/>
                </a:solidFill>
                <a:latin typeface="Open Sans Light"/>
                <a:ea typeface="Open Sans Light"/>
                <a:cs typeface="Open Sans Light"/>
                <a:sym typeface="Open Sans Light"/>
              </a:rPr>
              <a:t>HTML/CSS/JS</a:t>
            </a:r>
            <a:endParaRPr sz="700">
              <a:solidFill>
                <a:schemeClr val="dk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imbalance</a:t>
            </a:r>
            <a:endParaRPr/>
          </a:p>
        </p:txBody>
      </p:sp>
      <p:sp>
        <p:nvSpPr>
          <p:cNvPr id="275" name="Google Shape;275;p47"/>
          <p:cNvSpPr txBox="1"/>
          <p:nvPr/>
        </p:nvSpPr>
        <p:spPr>
          <a:xfrm>
            <a:off x="160675" y="973575"/>
            <a:ext cx="5566200" cy="3795000"/>
          </a:xfrm>
          <a:prstGeom prst="rect">
            <a:avLst/>
          </a:prstGeom>
          <a:noFill/>
          <a:ln>
            <a:noFill/>
          </a:ln>
        </p:spPr>
        <p:txBody>
          <a:bodyPr anchorCtr="0" anchor="ctr" bIns="91425" lIns="91425" spcFirstLastPara="1" rIns="91425" wrap="square" tIns="91425">
            <a:noAutofit/>
          </a:bodyPr>
          <a:lstStyle/>
          <a:p>
            <a:pPr indent="-311150" lvl="0" marL="457200" rtl="0" algn="l">
              <a:spcBef>
                <a:spcPts val="600"/>
              </a:spcBef>
              <a:spcAft>
                <a:spcPts val="0"/>
              </a:spcAft>
              <a:buClr>
                <a:schemeClr val="dk1"/>
              </a:buClr>
              <a:buSzPts val="1300"/>
              <a:buFont typeface="Open Sans Light"/>
              <a:buChar char="●"/>
            </a:pPr>
            <a:r>
              <a:rPr lang="en" sz="1300">
                <a:solidFill>
                  <a:schemeClr val="dk1"/>
                </a:solidFill>
                <a:latin typeface="Open Sans Light"/>
                <a:ea typeface="Open Sans Light"/>
                <a:cs typeface="Open Sans Light"/>
                <a:sym typeface="Open Sans Light"/>
              </a:rPr>
              <a:t>In classification, it’s important to check the </a:t>
            </a:r>
            <a:r>
              <a:rPr b="1" lang="en" sz="1300">
                <a:solidFill>
                  <a:schemeClr val="dk1"/>
                </a:solidFill>
                <a:latin typeface="Open Sans"/>
                <a:ea typeface="Open Sans"/>
                <a:cs typeface="Open Sans"/>
                <a:sym typeface="Open Sans"/>
              </a:rPr>
              <a:t>class imbalance</a:t>
            </a:r>
            <a:endParaRPr b="1"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Light"/>
              <a:buChar char="●"/>
            </a:pPr>
            <a:r>
              <a:rPr lang="en" sz="1300">
                <a:solidFill>
                  <a:schemeClr val="dk1"/>
                </a:solidFill>
                <a:latin typeface="Open Sans Light"/>
                <a:ea typeface="Open Sans Light"/>
                <a:cs typeface="Open Sans Light"/>
                <a:sym typeface="Open Sans Light"/>
              </a:rPr>
              <a:t>For example, if you want to predict cat or dog, but you have 100 images of cat, but 1000 images of dogs</a:t>
            </a:r>
            <a:endParaRPr sz="1300">
              <a:solidFill>
                <a:schemeClr val="dk1"/>
              </a:solidFill>
              <a:latin typeface="Open Sans Light"/>
              <a:ea typeface="Open Sans Light"/>
              <a:cs typeface="Open Sans Light"/>
              <a:sym typeface="Open Sans Light"/>
            </a:endParaRPr>
          </a:p>
          <a:p>
            <a:pPr indent="-311150" lvl="0" marL="457200" rtl="0" algn="l">
              <a:spcBef>
                <a:spcPts val="0"/>
              </a:spcBef>
              <a:spcAft>
                <a:spcPts val="0"/>
              </a:spcAft>
              <a:buClr>
                <a:schemeClr val="dk1"/>
              </a:buClr>
              <a:buSzPts val="1300"/>
              <a:buFont typeface="Open Sans Light"/>
              <a:buChar char="●"/>
            </a:pPr>
            <a:r>
              <a:rPr lang="en" sz="1300">
                <a:solidFill>
                  <a:schemeClr val="dk1"/>
                </a:solidFill>
                <a:latin typeface="Open Sans Light"/>
                <a:ea typeface="Open Sans Light"/>
                <a:cs typeface="Open Sans Light"/>
                <a:sym typeface="Open Sans Light"/>
              </a:rPr>
              <a:t>Ways to deal with class imbalance</a:t>
            </a:r>
            <a:endParaRPr sz="1300">
              <a:solidFill>
                <a:schemeClr val="dk1"/>
              </a:solidFill>
              <a:latin typeface="Open Sans Light"/>
              <a:ea typeface="Open Sans Light"/>
              <a:cs typeface="Open Sans Light"/>
              <a:sym typeface="Open Sans Light"/>
            </a:endParaRPr>
          </a:p>
          <a:p>
            <a:pPr indent="-311150" lvl="1" marL="914400" rtl="0" algn="l">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Sample randomly 100 images of dogs (</a:t>
            </a:r>
            <a:r>
              <a:rPr b="1" lang="en" sz="1300">
                <a:solidFill>
                  <a:schemeClr val="dk1"/>
                </a:solidFill>
                <a:latin typeface="Open Sans"/>
                <a:ea typeface="Open Sans"/>
                <a:cs typeface="Open Sans"/>
                <a:sym typeface="Open Sans"/>
              </a:rPr>
              <a:t>downsampling</a:t>
            </a:r>
            <a:r>
              <a:rPr lang="en" sz="1300">
                <a:solidFill>
                  <a:schemeClr val="dk1"/>
                </a:solidFill>
                <a:latin typeface="Open Sans Light"/>
                <a:ea typeface="Open Sans Light"/>
                <a:cs typeface="Open Sans Light"/>
                <a:sym typeface="Open Sans Light"/>
              </a:rPr>
              <a:t>) - </a:t>
            </a:r>
            <a:r>
              <a:rPr lang="en" sz="1300">
                <a:solidFill>
                  <a:srgbClr val="FF0000"/>
                </a:solidFill>
                <a:latin typeface="Open Sans Light"/>
                <a:ea typeface="Open Sans Light"/>
                <a:cs typeface="Open Sans Light"/>
                <a:sym typeface="Open Sans Light"/>
              </a:rPr>
              <a:t>loss of information</a:t>
            </a:r>
            <a:endParaRPr sz="1300">
              <a:solidFill>
                <a:srgbClr val="FF0000"/>
              </a:solidFill>
              <a:latin typeface="Open Sans Light"/>
              <a:ea typeface="Open Sans Light"/>
              <a:cs typeface="Open Sans Light"/>
              <a:sym typeface="Open Sans Light"/>
            </a:endParaRPr>
          </a:p>
          <a:p>
            <a:pPr indent="-311150" lvl="1" marL="914400" rtl="0" algn="l">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Randomly augment 900 more images of cat (</a:t>
            </a:r>
            <a:r>
              <a:rPr b="1" lang="en" sz="1300">
                <a:solidFill>
                  <a:schemeClr val="dk1"/>
                </a:solidFill>
                <a:latin typeface="Open Sans"/>
                <a:ea typeface="Open Sans"/>
                <a:cs typeface="Open Sans"/>
                <a:sym typeface="Open Sans"/>
              </a:rPr>
              <a:t>upsampling</a:t>
            </a:r>
            <a:r>
              <a:rPr lang="en" sz="1300">
                <a:solidFill>
                  <a:schemeClr val="dk1"/>
                </a:solidFill>
                <a:latin typeface="Open Sans Light"/>
                <a:ea typeface="Open Sans Light"/>
                <a:cs typeface="Open Sans Light"/>
                <a:sym typeface="Open Sans Light"/>
              </a:rPr>
              <a:t>) - </a:t>
            </a:r>
            <a:r>
              <a:rPr lang="en" sz="1300">
                <a:solidFill>
                  <a:srgbClr val="FF0000"/>
                </a:solidFill>
                <a:latin typeface="Open Sans Light"/>
                <a:ea typeface="Open Sans Light"/>
                <a:cs typeface="Open Sans Light"/>
                <a:sym typeface="Open Sans Light"/>
              </a:rPr>
              <a:t>risky info </a:t>
            </a:r>
            <a:endParaRPr sz="1300">
              <a:solidFill>
                <a:srgbClr val="FF0000"/>
              </a:solidFill>
              <a:latin typeface="Open Sans Light"/>
              <a:ea typeface="Open Sans Light"/>
              <a:cs typeface="Open Sans Light"/>
              <a:sym typeface="Open Sans Light"/>
            </a:endParaRPr>
          </a:p>
          <a:p>
            <a:pPr indent="-311150" lvl="2" marL="1371600" rtl="0" algn="l">
              <a:spcBef>
                <a:spcPts val="0"/>
              </a:spcBef>
              <a:spcAft>
                <a:spcPts val="0"/>
              </a:spcAft>
              <a:buClr>
                <a:srgbClr val="FF0000"/>
              </a:buClr>
              <a:buSzPts val="1300"/>
              <a:buFont typeface="Open Sans Light"/>
              <a:buAutoNum type="romanLcPeriod"/>
            </a:pPr>
            <a:r>
              <a:rPr lang="en" sz="1300">
                <a:solidFill>
                  <a:srgbClr val="FF0000"/>
                </a:solidFill>
                <a:latin typeface="Open Sans Light"/>
                <a:ea typeface="Open Sans Light"/>
                <a:cs typeface="Open Sans Light"/>
                <a:sym typeface="Open Sans Light"/>
              </a:rPr>
              <a:t>Caution!:   should only apply to your training set, NOT testing set, otherwise it causes data leakag</a:t>
            </a:r>
            <a:r>
              <a:rPr lang="en" sz="1300">
                <a:solidFill>
                  <a:srgbClr val="FF0000"/>
                </a:solidFill>
                <a:latin typeface="Open Sans Light"/>
                <a:ea typeface="Open Sans Light"/>
                <a:cs typeface="Open Sans Light"/>
                <a:sym typeface="Open Sans Light"/>
              </a:rPr>
              <a:t>e</a:t>
            </a:r>
            <a:endParaRPr sz="1300">
              <a:solidFill>
                <a:srgbClr val="FF0000"/>
              </a:solidFill>
              <a:latin typeface="Open Sans Light"/>
              <a:ea typeface="Open Sans Light"/>
              <a:cs typeface="Open Sans Light"/>
              <a:sym typeface="Open Sans Light"/>
            </a:endParaRPr>
          </a:p>
          <a:p>
            <a:pPr indent="-311150" lvl="1" marL="914400" rtl="0" algn="l">
              <a:lnSpc>
                <a:spcPct val="100000"/>
              </a:lnSpc>
              <a:spcBef>
                <a:spcPts val="0"/>
              </a:spcBef>
              <a:spcAft>
                <a:spcPts val="0"/>
              </a:spcAft>
              <a:buClr>
                <a:schemeClr val="dk1"/>
              </a:buClr>
              <a:buSzPts val="1300"/>
              <a:buFont typeface="Open Sans Light"/>
              <a:buAutoNum type="alphaLcPeriod"/>
            </a:pPr>
            <a:r>
              <a:rPr b="1" lang="en" sz="1300">
                <a:solidFill>
                  <a:srgbClr val="333333"/>
                </a:solidFill>
                <a:latin typeface="Open Sans"/>
                <a:ea typeface="Open Sans"/>
                <a:cs typeface="Open Sans"/>
                <a:sym typeface="Open Sans"/>
              </a:rPr>
              <a:t>Penalize Algorithms </a:t>
            </a:r>
            <a:r>
              <a:rPr lang="en" sz="1300">
                <a:solidFill>
                  <a:srgbClr val="333333"/>
                </a:solidFill>
                <a:latin typeface="Open Sans Light"/>
                <a:ea typeface="Open Sans Light"/>
                <a:cs typeface="Open Sans Light"/>
                <a:sym typeface="Open Sans Light"/>
              </a:rPr>
              <a:t>- </a:t>
            </a:r>
            <a:r>
              <a:rPr lang="en" sz="1300">
                <a:solidFill>
                  <a:srgbClr val="333333"/>
                </a:solidFill>
                <a:highlight>
                  <a:srgbClr val="FFFFFF"/>
                </a:highlight>
                <a:latin typeface="Open Sans Light"/>
                <a:ea typeface="Open Sans Light"/>
                <a:cs typeface="Open Sans Light"/>
                <a:sym typeface="Open Sans Light"/>
              </a:rPr>
              <a:t> increase the cost of classification mistakes on the minority </a:t>
            </a:r>
            <a:r>
              <a:rPr lang="en" sz="1300">
                <a:solidFill>
                  <a:srgbClr val="004ED0"/>
                </a:solidFill>
                <a:latin typeface="Open Sans Light"/>
                <a:ea typeface="Open Sans Light"/>
                <a:cs typeface="Open Sans Light"/>
                <a:sym typeface="Open Sans Light"/>
              </a:rPr>
              <a:t>SVC</a:t>
            </a:r>
            <a:r>
              <a:rPr lang="en" sz="1300">
                <a:solidFill>
                  <a:srgbClr val="333333"/>
                </a:solidFill>
                <a:latin typeface="Open Sans Light"/>
                <a:ea typeface="Open Sans Light"/>
                <a:cs typeface="Open Sans Light"/>
                <a:sym typeface="Open Sans Light"/>
              </a:rPr>
              <a:t>(</a:t>
            </a:r>
            <a:r>
              <a:rPr lang="en" sz="1300">
                <a:solidFill>
                  <a:srgbClr val="002D7A"/>
                </a:solidFill>
                <a:latin typeface="Open Sans Light"/>
                <a:ea typeface="Open Sans Light"/>
                <a:cs typeface="Open Sans Light"/>
                <a:sym typeface="Open Sans Light"/>
              </a:rPr>
              <a:t>class_weight</a:t>
            </a:r>
            <a:r>
              <a:rPr lang="en" sz="1300">
                <a:solidFill>
                  <a:srgbClr val="006FE0"/>
                </a:solidFill>
                <a:latin typeface="Open Sans Light"/>
                <a:ea typeface="Open Sans Light"/>
                <a:cs typeface="Open Sans Light"/>
                <a:sym typeface="Open Sans Light"/>
              </a:rPr>
              <a:t>=</a:t>
            </a:r>
            <a:r>
              <a:rPr lang="en" sz="1300">
                <a:solidFill>
                  <a:srgbClr val="008000"/>
                </a:solidFill>
                <a:latin typeface="Open Sans Light"/>
                <a:ea typeface="Open Sans Light"/>
                <a:cs typeface="Open Sans Light"/>
                <a:sym typeface="Open Sans Light"/>
              </a:rPr>
              <a:t>'balanced') - </a:t>
            </a:r>
            <a:r>
              <a:rPr lang="en" sz="1300">
                <a:solidFill>
                  <a:srgbClr val="FF0000"/>
                </a:solidFill>
                <a:latin typeface="Open Sans Light"/>
                <a:ea typeface="Open Sans Light"/>
                <a:cs typeface="Open Sans Light"/>
                <a:sym typeface="Open Sans Light"/>
              </a:rPr>
              <a:t>not all can do</a:t>
            </a:r>
            <a:endParaRPr sz="1250">
              <a:solidFill>
                <a:srgbClr val="FF0000"/>
              </a:solidFill>
              <a:highlight>
                <a:srgbClr val="FFFFFF"/>
              </a:highlight>
            </a:endParaRPr>
          </a:p>
          <a:p>
            <a:pPr indent="-311150" lvl="0" marL="457200" rtl="0" algn="l">
              <a:spcBef>
                <a:spcPts val="0"/>
              </a:spcBef>
              <a:spcAft>
                <a:spcPts val="0"/>
              </a:spcAft>
              <a:buClr>
                <a:schemeClr val="dk1"/>
              </a:buClr>
              <a:buSzPts val="1300"/>
              <a:buFont typeface="Open Sans Light"/>
              <a:buChar char="●"/>
            </a:pPr>
            <a:r>
              <a:rPr lang="en" sz="1300">
                <a:solidFill>
                  <a:schemeClr val="dk1"/>
                </a:solidFill>
                <a:latin typeface="Open Sans Light"/>
                <a:ea typeface="Open Sans Light"/>
                <a:cs typeface="Open Sans Light"/>
                <a:sym typeface="Open Sans Light"/>
              </a:rPr>
              <a:t>Further, </a:t>
            </a:r>
            <a:r>
              <a:rPr lang="en" sz="1300">
                <a:solidFill>
                  <a:schemeClr val="dk1"/>
                </a:solidFill>
                <a:latin typeface="Open Sans Light"/>
                <a:ea typeface="Open Sans Light"/>
                <a:cs typeface="Open Sans Light"/>
                <a:sym typeface="Open Sans Light"/>
              </a:rPr>
              <a:t> two types of sampling methods:</a:t>
            </a:r>
            <a:endParaRPr sz="1300">
              <a:solidFill>
                <a:schemeClr val="dk1"/>
              </a:solidFill>
              <a:latin typeface="Open Sans Light"/>
              <a:ea typeface="Open Sans Light"/>
              <a:cs typeface="Open Sans Light"/>
              <a:sym typeface="Open Sans Light"/>
            </a:endParaRPr>
          </a:p>
          <a:p>
            <a:pPr indent="-311150" lvl="1" marL="914400" rtl="0" algn="l">
              <a:spcBef>
                <a:spcPts val="0"/>
              </a:spcBef>
              <a:spcAft>
                <a:spcPts val="0"/>
              </a:spcAft>
              <a:buClr>
                <a:schemeClr val="dk1"/>
              </a:buClr>
              <a:buSzPts val="1300"/>
              <a:buFont typeface="Open Sans Light"/>
              <a:buAutoNum type="alphaLcPeriod"/>
            </a:pPr>
            <a:r>
              <a:rPr b="1" lang="en" sz="1300">
                <a:solidFill>
                  <a:schemeClr val="dk1"/>
                </a:solidFill>
                <a:latin typeface="Open Sans"/>
                <a:ea typeface="Open Sans"/>
                <a:cs typeface="Open Sans"/>
                <a:sym typeface="Open Sans"/>
              </a:rPr>
              <a:t>Offline</a:t>
            </a:r>
            <a:r>
              <a:rPr lang="en" sz="1300">
                <a:solidFill>
                  <a:schemeClr val="dk1"/>
                </a:solidFill>
                <a:latin typeface="Open Sans Light"/>
                <a:ea typeface="Open Sans Light"/>
                <a:cs typeface="Open Sans Light"/>
                <a:sym typeface="Open Sans Light"/>
              </a:rPr>
              <a:t> - treat sampling as preprocessing step</a:t>
            </a:r>
            <a:endParaRPr sz="1300">
              <a:solidFill>
                <a:schemeClr val="dk1"/>
              </a:solidFill>
              <a:latin typeface="Open Sans Light"/>
              <a:ea typeface="Open Sans Light"/>
              <a:cs typeface="Open Sans Light"/>
              <a:sym typeface="Open Sans Light"/>
            </a:endParaRPr>
          </a:p>
          <a:p>
            <a:pPr indent="-311150" lvl="1" marL="914400" rtl="0" algn="l">
              <a:spcBef>
                <a:spcPts val="0"/>
              </a:spcBef>
              <a:spcAft>
                <a:spcPts val="0"/>
              </a:spcAft>
              <a:buClr>
                <a:schemeClr val="dk1"/>
              </a:buClr>
              <a:buSzPts val="1300"/>
              <a:buFont typeface="Open Sans Light"/>
              <a:buAutoNum type="alphaLcPeriod"/>
            </a:pPr>
            <a:r>
              <a:rPr b="1" lang="en" sz="1300">
                <a:solidFill>
                  <a:schemeClr val="dk1"/>
                </a:solidFill>
                <a:latin typeface="Open Sans"/>
                <a:ea typeface="Open Sans"/>
                <a:cs typeface="Open Sans"/>
                <a:sym typeface="Open Sans"/>
              </a:rPr>
              <a:t>Online</a:t>
            </a:r>
            <a:r>
              <a:rPr lang="en" sz="1300">
                <a:solidFill>
                  <a:schemeClr val="dk1"/>
                </a:solidFill>
                <a:latin typeface="Open Sans Light"/>
                <a:ea typeface="Open Sans Light"/>
                <a:cs typeface="Open Sans Light"/>
                <a:sym typeface="Open Sans Light"/>
              </a:rPr>
              <a:t> - during the epoch, on the fly - </a:t>
            </a:r>
            <a:r>
              <a:rPr lang="en" sz="1300">
                <a:solidFill>
                  <a:srgbClr val="FF0000"/>
                </a:solidFill>
                <a:latin typeface="Open Sans Light"/>
                <a:ea typeface="Open Sans Light"/>
                <a:cs typeface="Open Sans Light"/>
                <a:sym typeface="Open Sans Light"/>
              </a:rPr>
              <a:t>avoid leakage for upsampling</a:t>
            </a:r>
            <a:endParaRPr sz="1300">
              <a:solidFill>
                <a:srgbClr val="FF0000"/>
              </a:solidFill>
              <a:latin typeface="Open Sans Light"/>
              <a:ea typeface="Open Sans Light"/>
              <a:cs typeface="Open Sans Light"/>
              <a:sym typeface="Open Sans Light"/>
            </a:endParaRPr>
          </a:p>
          <a:p>
            <a:pPr indent="-311150" lvl="0" marL="457200" rtl="0" algn="l">
              <a:spcBef>
                <a:spcPts val="0"/>
              </a:spcBef>
              <a:spcAft>
                <a:spcPts val="0"/>
              </a:spcAft>
              <a:buClr>
                <a:schemeClr val="dk1"/>
              </a:buClr>
              <a:buSzPts val="1300"/>
              <a:buFont typeface="Open Sans Light"/>
              <a:buChar char="●"/>
            </a:pPr>
            <a:r>
              <a:rPr lang="en" sz="1300">
                <a:solidFill>
                  <a:schemeClr val="dk1"/>
                </a:solidFill>
                <a:latin typeface="Open Sans Light"/>
                <a:ea typeface="Open Sans Light"/>
                <a:cs typeface="Open Sans Light"/>
                <a:sym typeface="Open Sans Light"/>
              </a:rPr>
              <a:t>If class imbalance exists, you MUST not use “accuracy”, use recall / precision / f1-score instead</a:t>
            </a:r>
            <a:endParaRPr sz="1300">
              <a:solidFill>
                <a:schemeClr val="dk1"/>
              </a:solidFill>
              <a:latin typeface="Open Sans Light"/>
              <a:ea typeface="Open Sans Light"/>
              <a:cs typeface="Open Sans Light"/>
              <a:sym typeface="Open Sans Light"/>
            </a:endParaRPr>
          </a:p>
        </p:txBody>
      </p:sp>
      <p:pic>
        <p:nvPicPr>
          <p:cNvPr id="276" name="Google Shape;276;p47"/>
          <p:cNvPicPr preferRelativeResize="0"/>
          <p:nvPr/>
        </p:nvPicPr>
        <p:blipFill>
          <a:blip r:embed="rId3">
            <a:alphaModFix/>
          </a:blip>
          <a:stretch>
            <a:fillRect/>
          </a:stretch>
        </p:blipFill>
        <p:spPr>
          <a:xfrm>
            <a:off x="6006588" y="2092800"/>
            <a:ext cx="2909824" cy="853550"/>
          </a:xfrm>
          <a:prstGeom prst="rect">
            <a:avLst/>
          </a:prstGeom>
          <a:noFill/>
          <a:ln>
            <a:noFill/>
          </a:ln>
        </p:spPr>
      </p:pic>
      <p:pic>
        <p:nvPicPr>
          <p:cNvPr id="277" name="Google Shape;277;p47"/>
          <p:cNvPicPr preferRelativeResize="0"/>
          <p:nvPr/>
        </p:nvPicPr>
        <p:blipFill>
          <a:blip r:embed="rId4">
            <a:alphaModFix/>
          </a:blip>
          <a:stretch>
            <a:fillRect/>
          </a:stretch>
        </p:blipFill>
        <p:spPr>
          <a:xfrm>
            <a:off x="7816036" y="3293450"/>
            <a:ext cx="1259737" cy="1246525"/>
          </a:xfrm>
          <a:prstGeom prst="rect">
            <a:avLst/>
          </a:prstGeom>
          <a:noFill/>
          <a:ln>
            <a:noFill/>
          </a:ln>
        </p:spPr>
      </p:pic>
      <p:pic>
        <p:nvPicPr>
          <p:cNvPr id="278" name="Google Shape;278;p47"/>
          <p:cNvPicPr preferRelativeResize="0"/>
          <p:nvPr/>
        </p:nvPicPr>
        <p:blipFill>
          <a:blip r:embed="rId5">
            <a:alphaModFix/>
          </a:blip>
          <a:stretch>
            <a:fillRect/>
          </a:stretch>
        </p:blipFill>
        <p:spPr>
          <a:xfrm>
            <a:off x="6002923" y="3364685"/>
            <a:ext cx="1104050" cy="1104050"/>
          </a:xfrm>
          <a:prstGeom prst="rect">
            <a:avLst/>
          </a:prstGeom>
          <a:noFill/>
          <a:ln>
            <a:noFill/>
          </a:ln>
        </p:spPr>
      </p:pic>
      <p:cxnSp>
        <p:nvCxnSpPr>
          <p:cNvPr id="279" name="Google Shape;279;p47"/>
          <p:cNvCxnSpPr/>
          <p:nvPr/>
        </p:nvCxnSpPr>
        <p:spPr>
          <a:xfrm>
            <a:off x="7187000" y="4067750"/>
            <a:ext cx="549000" cy="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47"/>
          <p:cNvSpPr txBox="1"/>
          <p:nvPr/>
        </p:nvSpPr>
        <p:spPr>
          <a:xfrm>
            <a:off x="7095550" y="3769800"/>
            <a:ext cx="72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Light"/>
                <a:ea typeface="Open Sans Light"/>
                <a:cs typeface="Open Sans Light"/>
                <a:sym typeface="Open Sans Light"/>
              </a:rPr>
              <a:t>Upsampling</a:t>
            </a:r>
            <a:endParaRPr sz="700">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imbalance - Offline upsampling with SMOTE</a:t>
            </a:r>
            <a:endParaRPr/>
          </a:p>
        </p:txBody>
      </p:sp>
      <p:sp>
        <p:nvSpPr>
          <p:cNvPr id="286" name="Google Shape;286;p48"/>
          <p:cNvSpPr txBox="1"/>
          <p:nvPr/>
        </p:nvSpPr>
        <p:spPr>
          <a:xfrm>
            <a:off x="160675" y="1112800"/>
            <a:ext cx="8765100" cy="3351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008000"/>
                </a:solidFill>
                <a:highlight>
                  <a:srgbClr val="FFFFFF"/>
                </a:highlight>
                <a:latin typeface="Courier New"/>
                <a:ea typeface="Courier New"/>
                <a:cs typeface="Courier New"/>
                <a:sym typeface="Courier New"/>
              </a:rPr>
              <a:t>#first upsample / downsample</a:t>
            </a:r>
            <a:endParaRPr sz="1200">
              <a:solidFill>
                <a:srgbClr val="008000"/>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smote = </a:t>
            </a:r>
            <a:r>
              <a:rPr lang="en" sz="1200">
                <a:solidFill>
                  <a:srgbClr val="9900FF"/>
                </a:solidFill>
                <a:highlight>
                  <a:srgbClr val="FFFFFF"/>
                </a:highlight>
                <a:latin typeface="Courier New"/>
                <a:ea typeface="Courier New"/>
                <a:cs typeface="Courier New"/>
                <a:sym typeface="Courier New"/>
              </a:rPr>
              <a:t>SMOTE</a:t>
            </a:r>
            <a:r>
              <a:rPr lang="en" sz="1200">
                <a:solidFill>
                  <a:schemeClr val="dk1"/>
                </a:solidFill>
                <a:highlight>
                  <a:srgbClr val="FFFFFF"/>
                </a:highlight>
                <a:latin typeface="Courier New"/>
                <a:ea typeface="Courier New"/>
                <a:cs typeface="Courier New"/>
                <a:sym typeface="Courier New"/>
              </a:rPr>
              <a:t>(random_state = 11)</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X_train, y_train = smote.</a:t>
            </a:r>
            <a:r>
              <a:rPr lang="en" sz="1200">
                <a:solidFill>
                  <a:srgbClr val="0000FF"/>
                </a:solidFill>
                <a:highlight>
                  <a:srgbClr val="FFFFFF"/>
                </a:highlight>
                <a:latin typeface="Courier New"/>
                <a:ea typeface="Courier New"/>
                <a:cs typeface="Courier New"/>
                <a:sym typeface="Courier New"/>
              </a:rPr>
              <a:t>fit_resample</a:t>
            </a:r>
            <a:r>
              <a:rPr lang="en" sz="1200">
                <a:solidFill>
                  <a:schemeClr val="dk1"/>
                </a:solidFill>
                <a:highlight>
                  <a:srgbClr val="FFFFFF"/>
                </a:highlight>
                <a:latin typeface="Courier New"/>
                <a:ea typeface="Courier New"/>
                <a:cs typeface="Courier New"/>
                <a:sym typeface="Courier New"/>
              </a:rPr>
              <a:t>(X_train, y_train)</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008000"/>
                </a:solidFill>
                <a:highlight>
                  <a:srgbClr val="FFFFFF"/>
                </a:highlight>
                <a:latin typeface="Courier New"/>
                <a:ea typeface="Courier New"/>
                <a:cs typeface="Courier New"/>
                <a:sym typeface="Courier New"/>
              </a:rPr>
              <a:t>#then do scaling + modeling</a:t>
            </a:r>
            <a:endParaRPr sz="1200">
              <a:solidFill>
                <a:srgbClr val="008000"/>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pipeline = </a:t>
            </a:r>
            <a:r>
              <a:rPr lang="en" sz="1200">
                <a:solidFill>
                  <a:srgbClr val="9900FF"/>
                </a:solidFill>
                <a:highlight>
                  <a:srgbClr val="FFFFFF"/>
                </a:highlight>
                <a:latin typeface="Courier New"/>
                <a:ea typeface="Courier New"/>
                <a:cs typeface="Courier New"/>
                <a:sym typeface="Courier New"/>
              </a:rPr>
              <a:t>Pipeline</a:t>
            </a:r>
            <a:r>
              <a:rPr lang="en" sz="1200">
                <a:solidFill>
                  <a:schemeClr val="dk1"/>
                </a:solidFill>
                <a:highlight>
                  <a:srgbClr val="FFFFFF"/>
                </a:highlight>
                <a:latin typeface="Courier New"/>
                <a:ea typeface="Courier New"/>
                <a:cs typeface="Courier New"/>
                <a:sym typeface="Courier New"/>
              </a:rPr>
              <a:t>(steps = [['scaler', </a:t>
            </a:r>
            <a:r>
              <a:rPr lang="en" sz="1200">
                <a:solidFill>
                  <a:srgbClr val="9900FF"/>
                </a:solidFill>
                <a:highlight>
                  <a:srgbClr val="FFFFFF"/>
                </a:highlight>
                <a:latin typeface="Courier New"/>
                <a:ea typeface="Courier New"/>
                <a:cs typeface="Courier New"/>
                <a:sym typeface="Courier New"/>
              </a:rPr>
              <a:t>MinMaxScaler</a:t>
            </a:r>
            <a:r>
              <a:rPr lang="en" sz="1200">
                <a:solidFill>
                  <a:schemeClr val="dk1"/>
                </a:solidFill>
                <a:highlight>
                  <a:srgbClr val="FFFFFF"/>
                </a:highlight>
                <a:latin typeface="Courier New"/>
                <a:ea typeface="Courier New"/>
                <a:cs typeface="Courier New"/>
                <a:sym typeface="Courier New"/>
              </a:rPr>
              <a:t>()], ['classifier', </a:t>
            </a:r>
            <a:r>
              <a:rPr lang="en" sz="1200">
                <a:solidFill>
                  <a:srgbClr val="9900FF"/>
                </a:solidFill>
                <a:highlight>
                  <a:srgbClr val="FFFFFF"/>
                </a:highlight>
                <a:latin typeface="Courier New"/>
                <a:ea typeface="Courier New"/>
                <a:cs typeface="Courier New"/>
                <a:sym typeface="Courier New"/>
              </a:rPr>
              <a:t>LogisticRegression</a:t>
            </a:r>
            <a:r>
              <a:rPr lang="en" sz="1200">
                <a:solidFill>
                  <a:schemeClr val="dk1"/>
                </a:solidFill>
                <a:highlight>
                  <a:srgbClr val="FFFFFF"/>
                </a:highlight>
                <a:latin typeface="Courier New"/>
                <a:ea typeface="Courier New"/>
                <a:cs typeface="Courier New"/>
                <a:sym typeface="Courier New"/>
              </a:rPr>
              <a:t>(random_state=11, max_iter=1000)]])</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param_grid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kfold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None/>
            </a:pPr>
            <a:r>
              <a:rPr lang="en" sz="1200">
                <a:solidFill>
                  <a:schemeClr val="dk1"/>
                </a:solidFill>
                <a:highlight>
                  <a:srgbClr val="FFFFFF"/>
                </a:highlight>
                <a:latin typeface="Courier New"/>
                <a:ea typeface="Courier New"/>
                <a:cs typeface="Courier New"/>
                <a:sym typeface="Courier New"/>
              </a:rPr>
              <a:t>grid_search = </a:t>
            </a:r>
            <a:r>
              <a:rPr lang="en" sz="1200">
                <a:solidFill>
                  <a:srgbClr val="9900FF"/>
                </a:solidFill>
                <a:highlight>
                  <a:srgbClr val="FFFFFF"/>
                </a:highlight>
                <a:latin typeface="Courier New"/>
                <a:ea typeface="Courier New"/>
                <a:cs typeface="Courier New"/>
                <a:sym typeface="Courier New"/>
              </a:rPr>
              <a:t>GridSearchCV</a:t>
            </a:r>
            <a:r>
              <a:rPr lang="en" sz="1200">
                <a:solidFill>
                  <a:schemeClr val="dk1"/>
                </a:solidFill>
                <a:highlight>
                  <a:srgbClr val="FFFFFF"/>
                </a:highlight>
                <a:latin typeface="Courier New"/>
                <a:ea typeface="Courier New"/>
                <a:cs typeface="Courier New"/>
                <a:sym typeface="Courier New"/>
              </a:rPr>
              <a:t>(estimator=pipeline,  param_grid=param_grid, scoring='roc_auc', cv=kfold,  n_jobs=-1)</a:t>
            </a:r>
            <a:endParaRPr sz="12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imbalance - Online upsampling with SMOTE</a:t>
            </a:r>
            <a:endParaRPr/>
          </a:p>
        </p:txBody>
      </p:sp>
      <p:sp>
        <p:nvSpPr>
          <p:cNvPr id="292" name="Google Shape;292;p49"/>
          <p:cNvSpPr txBox="1"/>
          <p:nvPr/>
        </p:nvSpPr>
        <p:spPr>
          <a:xfrm>
            <a:off x="160675" y="1368125"/>
            <a:ext cx="8839200" cy="2943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008000"/>
                </a:solidFill>
                <a:highlight>
                  <a:srgbClr val="FFFFFF"/>
                </a:highlight>
                <a:latin typeface="Courier New"/>
                <a:ea typeface="Courier New"/>
                <a:cs typeface="Courier New"/>
                <a:sym typeface="Courier New"/>
              </a:rPr>
              <a:t>#put smote as pipeline</a:t>
            </a:r>
            <a:endParaRPr sz="1200">
              <a:solidFill>
                <a:srgbClr val="008000"/>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pipeline = </a:t>
            </a:r>
            <a:r>
              <a:rPr lang="en" sz="1200">
                <a:solidFill>
                  <a:srgbClr val="0000FF"/>
                </a:solidFill>
                <a:highlight>
                  <a:srgbClr val="FFFFFF"/>
                </a:highlight>
                <a:latin typeface="Courier New"/>
                <a:ea typeface="Courier New"/>
                <a:cs typeface="Courier New"/>
                <a:sym typeface="Courier New"/>
              </a:rPr>
              <a:t>imbpipeline</a:t>
            </a:r>
            <a:r>
              <a:rPr lang="en" sz="1200">
                <a:solidFill>
                  <a:schemeClr val="dk1"/>
                </a:solidFill>
                <a:highlight>
                  <a:srgbClr val="FFFFFF"/>
                </a:highlight>
                <a:latin typeface="Courier New"/>
                <a:ea typeface="Courier New"/>
                <a:cs typeface="Courier New"/>
                <a:sym typeface="Courier New"/>
              </a:rPr>
              <a:t>(steps = [['smote', </a:t>
            </a:r>
            <a:r>
              <a:rPr lang="en" sz="1200">
                <a:solidFill>
                  <a:srgbClr val="9900FF"/>
                </a:solidFill>
                <a:highlight>
                  <a:srgbClr val="FFFFFF"/>
                </a:highlight>
                <a:latin typeface="Courier New"/>
                <a:ea typeface="Courier New"/>
                <a:cs typeface="Courier New"/>
                <a:sym typeface="Courier New"/>
              </a:rPr>
              <a:t>SMOTE</a:t>
            </a:r>
            <a:r>
              <a:rPr lang="en" sz="1200">
                <a:solidFill>
                  <a:schemeClr val="dk1"/>
                </a:solidFill>
                <a:highlight>
                  <a:srgbClr val="FFFFFF"/>
                </a:highlight>
                <a:latin typeface="Courier New"/>
                <a:ea typeface="Courier New"/>
                <a:cs typeface="Courier New"/>
                <a:sym typeface="Courier New"/>
              </a:rPr>
              <a:t>(random_state=11)], ['scaler', </a:t>
            </a:r>
            <a:r>
              <a:rPr lang="en" sz="1200">
                <a:solidFill>
                  <a:srgbClr val="9900FF"/>
                </a:solidFill>
                <a:highlight>
                  <a:srgbClr val="FFFFFF"/>
                </a:highlight>
                <a:latin typeface="Courier New"/>
                <a:ea typeface="Courier New"/>
                <a:cs typeface="Courier New"/>
                <a:sym typeface="Courier New"/>
              </a:rPr>
              <a:t>MinMaxScaler</a:t>
            </a:r>
            <a:r>
              <a:rPr lang="en" sz="1200">
                <a:solidFill>
                  <a:schemeClr val="dk1"/>
                </a:solidFill>
                <a:highlight>
                  <a:srgbClr val="FFFFFF"/>
                </a:highlight>
                <a:latin typeface="Courier New"/>
                <a:ea typeface="Courier New"/>
                <a:cs typeface="Courier New"/>
                <a:sym typeface="Courier New"/>
              </a:rPr>
              <a:t>()], ['classifier', </a:t>
            </a:r>
            <a:r>
              <a:rPr lang="en" sz="1200">
                <a:solidFill>
                  <a:srgbClr val="9900FF"/>
                </a:solidFill>
                <a:highlight>
                  <a:srgbClr val="FFFFFF"/>
                </a:highlight>
                <a:latin typeface="Courier New"/>
                <a:ea typeface="Courier New"/>
                <a:cs typeface="Courier New"/>
                <a:sym typeface="Courier New"/>
              </a:rPr>
              <a:t>LogisticRegression</a:t>
            </a:r>
            <a:r>
              <a:rPr lang="en" sz="1200">
                <a:solidFill>
                  <a:schemeClr val="dk1"/>
                </a:solidFill>
                <a:highlight>
                  <a:srgbClr val="FFFFFF"/>
                </a:highlight>
                <a:latin typeface="Courier New"/>
                <a:ea typeface="Courier New"/>
                <a:cs typeface="Courier New"/>
                <a:sym typeface="Courier New"/>
              </a:rPr>
              <a:t>(random_state=11,  max_iter=1000)]])</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param_grid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kfold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600"/>
              </a:spcBef>
              <a:spcAft>
                <a:spcPts val="0"/>
              </a:spcAft>
              <a:buNone/>
            </a:pPr>
            <a:r>
              <a:rPr lang="en" sz="1200">
                <a:solidFill>
                  <a:schemeClr val="dk1"/>
                </a:solidFill>
                <a:highlight>
                  <a:srgbClr val="FFFFFF"/>
                </a:highlight>
                <a:latin typeface="Courier New"/>
                <a:ea typeface="Courier New"/>
                <a:cs typeface="Courier New"/>
                <a:sym typeface="Courier New"/>
              </a:rPr>
              <a:t>grid_search = </a:t>
            </a:r>
            <a:r>
              <a:rPr lang="en" sz="1200">
                <a:solidFill>
                  <a:srgbClr val="9900FF"/>
                </a:solidFill>
                <a:highlight>
                  <a:srgbClr val="FFFFFF"/>
                </a:highlight>
                <a:latin typeface="Courier New"/>
                <a:ea typeface="Courier New"/>
                <a:cs typeface="Courier New"/>
                <a:sym typeface="Courier New"/>
              </a:rPr>
              <a:t>GridSearchCV</a:t>
            </a:r>
            <a:r>
              <a:rPr lang="en" sz="1200">
                <a:solidFill>
                  <a:schemeClr val="dk1"/>
                </a:solidFill>
                <a:highlight>
                  <a:srgbClr val="FFFFFF"/>
                </a:highlight>
                <a:latin typeface="Courier New"/>
                <a:ea typeface="Courier New"/>
                <a:cs typeface="Courier New"/>
                <a:sym typeface="Courier New"/>
              </a:rPr>
              <a:t>(estimator=pipeline,  param_grid=param_grid, scoring='roc_auc', cv=kfold,  n_jobs=-1)</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Class imbalance - </a:t>
            </a:r>
            <a:r>
              <a:rPr lang="en" sz="2500"/>
              <a:t>Which one is better upsampling method?</a:t>
            </a:r>
            <a:endParaRPr sz="2500"/>
          </a:p>
        </p:txBody>
      </p:sp>
      <p:sp>
        <p:nvSpPr>
          <p:cNvPr id="298" name="Google Shape;298;p50"/>
          <p:cNvSpPr txBox="1"/>
          <p:nvPr/>
        </p:nvSpPr>
        <p:spPr>
          <a:xfrm>
            <a:off x="160675" y="973575"/>
            <a:ext cx="8388900" cy="37950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100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You can try!   But in short, </a:t>
            </a:r>
            <a:r>
              <a:rPr b="1" lang="en" sz="1500">
                <a:solidFill>
                  <a:schemeClr val="dk1"/>
                </a:solidFill>
                <a:highlight>
                  <a:srgbClr val="FFFFFF"/>
                </a:highlight>
                <a:latin typeface="Open Sans"/>
                <a:ea typeface="Open Sans"/>
                <a:cs typeface="Open Sans"/>
                <a:sym typeface="Open Sans"/>
              </a:rPr>
              <a:t>online</a:t>
            </a:r>
            <a:r>
              <a:rPr lang="en" sz="1500">
                <a:solidFill>
                  <a:schemeClr val="dk1"/>
                </a:solidFill>
                <a:highlight>
                  <a:srgbClr val="FFFFFF"/>
                </a:highlight>
                <a:latin typeface="Open Sans Light"/>
                <a:ea typeface="Open Sans Light"/>
                <a:cs typeface="Open Sans Light"/>
                <a:sym typeface="Open Sans Light"/>
              </a:rPr>
              <a:t> method.</a:t>
            </a:r>
            <a:endParaRPr sz="1500">
              <a:solidFill>
                <a:schemeClr val="dk1"/>
              </a:solidFill>
              <a:highlight>
                <a:srgbClr val="FFFFFF"/>
              </a:highlight>
              <a:latin typeface="Open Sans Light"/>
              <a:ea typeface="Open Sans Light"/>
              <a:cs typeface="Open Sans Light"/>
              <a:sym typeface="Open Sans Light"/>
            </a:endParaRPr>
          </a:p>
          <a:p>
            <a:pPr indent="-323850" lvl="0" marL="457200" rtl="0" algn="l">
              <a:lnSpc>
                <a:spcPct val="115000"/>
              </a:lnSpc>
              <a:spcBef>
                <a:spcPts val="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The </a:t>
            </a:r>
            <a:r>
              <a:rPr b="1" lang="en" sz="1500">
                <a:solidFill>
                  <a:schemeClr val="dk1"/>
                </a:solidFill>
                <a:highlight>
                  <a:srgbClr val="FFFFFF"/>
                </a:highlight>
                <a:latin typeface="Open Sans"/>
                <a:ea typeface="Open Sans"/>
                <a:cs typeface="Open Sans"/>
                <a:sym typeface="Open Sans"/>
              </a:rPr>
              <a:t>offline</a:t>
            </a:r>
            <a:r>
              <a:rPr lang="en" sz="1500">
                <a:solidFill>
                  <a:schemeClr val="dk1"/>
                </a:solidFill>
                <a:highlight>
                  <a:srgbClr val="FFFFFF"/>
                </a:highlight>
                <a:latin typeface="Open Sans Light"/>
                <a:ea typeface="Open Sans Light"/>
                <a:cs typeface="Open Sans Light"/>
                <a:sym typeface="Open Sans Light"/>
              </a:rPr>
              <a:t> method, when used together with cross-validation, MIGHT create inaccurate cross-validation scores.  The reason is because your validation set of each fold may leak to training set of each fold, inside the cross validation, where the leakage happens when you do upsampling during preprocessing</a:t>
            </a:r>
            <a:endParaRPr sz="1500">
              <a:solidFill>
                <a:schemeClr val="dk1"/>
              </a:solidFill>
              <a:highlight>
                <a:srgbClr val="FFFFFF"/>
              </a:highlight>
              <a:latin typeface="Open Sans Light"/>
              <a:ea typeface="Open Sans Light"/>
              <a:cs typeface="Open Sans Light"/>
              <a:sym typeface="Open Sans Light"/>
            </a:endParaRPr>
          </a:p>
          <a:p>
            <a:pPr indent="-323850" lvl="0" marL="457200" rtl="0" algn="l">
              <a:lnSpc>
                <a:spcPct val="115000"/>
              </a:lnSpc>
              <a:spcBef>
                <a:spcPts val="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The </a:t>
            </a:r>
            <a:r>
              <a:rPr b="1" lang="en" sz="1500">
                <a:solidFill>
                  <a:schemeClr val="dk1"/>
                </a:solidFill>
                <a:highlight>
                  <a:srgbClr val="FFFFFF"/>
                </a:highlight>
                <a:latin typeface="Open Sans"/>
                <a:ea typeface="Open Sans"/>
                <a:cs typeface="Open Sans"/>
                <a:sym typeface="Open Sans"/>
              </a:rPr>
              <a:t>online</a:t>
            </a:r>
            <a:r>
              <a:rPr lang="en" sz="1500">
                <a:solidFill>
                  <a:schemeClr val="dk1"/>
                </a:solidFill>
                <a:highlight>
                  <a:srgbClr val="FFFFFF"/>
                </a:highlight>
                <a:latin typeface="Open Sans Light"/>
                <a:ea typeface="Open Sans Light"/>
                <a:cs typeface="Open Sans Light"/>
                <a:sym typeface="Open Sans Light"/>
              </a:rPr>
              <a:t>  method, will not leak the validation set of each fold into the training set of each fold</a:t>
            </a:r>
            <a:endParaRPr sz="1500">
              <a:solidFill>
                <a:schemeClr val="dk1"/>
              </a:solidFill>
              <a:highlight>
                <a:srgbClr val="FFFFFF"/>
              </a:highlight>
              <a:latin typeface="Open Sans Light"/>
              <a:ea typeface="Open Sans Light"/>
              <a:cs typeface="Open Sans Light"/>
              <a:sym typeface="Open Sans Light"/>
            </a:endParaRPr>
          </a:p>
          <a:p>
            <a:pPr indent="0" lvl="0" marL="0" rtl="0" algn="l">
              <a:lnSpc>
                <a:spcPct val="115000"/>
              </a:lnSpc>
              <a:spcBef>
                <a:spcPts val="1000"/>
              </a:spcBef>
              <a:spcAft>
                <a:spcPts val="0"/>
              </a:spcAft>
              <a:buNone/>
            </a:pPr>
            <a:r>
              <a:rPr lang="en" sz="1500">
                <a:solidFill>
                  <a:schemeClr val="dk1"/>
                </a:solidFill>
                <a:highlight>
                  <a:srgbClr val="FFFFFF"/>
                </a:highlight>
                <a:latin typeface="Open Sans Light"/>
                <a:ea typeface="Open Sans Light"/>
                <a:cs typeface="Open Sans Light"/>
                <a:sym typeface="Open Sans Light"/>
              </a:rPr>
              <a:t>Note 1:  For </a:t>
            </a:r>
            <a:r>
              <a:rPr b="1" lang="en" sz="1500">
                <a:solidFill>
                  <a:schemeClr val="dk1"/>
                </a:solidFill>
                <a:highlight>
                  <a:srgbClr val="FFFFFF"/>
                </a:highlight>
                <a:latin typeface="Open Sans"/>
                <a:ea typeface="Open Sans"/>
                <a:cs typeface="Open Sans"/>
                <a:sym typeface="Open Sans"/>
              </a:rPr>
              <a:t>downsampling</a:t>
            </a:r>
            <a:r>
              <a:rPr lang="en" sz="1500">
                <a:solidFill>
                  <a:schemeClr val="dk1"/>
                </a:solidFill>
                <a:highlight>
                  <a:srgbClr val="FFFFFF"/>
                </a:highlight>
                <a:latin typeface="Open Sans Light"/>
                <a:ea typeface="Open Sans Light"/>
                <a:cs typeface="Open Sans Light"/>
                <a:sym typeface="Open Sans Light"/>
              </a:rPr>
              <a:t> method, both are okay, not one is better than another.   Just like my jupyter notebook.</a:t>
            </a:r>
            <a:endParaRPr sz="1500">
              <a:solidFill>
                <a:schemeClr val="dk1"/>
              </a:solidFill>
              <a:highlight>
                <a:srgbClr val="FFFFFF"/>
              </a:highlight>
              <a:latin typeface="Open Sans Light"/>
              <a:ea typeface="Open Sans Light"/>
              <a:cs typeface="Open Sans Light"/>
              <a:sym typeface="Open Sans Light"/>
            </a:endParaRPr>
          </a:p>
          <a:p>
            <a:pPr indent="0" lvl="0" marL="0" rtl="0" algn="l">
              <a:lnSpc>
                <a:spcPct val="115000"/>
              </a:lnSpc>
              <a:spcBef>
                <a:spcPts val="0"/>
              </a:spcBef>
              <a:spcAft>
                <a:spcPts val="0"/>
              </a:spcAft>
              <a:buNone/>
            </a:pPr>
            <a:r>
              <a:rPr lang="en" sz="1500">
                <a:solidFill>
                  <a:schemeClr val="dk1"/>
                </a:solidFill>
                <a:highlight>
                  <a:srgbClr val="FFFFFF"/>
                </a:highlight>
                <a:latin typeface="Open Sans Light"/>
                <a:ea typeface="Open Sans Light"/>
                <a:cs typeface="Open Sans Light"/>
                <a:sym typeface="Open Sans Light"/>
              </a:rPr>
              <a:t>Note 2:  One last note, for upsampling / data augmentation, you should only do it on the training set, </a:t>
            </a:r>
            <a:r>
              <a:rPr b="1" lang="en" sz="1500">
                <a:solidFill>
                  <a:schemeClr val="dk1"/>
                </a:solidFill>
                <a:highlight>
                  <a:srgbClr val="FFFFFF"/>
                </a:highlight>
                <a:latin typeface="Open Sans"/>
                <a:ea typeface="Open Sans"/>
                <a:cs typeface="Open Sans"/>
                <a:sym typeface="Open Sans"/>
              </a:rPr>
              <a:t>N</a:t>
            </a:r>
            <a:r>
              <a:rPr b="1" lang="en" sz="1500">
                <a:solidFill>
                  <a:schemeClr val="dk1"/>
                </a:solidFill>
                <a:highlight>
                  <a:srgbClr val="FFFFFF"/>
                </a:highlight>
                <a:latin typeface="Open Sans"/>
                <a:ea typeface="Open Sans"/>
                <a:cs typeface="Open Sans"/>
                <a:sym typeface="Open Sans"/>
              </a:rPr>
              <a:t>E</a:t>
            </a:r>
            <a:r>
              <a:rPr b="1" lang="en" sz="1500">
                <a:solidFill>
                  <a:schemeClr val="dk1"/>
                </a:solidFill>
                <a:highlight>
                  <a:srgbClr val="FFFFFF"/>
                </a:highlight>
                <a:latin typeface="Open Sans"/>
                <a:ea typeface="Open Sans"/>
                <a:cs typeface="Open Sans"/>
                <a:sym typeface="Open Sans"/>
              </a:rPr>
              <a:t>VER touch the testing set</a:t>
            </a:r>
            <a:r>
              <a:rPr lang="en" sz="1500">
                <a:solidFill>
                  <a:schemeClr val="dk1"/>
                </a:solidFill>
                <a:highlight>
                  <a:srgbClr val="FFFFFF"/>
                </a:highlight>
                <a:latin typeface="Open Sans Light"/>
                <a:ea typeface="Open Sans Light"/>
                <a:cs typeface="Open Sans Light"/>
                <a:sym typeface="Open Sans Light"/>
              </a:rPr>
              <a:t>.</a:t>
            </a:r>
            <a:endParaRPr sz="1500">
              <a:solidFill>
                <a:schemeClr val="dk1"/>
              </a:solidFill>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Class imbalance - replacement or without replacement</a:t>
            </a:r>
            <a:endParaRPr sz="2500"/>
          </a:p>
        </p:txBody>
      </p:sp>
      <p:sp>
        <p:nvSpPr>
          <p:cNvPr id="304" name="Google Shape;304;p51"/>
          <p:cNvSpPr txBox="1"/>
          <p:nvPr/>
        </p:nvSpPr>
        <p:spPr>
          <a:xfrm>
            <a:off x="160675" y="973575"/>
            <a:ext cx="8388900" cy="37950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Open Sans Light"/>
              <a:buChar char="●"/>
            </a:pPr>
            <a:r>
              <a:rPr b="1" lang="en" sz="1500">
                <a:solidFill>
                  <a:schemeClr val="dk1"/>
                </a:solidFill>
                <a:highlight>
                  <a:srgbClr val="FFFFFF"/>
                </a:highlight>
                <a:latin typeface="Open Sans"/>
                <a:ea typeface="Open Sans"/>
                <a:cs typeface="Open Sans"/>
                <a:sym typeface="Open Sans"/>
              </a:rPr>
              <a:t>Sample with replacement </a:t>
            </a:r>
            <a:r>
              <a:rPr lang="en" sz="1500">
                <a:solidFill>
                  <a:schemeClr val="dk1"/>
                </a:solidFill>
                <a:highlight>
                  <a:srgbClr val="FFFFFF"/>
                </a:highlight>
                <a:latin typeface="Open Sans Light"/>
                <a:ea typeface="Open Sans Light"/>
                <a:cs typeface="Open Sans Light"/>
                <a:sym typeface="Open Sans Light"/>
              </a:rPr>
              <a:t>- two samples may overlap with one another</a:t>
            </a:r>
            <a:endParaRPr sz="1500">
              <a:solidFill>
                <a:schemeClr val="dk1"/>
              </a:solidFill>
              <a:highlight>
                <a:srgbClr val="FFFFFF"/>
              </a:highlight>
              <a:latin typeface="Open Sans Light"/>
              <a:ea typeface="Open Sans Light"/>
              <a:cs typeface="Open Sans Light"/>
              <a:sym typeface="Open Sans Light"/>
            </a:endParaRPr>
          </a:p>
          <a:p>
            <a:pPr indent="-323850" lvl="1" marL="914400" rtl="0" algn="l">
              <a:lnSpc>
                <a:spcPct val="115000"/>
              </a:lnSpc>
              <a:spcBef>
                <a:spcPts val="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Pros:   two samples are independent because they are randomly picked</a:t>
            </a:r>
            <a:endParaRPr sz="1500">
              <a:solidFill>
                <a:schemeClr val="dk1"/>
              </a:solidFill>
              <a:highlight>
                <a:srgbClr val="FFFFFF"/>
              </a:highlight>
              <a:latin typeface="Open Sans Light"/>
              <a:ea typeface="Open Sans Light"/>
              <a:cs typeface="Open Sans Light"/>
              <a:sym typeface="Open Sans Light"/>
            </a:endParaRPr>
          </a:p>
          <a:p>
            <a:pPr indent="-323850" lvl="1" marL="914400" rtl="0" algn="l">
              <a:lnSpc>
                <a:spcPct val="115000"/>
              </a:lnSpc>
              <a:spcBef>
                <a:spcPts val="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Cons:  you do not exhaust all your data</a:t>
            </a:r>
            <a:endParaRPr sz="1500">
              <a:solidFill>
                <a:schemeClr val="dk1"/>
              </a:solidFill>
              <a:highlight>
                <a:srgbClr val="FFFFFF"/>
              </a:highlight>
              <a:latin typeface="Open Sans Light"/>
              <a:ea typeface="Open Sans Light"/>
              <a:cs typeface="Open Sans Light"/>
              <a:sym typeface="Open Sans Light"/>
            </a:endParaRPr>
          </a:p>
          <a:p>
            <a:pPr indent="-323850" lvl="0" marL="457200" rtl="0" algn="l">
              <a:lnSpc>
                <a:spcPct val="115000"/>
              </a:lnSpc>
              <a:spcBef>
                <a:spcPts val="0"/>
              </a:spcBef>
              <a:spcAft>
                <a:spcPts val="0"/>
              </a:spcAft>
              <a:buClr>
                <a:schemeClr val="dk1"/>
              </a:buClr>
              <a:buSzPts val="1500"/>
              <a:buFont typeface="Open Sans Light"/>
              <a:buChar char="●"/>
            </a:pPr>
            <a:r>
              <a:rPr b="1" lang="en" sz="1500">
                <a:solidFill>
                  <a:schemeClr val="dk1"/>
                </a:solidFill>
                <a:highlight>
                  <a:srgbClr val="FFFFFF"/>
                </a:highlight>
                <a:latin typeface="Open Sans"/>
                <a:ea typeface="Open Sans"/>
                <a:cs typeface="Open Sans"/>
                <a:sym typeface="Open Sans"/>
              </a:rPr>
              <a:t>Sample without replacement</a:t>
            </a:r>
            <a:r>
              <a:rPr lang="en" sz="1500">
                <a:solidFill>
                  <a:schemeClr val="dk1"/>
                </a:solidFill>
                <a:highlight>
                  <a:srgbClr val="FFFFFF"/>
                </a:highlight>
                <a:latin typeface="Open Sans Light"/>
                <a:ea typeface="Open Sans Light"/>
                <a:cs typeface="Open Sans Light"/>
                <a:sym typeface="Open Sans Light"/>
              </a:rPr>
              <a:t> - picking samples such that all observations are </a:t>
            </a:r>
            <a:r>
              <a:rPr lang="en" sz="1500">
                <a:solidFill>
                  <a:schemeClr val="dk1"/>
                </a:solidFill>
                <a:highlight>
                  <a:srgbClr val="FFFFFF"/>
                </a:highlight>
                <a:latin typeface="Open Sans Light"/>
                <a:ea typeface="Open Sans Light"/>
                <a:cs typeface="Open Sans Light"/>
                <a:sym typeface="Open Sans Light"/>
              </a:rPr>
              <a:t>exhausted</a:t>
            </a:r>
            <a:endParaRPr sz="1500">
              <a:solidFill>
                <a:schemeClr val="dk1"/>
              </a:solidFill>
              <a:highlight>
                <a:srgbClr val="FFFFFF"/>
              </a:highlight>
              <a:latin typeface="Open Sans Light"/>
              <a:ea typeface="Open Sans Light"/>
              <a:cs typeface="Open Sans Light"/>
              <a:sym typeface="Open Sans Light"/>
            </a:endParaRPr>
          </a:p>
          <a:p>
            <a:pPr indent="-323850" lvl="1" marL="914400" rtl="0" algn="l">
              <a:lnSpc>
                <a:spcPct val="115000"/>
              </a:lnSpc>
              <a:spcBef>
                <a:spcPts val="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Pros: </a:t>
            </a:r>
            <a:r>
              <a:rPr lang="en" sz="1500">
                <a:solidFill>
                  <a:schemeClr val="dk1"/>
                </a:solidFill>
                <a:highlight>
                  <a:srgbClr val="FFFFFF"/>
                </a:highlight>
                <a:latin typeface="Open Sans Light"/>
                <a:ea typeface="Open Sans Light"/>
                <a:cs typeface="Open Sans Light"/>
                <a:sym typeface="Open Sans Light"/>
              </a:rPr>
              <a:t>exhaust</a:t>
            </a:r>
            <a:r>
              <a:rPr lang="en" sz="1500">
                <a:solidFill>
                  <a:schemeClr val="dk1"/>
                </a:solidFill>
                <a:highlight>
                  <a:srgbClr val="FFFFFF"/>
                </a:highlight>
                <a:latin typeface="Open Sans Light"/>
                <a:ea typeface="Open Sans Light"/>
                <a:cs typeface="Open Sans Light"/>
                <a:sym typeface="Open Sans Light"/>
              </a:rPr>
              <a:t> all your data  </a:t>
            </a:r>
            <a:endParaRPr sz="1500">
              <a:solidFill>
                <a:schemeClr val="dk1"/>
              </a:solidFill>
              <a:highlight>
                <a:srgbClr val="FFFFFF"/>
              </a:highlight>
              <a:latin typeface="Open Sans Light"/>
              <a:ea typeface="Open Sans Light"/>
              <a:cs typeface="Open Sans Light"/>
              <a:sym typeface="Open Sans Light"/>
            </a:endParaRPr>
          </a:p>
          <a:p>
            <a:pPr indent="-323850" lvl="1" marL="914400" rtl="0" algn="l">
              <a:lnSpc>
                <a:spcPct val="115000"/>
              </a:lnSpc>
              <a:spcBef>
                <a:spcPts val="0"/>
              </a:spcBef>
              <a:spcAft>
                <a:spcPts val="0"/>
              </a:spcAft>
              <a:buClr>
                <a:schemeClr val="dk1"/>
              </a:buClr>
              <a:buSzPts val="1500"/>
              <a:buFont typeface="Open Sans Light"/>
              <a:buChar char="○"/>
            </a:pPr>
            <a:r>
              <a:rPr lang="en" sz="1500">
                <a:solidFill>
                  <a:schemeClr val="dk1"/>
                </a:solidFill>
                <a:highlight>
                  <a:srgbClr val="FFFFFF"/>
                </a:highlight>
                <a:latin typeface="Open Sans Light"/>
                <a:ea typeface="Open Sans Light"/>
                <a:cs typeface="Open Sans Light"/>
                <a:sym typeface="Open Sans Light"/>
              </a:rPr>
              <a:t>Cons:  you create co-variances between samples, i.e., the first sample affects the second sample, which is not desired</a:t>
            </a:r>
            <a:endParaRPr sz="1500">
              <a:solidFill>
                <a:schemeClr val="dk1"/>
              </a:solidFill>
              <a:highlight>
                <a:srgbClr val="FFFFFF"/>
              </a:highlight>
              <a:latin typeface="Open Sans Light"/>
              <a:ea typeface="Open Sans Light"/>
              <a:cs typeface="Open Sans Light"/>
              <a:sym typeface="Open Sans Light"/>
            </a:endParaRPr>
          </a:p>
          <a:p>
            <a:pPr indent="0" lvl="0" marL="0" rtl="0" algn="l">
              <a:lnSpc>
                <a:spcPct val="115000"/>
              </a:lnSpc>
              <a:spcBef>
                <a:spcPts val="0"/>
              </a:spcBef>
              <a:spcAft>
                <a:spcPts val="0"/>
              </a:spcAft>
              <a:buNone/>
            </a:pPr>
            <a:r>
              <a:t/>
            </a:r>
            <a:endParaRPr sz="1500">
              <a:solidFill>
                <a:schemeClr val="dk1"/>
              </a:solidFill>
              <a:highlight>
                <a:srgbClr val="FFFFFF"/>
              </a:highlight>
              <a:latin typeface="Open Sans Light"/>
              <a:ea typeface="Open Sans Light"/>
              <a:cs typeface="Open Sans Light"/>
              <a:sym typeface="Open Sans Light"/>
            </a:endParaRPr>
          </a:p>
          <a:p>
            <a:pPr indent="0" lvl="0" marL="0" rtl="0" algn="l">
              <a:lnSpc>
                <a:spcPct val="115000"/>
              </a:lnSpc>
              <a:spcBef>
                <a:spcPts val="0"/>
              </a:spcBef>
              <a:spcAft>
                <a:spcPts val="0"/>
              </a:spcAft>
              <a:buNone/>
            </a:pPr>
            <a:r>
              <a:rPr lang="en" sz="1500">
                <a:solidFill>
                  <a:schemeClr val="dk1"/>
                </a:solidFill>
                <a:highlight>
                  <a:srgbClr val="FFFFFF"/>
                </a:highlight>
                <a:latin typeface="Open Sans Light"/>
                <a:ea typeface="Open Sans Light"/>
                <a:cs typeface="Open Sans Light"/>
                <a:sym typeface="Open Sans Light"/>
              </a:rPr>
              <a:t>Note:  when your data is “HUGE”,  both of them are very similar….</a:t>
            </a:r>
            <a:endParaRPr sz="1500">
              <a:solidFill>
                <a:schemeClr val="dk1"/>
              </a:solidFill>
              <a:highlight>
                <a:srgbClr val="FFFFFF"/>
              </a:highlight>
              <a:latin typeface="Open Sans Light"/>
              <a:ea typeface="Open Sans Light"/>
              <a:cs typeface="Open Sans Light"/>
              <a:sym typeface="Open Sans Light"/>
            </a:endParaRPr>
          </a:p>
          <a:p>
            <a:pPr indent="0" lvl="0" marL="0" rtl="0" algn="l">
              <a:lnSpc>
                <a:spcPct val="115000"/>
              </a:lnSpc>
              <a:spcBef>
                <a:spcPts val="0"/>
              </a:spcBef>
              <a:spcAft>
                <a:spcPts val="0"/>
              </a:spcAft>
              <a:buNone/>
            </a:pPr>
            <a:r>
              <a:rPr lang="en" sz="1500">
                <a:solidFill>
                  <a:schemeClr val="dk1"/>
                </a:solidFill>
                <a:highlight>
                  <a:srgbClr val="FFFFFF"/>
                </a:highlight>
                <a:latin typeface="Open Sans Light"/>
                <a:ea typeface="Open Sans Light"/>
                <a:cs typeface="Open Sans Light"/>
                <a:sym typeface="Open Sans Light"/>
              </a:rPr>
              <a:t>Note:  I cannot tell you which one is better, but you need to beware of the pros and cons and use it appropriately</a:t>
            </a:r>
            <a:endParaRPr sz="1500">
              <a:solidFill>
                <a:schemeClr val="dk1"/>
              </a:solidFill>
              <a:highlight>
                <a:srgbClr val="FFFFFF"/>
              </a:highlight>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