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4" r:id="rId4"/>
    <p:sldId id="278" r:id="rId5"/>
    <p:sldId id="284" r:id="rId6"/>
    <p:sldId id="275" r:id="rId7"/>
    <p:sldId id="287" r:id="rId8"/>
    <p:sldId id="276" r:id="rId9"/>
    <p:sldId id="290" r:id="rId10"/>
    <p:sldId id="258" r:id="rId11"/>
    <p:sldId id="288" r:id="rId12"/>
    <p:sldId id="277" r:id="rId13"/>
    <p:sldId id="280" r:id="rId14"/>
    <p:sldId id="289" r:id="rId15"/>
    <p:sldId id="282" r:id="rId16"/>
    <p:sldId id="283" r:id="rId17"/>
    <p:sldId id="286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456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FE482-DCCA-48D0-9502-A09C619BD3E1}" type="datetimeFigureOut">
              <a:rPr lang="ru-RU" smtClean="0"/>
              <a:t>22.06.2009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C9CAB-841B-4981-80B3-17E45FC0D3E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2931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ru-RU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ru-RU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0A93AE5-7AFF-48DD-AF41-49202545C2A6}" type="datetime1">
              <a:rPr lang="ru-RU" smtClean="0"/>
              <a:t>22.06.2009</a:t>
            </a:fld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560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1981200" y="3962400"/>
            <a:ext cx="6512169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7E6CB2-7870-4C32-A7CC-A8CD3EFEECCF}" type="datetime1">
              <a:rPr lang="ru-RU" smtClean="0"/>
              <a:t>22.06.2009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31523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A03A2E-8AA7-48AE-B3EB-0F3B0003F4FA}" type="datetime1">
              <a:rPr lang="ru-RU" smtClean="0"/>
              <a:t>22.06.2009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8A18CB-E92D-4F41-B895-E448CC8FA778}" type="datetime1">
              <a:rPr lang="ru-RU" smtClean="0"/>
              <a:t>22.06.2009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C77490-22F6-43D8-AE2F-6C9DABFB0633}" type="datetime1">
              <a:rPr lang="ru-RU" smtClean="0"/>
              <a:t>22.06.2009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9FB40-2AA7-4E65-A882-4B6251C3B9C1}" type="datetime1">
              <a:rPr lang="ru-RU" smtClean="0"/>
              <a:t>22.06.2009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53E5E4-F4C1-484D-B676-5094573F92D3}" type="datetime1">
              <a:rPr lang="ru-RU" smtClean="0"/>
              <a:t>22.06.2009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F81EF-6A9F-438D-8C5B-8764E61F5BFE}" type="datetime1">
              <a:rPr lang="ru-RU" smtClean="0"/>
              <a:t>22.06.2009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D9C1B-E554-4B3D-9C1D-EAF1B4050AF7}" type="datetime1">
              <a:rPr lang="ru-RU" smtClean="0"/>
              <a:t>22.06.2009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564C5-4EC2-4E61-B909-CF061360AECC}" type="datetime1">
              <a:rPr lang="ru-RU" smtClean="0"/>
              <a:t>22.06.2009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B44F63-A21A-4DAB-BCCD-8F84A6B4529A}" type="datetime1">
              <a:rPr lang="ru-RU" smtClean="0"/>
              <a:t>22.06.2009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7E1021CF-598E-48B6-A63E-82B43E9AAB1E}" type="datetime1">
              <a:rPr lang="ru-RU" smtClean="0"/>
              <a:t>22.06.2009</a:t>
            </a:fld>
            <a:endParaRPr lang="ru-RU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58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14348" y="1357298"/>
            <a:ext cx="7622931" cy="2428892"/>
          </a:xfrm>
        </p:spPr>
        <p:txBody>
          <a:bodyPr/>
          <a:lstStyle/>
          <a:p>
            <a:pPr lvl="0" algn="ctr" fontAlgn="auto">
              <a:spcAft>
                <a:spcPts val="0"/>
              </a:spcAft>
              <a:defRPr/>
            </a:pPr>
            <a:r>
              <a:rPr lang="ru-RU" sz="3200" dirty="0" smtClean="0">
                <a:latin typeface="Calibri" pitchFamily="34" charset="0"/>
              </a:rPr>
              <a:t>Декомпозиция сложных дискретных систем, формализованных в виде вероятностных МП-автоматов</a:t>
            </a:r>
            <a:r>
              <a:rPr lang="ru-RU" sz="3200" kern="12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br>
              <a:rPr lang="ru-RU" sz="3200" kern="12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ru-RU" sz="3200" kern="12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ru-RU" sz="3200" kern="12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ru-RU" sz="3200" kern="1200" dirty="0" smtClean="0">
                <a:solidFill>
                  <a:schemeClr val="tx1"/>
                </a:solidFill>
                <a:latin typeface="Calibri" pitchFamily="34" charset="0"/>
              </a:rPr>
              <a:t>квалификационная работа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071670" y="4071942"/>
            <a:ext cx="6553200" cy="1752600"/>
          </a:xfrm>
        </p:spPr>
        <p:txBody>
          <a:bodyPr/>
          <a:lstStyle/>
          <a:p>
            <a:pPr lvl="0" algn="r" fontAlgn="auto">
              <a:spcAft>
                <a:spcPts val="0"/>
              </a:spcAft>
              <a:buClrTx/>
              <a:buSzTx/>
              <a:defRPr/>
            </a:pPr>
            <a:r>
              <a:rPr lang="ru-RU" sz="2000" kern="1200" dirty="0" smtClean="0"/>
              <a:t>Выполнил:</a:t>
            </a:r>
          </a:p>
          <a:p>
            <a:pPr lvl="0" algn="r" fontAlgn="auto">
              <a:spcAft>
                <a:spcPts val="0"/>
              </a:spcAft>
              <a:buClrTx/>
              <a:buSzTx/>
              <a:defRPr/>
            </a:pPr>
            <a:r>
              <a:rPr lang="ru-RU" sz="2000" kern="1200" dirty="0" err="1" smtClean="0"/>
              <a:t>Шляпенко</a:t>
            </a:r>
            <a:r>
              <a:rPr lang="ru-RU" sz="2000" kern="1200" dirty="0" smtClean="0"/>
              <a:t> Д.А., гр. ИУ7-83</a:t>
            </a:r>
          </a:p>
          <a:p>
            <a:pPr lvl="0" algn="r" fontAlgn="auto">
              <a:spcAft>
                <a:spcPts val="0"/>
              </a:spcAft>
              <a:buClrTx/>
              <a:buSzTx/>
              <a:defRPr/>
            </a:pPr>
            <a:r>
              <a:rPr lang="ru-RU" sz="2000" kern="1200" dirty="0" smtClean="0"/>
              <a:t>Руководитель: </a:t>
            </a:r>
          </a:p>
          <a:p>
            <a:pPr lvl="0" algn="r" fontAlgn="auto">
              <a:spcAft>
                <a:spcPts val="0"/>
              </a:spcAft>
              <a:buClrTx/>
              <a:buSzTx/>
              <a:defRPr/>
            </a:pPr>
            <a:r>
              <a:rPr lang="ru-RU" sz="2000" kern="1200" dirty="0" smtClean="0"/>
              <a:t>Рудаков И.В., к.т.н., доцент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Функциональные требования к программному продукту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43049"/>
            <a:ext cx="9144000" cy="4500595"/>
          </a:xfrm>
        </p:spPr>
        <p:txBody>
          <a:bodyPr>
            <a:normAutofit fontScale="92500"/>
          </a:bodyPr>
          <a:lstStyle/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создание и редактирование исходного вероятностного автомата;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сохранение, загрузка исходного автомата; 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возможность задания ортогонального множества разбиений;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декомпозиция указанного вероятностного автомата с заданным ортогональным множеством разбиений;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просмотр отчета о результатах декомпозиции, содержащего:</a:t>
            </a:r>
          </a:p>
          <a:p>
            <a:pPr lvl="3"/>
            <a:r>
              <a:rPr lang="ru-RU" sz="1900" dirty="0" smtClean="0"/>
              <a:t>временные характеристики работы алгоритма;</a:t>
            </a:r>
          </a:p>
          <a:p>
            <a:pPr lvl="3"/>
            <a:r>
              <a:rPr lang="ru-RU" sz="1900" dirty="0" smtClean="0"/>
              <a:t>визуальное представление полученной сети;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моделирование работы исходного автомата и результирующей сети.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722294"/>
          </a:xfrm>
        </p:spPr>
        <p:txBody>
          <a:bodyPr/>
          <a:lstStyle/>
          <a:p>
            <a:r>
              <a:rPr lang="ru-RU" sz="3200" dirty="0" smtClean="0"/>
              <a:t>Пример табличного задания автомата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57493"/>
          </a:xfrm>
        </p:spPr>
        <p:txBody>
          <a:bodyPr/>
          <a:lstStyle/>
          <a:p>
            <a:pPr lvl="1">
              <a:buNone/>
            </a:pPr>
            <a:r>
              <a:rPr lang="ru-RU" sz="1800" dirty="0" smtClean="0"/>
              <a:t>	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11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142976" y="1428736"/>
          <a:ext cx="7215239" cy="3689552"/>
        </p:xfrm>
        <a:graphic>
          <a:graphicData uri="http://schemas.openxmlformats.org/drawingml/2006/table">
            <a:tbl>
              <a:tblPr/>
              <a:tblGrid>
                <a:gridCol w="1018453"/>
                <a:gridCol w="1018453"/>
                <a:gridCol w="1018453"/>
                <a:gridCol w="1018453"/>
                <a:gridCol w="1018453"/>
                <a:gridCol w="1061487"/>
                <a:gridCol w="1061487"/>
              </a:tblGrid>
              <a:tr h="2411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a1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a2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a3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a4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a5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a6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65264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z1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(a1, w2) - 0,5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(a5, w2) - 0,3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(a1, w1) - 0,6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(a6, w1) - 1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(a1, w3) - 1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(a2, w2) - 0,6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(a2, w1) - </a:t>
                      </a:r>
                      <a:r>
                        <a:rPr lang="ru-RU" sz="1000">
                          <a:latin typeface="Tahoma"/>
                          <a:ea typeface="Times New Roman"/>
                        </a:rPr>
                        <a:t>0,5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(a1, w2) - 0,2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(a2, w1) - 0,2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(a1, w2) - 0,1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(a2, w2) - 0,3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(a3, w3) - 0,1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(a4, w3) - 0,1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(a5, w1) - 0,1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z2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(a6, w2) - 1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(a1, w1) - 0,2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(a5, w3) - 0,8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(a2, w2) - 0,8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(a1, w1) - 0,3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(a6, w2) - 1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(a2, w2) - 0,2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(a2, w3) - 0,1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(a2, w2) - 0,7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(a3, w3) - 0,2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(a4, w3) - 0,2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z3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(a6, w1) - 1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(a1, w1) - 1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(a5, w1) - 0,9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(a2, w2) - 0,6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(a2, w3) - 0,8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(a5, w3) - 0,7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(a6, w1) - 0,1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(a3, w3) - 0,2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(a6, w3) - 0,3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z4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(a2, w3) - 1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(a5, w3) - 0,7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(a1, w1) - 0,5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(a6, w3) - 1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(a4, w1) - 0,9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(a3, w1) - 1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(a6, w2) - 0,3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(a2, w2) - 0,5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ahoma"/>
                          <a:ea typeface="Times New Roman"/>
                        </a:rPr>
                        <a:t> </a:t>
                      </a:r>
                      <a:endParaRPr lang="ru-RU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окно программы</a:t>
            </a:r>
            <a:endParaRPr lang="ru-RU" dirty="0"/>
          </a:p>
        </p:txBody>
      </p:sp>
      <p:pic>
        <p:nvPicPr>
          <p:cNvPr id="4" name="Содержимое 3" descr="Главное окно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071546"/>
            <a:ext cx="5880886" cy="4857784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декомпозиции</a:t>
            </a:r>
            <a:endParaRPr lang="ru-RU" dirty="0"/>
          </a:p>
        </p:txBody>
      </p:sp>
      <p:pic>
        <p:nvPicPr>
          <p:cNvPr id="4" name="Содержимое 3" descr="Результат декомпозиции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285860"/>
            <a:ext cx="7391400" cy="4495800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Результаты </a:t>
            </a:r>
            <a:r>
              <a:rPr lang="ru-RU" sz="3200" dirty="0" smtClean="0"/>
              <a:t>сравнения работы</a:t>
            </a:r>
            <a:r>
              <a:rPr lang="ru-RU" sz="3200" dirty="0" smtClean="0"/>
              <a:t> исходного </a:t>
            </a:r>
            <a:r>
              <a:rPr lang="ru-RU" sz="3200" dirty="0" smtClean="0"/>
              <a:t>автомата и результирующей </a:t>
            </a:r>
            <a:r>
              <a:rPr lang="ru-RU" sz="3200" dirty="0" smtClean="0"/>
              <a:t>сети.</a:t>
            </a:r>
            <a:endParaRPr lang="ru-RU" sz="3200" dirty="0"/>
          </a:p>
        </p:txBody>
      </p:sp>
      <p:pic>
        <p:nvPicPr>
          <p:cNvPr id="5" name="Рисунок 4" descr="statesNotSyn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357298"/>
            <a:ext cx="4286279" cy="3414892"/>
          </a:xfrm>
          <a:prstGeom prst="rect">
            <a:avLst/>
          </a:prstGeom>
        </p:spPr>
      </p:pic>
      <p:pic>
        <p:nvPicPr>
          <p:cNvPr id="7" name="Содержимое 6" descr="statesSync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3372" y="1357298"/>
            <a:ext cx="4668944" cy="3429024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42910" y="4857760"/>
            <a:ext cx="80010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Распределения по множеству состояний, полученной в результате</a:t>
            </a:r>
          </a:p>
          <a:p>
            <a:r>
              <a:rPr lang="ru-RU" sz="1600" dirty="0" smtClean="0"/>
              <a:t>декомпозиции сети и исходного </a:t>
            </a:r>
            <a:r>
              <a:rPr lang="ru-RU" sz="1600" dirty="0" smtClean="0"/>
              <a:t>автомата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при различных последовательностях  случайных чисел (слева) – различаются менее чем на 10%;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при одинаковых последовательностях случайных чисел (справа) – идентичны;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401080" cy="51974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		В результате выполнения квалификационной работы был модифицирован и реализован алгоритм декомпозиции конечных вероятностных автоматов.</a:t>
            </a:r>
          </a:p>
          <a:p>
            <a:r>
              <a:rPr lang="ru-RU" sz="2400" dirty="0" smtClean="0"/>
              <a:t>Для демонстрации работы данного алгоритма было разработано </a:t>
            </a:r>
            <a:r>
              <a:rPr lang="en-US" sz="2400" dirty="0" smtClean="0"/>
              <a:t>Windows</a:t>
            </a:r>
            <a:r>
              <a:rPr lang="ru-RU" sz="2400" dirty="0" smtClean="0"/>
              <a:t>-приложение, позволяющее:</a:t>
            </a:r>
          </a:p>
          <a:p>
            <a:pPr lvl="0"/>
            <a:r>
              <a:rPr lang="ru-RU" sz="2400" dirty="0" smtClean="0"/>
              <a:t>инициализировать исходный вероятностный автомат;</a:t>
            </a:r>
          </a:p>
          <a:p>
            <a:pPr lvl="0"/>
            <a:r>
              <a:rPr lang="ru-RU" sz="2400" dirty="0" smtClean="0"/>
              <a:t>производить декомпозицию заданного автомата;</a:t>
            </a:r>
          </a:p>
          <a:p>
            <a:pPr lvl="0"/>
            <a:r>
              <a:rPr lang="ru-RU" sz="2400" dirty="0" smtClean="0"/>
              <a:t>моделировать работу, как самого автомата, так и сети, полученной в результате декомпозиции;</a:t>
            </a:r>
          </a:p>
          <a:p>
            <a:pPr lvl="0"/>
            <a:r>
              <a:rPr lang="ru-RU" sz="2400" dirty="0" smtClean="0"/>
              <a:t>производить импорт и экспорт вероятностного автомата и результирующей сети в формате </a:t>
            </a:r>
            <a:r>
              <a:rPr lang="en-US" sz="2400" dirty="0" smtClean="0"/>
              <a:t>XML</a:t>
            </a:r>
            <a:r>
              <a:rPr lang="ru-RU" sz="2400" dirty="0" smtClean="0"/>
              <a:t>.</a:t>
            </a:r>
          </a:p>
          <a:p>
            <a:pPr lvl="0">
              <a:buNone/>
            </a:pPr>
            <a:r>
              <a:rPr lang="ru-RU" sz="2400" dirty="0" smtClean="0"/>
              <a:t>Таким образом, решены основные поставленные задачи.</a:t>
            </a: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200" dirty="0" smtClean="0"/>
              <a:t>		В качестве дальнейшего улучшения и развития проекта можно рассмотреть следующие идеи:</a:t>
            </a:r>
          </a:p>
          <a:p>
            <a:pPr lvl="0" algn="just"/>
            <a:r>
              <a:rPr lang="ru-RU" sz="2200" dirty="0" smtClean="0"/>
              <a:t>расширить набор критериев для отбора множества ортогональных разбиений в ходе декомпозиции автомата, рассмотреть возможность объединения данных критериев в экспертную систему;</a:t>
            </a:r>
          </a:p>
          <a:p>
            <a:pPr lvl="0" algn="just"/>
            <a:r>
              <a:rPr lang="ru-RU" sz="2200" dirty="0" smtClean="0"/>
              <a:t>рассмотреть варианты оптимизации разработанного алгоритма, с целью улучшения временных характеристик работы сети, полученной в результате декомпозиции;</a:t>
            </a:r>
          </a:p>
          <a:p>
            <a:pPr lvl="0" algn="just">
              <a:buNone/>
            </a:pPr>
            <a:r>
              <a:rPr lang="ru-RU" sz="2200" dirty="0" smtClean="0"/>
              <a:t>		Логическим продолжением данной квалификационной работы является разработка комплекса анализа дискретных систем, использующего разработанную библиотеку в качестве основного инструмента исследования.</a:t>
            </a:r>
          </a:p>
          <a:p>
            <a:pPr algn="just"/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1071538" y="2928934"/>
            <a:ext cx="7772400" cy="150018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5400" dirty="0" smtClean="0">
                <a:latin typeface="Calibri" pitchFamily="34" charset="0"/>
              </a:rPr>
              <a:t>Благодарю за внимание.</a:t>
            </a:r>
            <a:endParaRPr lang="ru-RU" sz="5400" dirty="0">
              <a:latin typeface="Calibri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Цели и задачи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329642" cy="500066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4200" u="sng" dirty="0" smtClean="0"/>
              <a:t>Цель работы</a:t>
            </a:r>
          </a:p>
          <a:p>
            <a:pPr algn="just"/>
            <a:r>
              <a:rPr lang="ru-RU" sz="3800" dirty="0" smtClean="0"/>
              <a:t>разработать и исследовать алгоритм декомпозиции вероятностного автомата. </a:t>
            </a:r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4200" u="sng" dirty="0" smtClean="0"/>
              <a:t>Задачи работы</a:t>
            </a:r>
            <a:r>
              <a:rPr lang="ru-RU" sz="4200" dirty="0" smtClean="0"/>
              <a:t>:	</a:t>
            </a:r>
            <a:endParaRPr lang="ru-RU" sz="3600" dirty="0" smtClean="0"/>
          </a:p>
          <a:p>
            <a:pPr lvl="0" algn="just"/>
            <a:r>
              <a:rPr lang="ru-RU" sz="3800" dirty="0" smtClean="0"/>
              <a:t>классификация методов декомпозиции дискретных систем;</a:t>
            </a:r>
          </a:p>
          <a:p>
            <a:pPr lvl="0" algn="just"/>
            <a:r>
              <a:rPr lang="ru-RU" sz="3800" dirty="0" smtClean="0"/>
              <a:t>модификация </a:t>
            </a:r>
            <a:r>
              <a:rPr lang="ru-RU" sz="3800" dirty="0" smtClean="0"/>
              <a:t>существующего алгоритма декомпозиции конечных автоматов, с целью получения возможности его применения для вероятностных автоматов;  </a:t>
            </a:r>
          </a:p>
          <a:p>
            <a:pPr lvl="0" algn="just"/>
            <a:r>
              <a:rPr lang="ru-RU" sz="3800" dirty="0" smtClean="0"/>
              <a:t>проектирование, реализация  и отладка программного продукта, позволяющего производить декомпозицию вероятностных автоматов; </a:t>
            </a:r>
          </a:p>
          <a:p>
            <a:pPr lvl="0" algn="just"/>
            <a:r>
              <a:rPr lang="ru-RU" sz="3800" dirty="0" smtClean="0"/>
              <a:t>получение </a:t>
            </a:r>
            <a:r>
              <a:rPr lang="ru-RU" sz="3800" dirty="0" smtClean="0"/>
              <a:t>качественных характеристик </a:t>
            </a:r>
            <a:r>
              <a:rPr lang="ru-RU" sz="3800" dirty="0" smtClean="0"/>
              <a:t>результирующей сети и исходного автомата.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Классификация методов декомпозиции дискретных систем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71612"/>
            <a:ext cx="5208255" cy="403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4"/>
          <p:cNvSpPr txBox="1">
            <a:spLocks/>
          </p:cNvSpPr>
          <p:nvPr/>
        </p:nvSpPr>
        <p:spPr>
          <a:xfrm>
            <a:off x="428596" y="557214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В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отчётной квалификационной работе рассмотрен объектный метод </a:t>
            </a:r>
            <a:r>
              <a:rPr kumimoji="0" lang="ru-RU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декомпозици</a:t>
            </a:r>
            <a:r>
              <a:rPr lang="ru-RU" sz="3200" dirty="0" smtClean="0"/>
              <a:t>и с помощью конечных автоматов.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793732"/>
          </a:xfrm>
        </p:spPr>
        <p:txBody>
          <a:bodyPr/>
          <a:lstStyle/>
          <a:p>
            <a:r>
              <a:rPr lang="ru-RU" dirty="0" smtClean="0"/>
              <a:t>Вероятностный автомат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14423"/>
            <a:ext cx="8229600" cy="207170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800" dirty="0" smtClean="0"/>
              <a:t>Вероятностный </a:t>
            </a:r>
            <a:r>
              <a:rPr lang="ru-RU" sz="2800" dirty="0" smtClean="0"/>
              <a:t>конечный автомат – это такой конечный автомат, для которого функции переходов и функции выходов соответственно принимают вид </a:t>
            </a:r>
            <a:r>
              <a:rPr lang="el-GR" sz="2800" b="1" dirty="0" smtClean="0">
                <a:latin typeface="Times New Roman"/>
                <a:cs typeface="Times New Roman"/>
              </a:rPr>
              <a:t>δ</a:t>
            </a:r>
            <a:r>
              <a:rPr lang="en-US" sz="2800" b="1" dirty="0" smtClean="0">
                <a:latin typeface="Times New Roman"/>
                <a:cs typeface="Times New Roman"/>
              </a:rPr>
              <a:t> : A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Z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p </a:t>
            </a:r>
            <a:r>
              <a:rPr lang="ru-RU" sz="2800" b="1" dirty="0" smtClean="0"/>
              <a:t>→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Times New Roman"/>
                <a:cs typeface="Times New Roman"/>
              </a:rPr>
              <a:t>A</a:t>
            </a:r>
            <a:r>
              <a:rPr lang="ru-RU" sz="2800" dirty="0" smtClean="0">
                <a:latin typeface="Times New Roman"/>
                <a:cs typeface="Times New Roman"/>
              </a:rPr>
              <a:t> </a:t>
            </a:r>
            <a:r>
              <a:rPr lang="ru-RU" sz="2800" dirty="0" smtClean="0"/>
              <a:t>и </a:t>
            </a:r>
            <a:r>
              <a:rPr lang="el-GR" sz="2800" b="1" dirty="0" smtClean="0">
                <a:latin typeface="Times New Roman"/>
                <a:cs typeface="Times New Roman"/>
              </a:rPr>
              <a:t>λ</a:t>
            </a:r>
            <a:r>
              <a:rPr lang="en-US" sz="2800" b="1" dirty="0" smtClean="0">
                <a:latin typeface="Times New Roman"/>
                <a:cs typeface="Times New Roman"/>
              </a:rPr>
              <a:t> : A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Z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p </a:t>
            </a:r>
            <a:r>
              <a:rPr lang="ru-RU" sz="2800" b="1" dirty="0" smtClean="0"/>
              <a:t>→</a:t>
            </a:r>
            <a:r>
              <a:rPr lang="en-US" sz="2800" b="1" dirty="0" smtClean="0">
                <a:latin typeface="Times New Roman"/>
                <a:cs typeface="Times New Roman"/>
              </a:rPr>
              <a:t> W</a:t>
            </a:r>
            <a:r>
              <a:rPr lang="ru-RU" sz="2800" dirty="0" smtClean="0"/>
              <a:t>, где  случайная величина , определяющая переход</a:t>
            </a:r>
            <a:r>
              <a:rPr lang="ru-RU" dirty="0" smtClean="0"/>
              <a:t>. </a:t>
            </a:r>
            <a:endParaRPr lang="ru-RU" sz="2800" dirty="0" smtClean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571868" y="3786190"/>
            <a:ext cx="2357454" cy="1643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Вероятностный</a:t>
            </a:r>
          </a:p>
          <a:p>
            <a:pPr algn="ctr"/>
            <a:r>
              <a:rPr lang="ru-RU" dirty="0" smtClean="0"/>
              <a:t>автомат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857224" y="4000504"/>
            <a:ext cx="2714644" cy="57150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Входной символ </a:t>
            </a:r>
            <a:r>
              <a:rPr lang="en-US" dirty="0" smtClean="0"/>
              <a:t>Z</a:t>
            </a:r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5929322" y="4214818"/>
            <a:ext cx="2714644" cy="57150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</a:t>
            </a:r>
            <a:r>
              <a:rPr lang="ru-RU" dirty="0" smtClean="0"/>
              <a:t>ы</a:t>
            </a:r>
            <a:r>
              <a:rPr lang="ru-RU" dirty="0" smtClean="0"/>
              <a:t>ходной символ </a:t>
            </a:r>
            <a:r>
              <a:rPr lang="en-US" dirty="0" smtClean="0"/>
              <a:t>W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928662" y="4857760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7224" y="4929198"/>
            <a:ext cx="2684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Случайная величина </a:t>
            </a:r>
            <a:r>
              <a:rPr lang="en-US" sz="2400" dirty="0" smtClean="0"/>
              <a:t>p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79373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Сеть вероятностных конечных автоматов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250033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1600" dirty="0" smtClean="0"/>
              <a:t>Сеть вероятностных автоматов – это шестёрка</a:t>
            </a:r>
          </a:p>
          <a:p>
            <a:pPr algn="ctr"/>
            <a:endParaRPr lang="ru-RU" sz="1600" dirty="0" smtClean="0"/>
          </a:p>
          <a:p>
            <a:pPr algn="ctr"/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Z – </a:t>
            </a:r>
            <a:r>
              <a:rPr lang="ru-RU" sz="1600" dirty="0" smtClean="0"/>
              <a:t>входной алфавит</a:t>
            </a:r>
          </a:p>
          <a:p>
            <a:pPr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{Si = (Ai, </a:t>
            </a:r>
            <a:r>
              <a:rPr lang="en-US" sz="1600" dirty="0" err="1" smtClean="0"/>
              <a:t>Zi</a:t>
            </a:r>
            <a:r>
              <a:rPr lang="en-US" sz="1600" dirty="0" smtClean="0"/>
              <a:t>, </a:t>
            </a:r>
            <a:r>
              <a:rPr lang="el-GR" sz="1600" dirty="0" smtClean="0">
                <a:latin typeface="Times New Roman"/>
                <a:cs typeface="Times New Roman"/>
              </a:rPr>
              <a:t>δ</a:t>
            </a:r>
            <a:r>
              <a:rPr lang="en-US" sz="1600" dirty="0" err="1" smtClean="0"/>
              <a:t>i</a:t>
            </a:r>
            <a:r>
              <a:rPr lang="en-US" sz="1600" dirty="0" smtClean="0"/>
              <a:t>)}, 1 ≤ </a:t>
            </a:r>
            <a:r>
              <a:rPr lang="en-US" sz="1600" dirty="0" err="1" smtClean="0"/>
              <a:t>i</a:t>
            </a:r>
            <a:r>
              <a:rPr lang="en-US" sz="1600" dirty="0" smtClean="0"/>
              <a:t> ≤ n </a:t>
            </a:r>
            <a:r>
              <a:rPr lang="ru-RU" sz="1600" dirty="0" smtClean="0"/>
              <a:t>–</a:t>
            </a:r>
            <a:r>
              <a:rPr lang="en-US" sz="1600" dirty="0" smtClean="0"/>
              <a:t> </a:t>
            </a:r>
            <a:r>
              <a:rPr lang="ru-RU" sz="1600" dirty="0" smtClean="0"/>
              <a:t>множество компонентных автоматов сети</a:t>
            </a:r>
          </a:p>
          <a:p>
            <a:pPr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W </a:t>
            </a:r>
            <a:r>
              <a:rPr lang="ru-RU" sz="1600" dirty="0" smtClean="0"/>
              <a:t>–</a:t>
            </a:r>
            <a:r>
              <a:rPr lang="en-US" sz="1600" dirty="0" smtClean="0"/>
              <a:t> </a:t>
            </a:r>
            <a:r>
              <a:rPr lang="ru-RU" sz="1600" dirty="0" smtClean="0"/>
              <a:t>выходной алфавит </a:t>
            </a:r>
            <a:r>
              <a:rPr lang="ru-RU" sz="1600" dirty="0" smtClean="0"/>
              <a:t>сети.</a:t>
            </a: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{</a:t>
            </a:r>
            <a:r>
              <a:rPr lang="en-US" sz="1600" dirty="0" err="1" smtClean="0"/>
              <a:t>fi</a:t>
            </a:r>
            <a:r>
              <a:rPr lang="en-US" sz="1600" dirty="0" smtClean="0"/>
              <a:t>}</a:t>
            </a:r>
            <a:r>
              <a:rPr lang="ru-RU" sz="1600" dirty="0" smtClean="0"/>
              <a:t>–</a:t>
            </a:r>
            <a:r>
              <a:rPr lang="en-US" sz="1600" dirty="0" smtClean="0"/>
              <a:t> </a:t>
            </a:r>
            <a:r>
              <a:rPr lang="ru-RU" sz="1600" dirty="0" smtClean="0"/>
              <a:t>множество функций соединения компонентных автоматов сети.</a:t>
            </a:r>
          </a:p>
          <a:p>
            <a:pPr>
              <a:buNone/>
            </a:pPr>
            <a:r>
              <a:rPr lang="ru-RU" sz="1600" dirty="0" smtClean="0"/>
              <a:t>		</a:t>
            </a:r>
            <a:r>
              <a:rPr lang="en-US" sz="1600" dirty="0" smtClean="0">
                <a:latin typeface="Calibri" pitchFamily="34" charset="0"/>
                <a:cs typeface="Times New Roman"/>
              </a:rPr>
              <a:t>{</a:t>
            </a:r>
            <a:r>
              <a:rPr lang="el-GR" sz="1600" dirty="0" smtClean="0">
                <a:latin typeface="Times New Roman"/>
                <a:cs typeface="Times New Roman"/>
              </a:rPr>
              <a:t>ψ</a:t>
            </a:r>
            <a:r>
              <a:rPr lang="en-US" sz="1600" dirty="0" err="1" smtClean="0"/>
              <a:t>i</a:t>
            </a:r>
            <a:r>
              <a:rPr lang="en-US" sz="1600" dirty="0" smtClean="0"/>
              <a:t>}</a:t>
            </a:r>
            <a:r>
              <a:rPr lang="ru-RU" sz="1600" dirty="0" smtClean="0"/>
              <a:t> – множество входных функций.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ru-RU" sz="1600" dirty="0" smtClean="0"/>
              <a:t>–</a:t>
            </a:r>
            <a:r>
              <a:rPr lang="en-US" sz="1600" dirty="0" smtClean="0"/>
              <a:t>  </a:t>
            </a:r>
            <a:r>
              <a:rPr lang="ru-RU" sz="1600" dirty="0" smtClean="0"/>
              <a:t>выходная функция </a:t>
            </a:r>
            <a:r>
              <a:rPr lang="ru-RU" sz="1600" dirty="0" smtClean="0"/>
              <a:t>сети.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/>
              <a:t>	p – </a:t>
            </a:r>
            <a:r>
              <a:rPr lang="ru-RU" sz="1600" dirty="0" smtClean="0"/>
              <a:t>случайная величина</a:t>
            </a:r>
            <a:r>
              <a:rPr lang="ru-RU" sz="1600" dirty="0" smtClean="0"/>
              <a:t>.</a:t>
            </a:r>
            <a:endParaRPr lang="en-US" sz="16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571612"/>
            <a:ext cx="43624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714752"/>
            <a:ext cx="7929618" cy="238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Алгоритм декомпозиции вероятностных конечных автоматов</a:t>
            </a:r>
            <a:endParaRPr lang="ru-RU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5643578"/>
            <a:ext cx="8229600" cy="48258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428736"/>
            <a:ext cx="5667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 smtClean="0"/>
              <a:t>Множество ортогональных разбиений.</a:t>
            </a:r>
            <a:endParaRPr lang="ru-RU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816477"/>
          </a:xfrm>
        </p:spPr>
        <p:txBody>
          <a:bodyPr/>
          <a:lstStyle/>
          <a:p>
            <a:pPr algn="just">
              <a:buNone/>
            </a:pPr>
            <a:r>
              <a:rPr lang="ru-RU" sz="2400" dirty="0" smtClean="0"/>
              <a:t>		Множество ортогональных разбиений – это множество разбиений, при перемножении которых получается тривиальное разбиение.</a:t>
            </a:r>
          </a:p>
          <a:p>
            <a:pPr algn="just">
              <a:buNone/>
            </a:pPr>
            <a:endParaRPr lang="ru-RU" sz="2400" dirty="0" smtClean="0"/>
          </a:p>
          <a:p>
            <a:pPr algn="just">
              <a:buNone/>
            </a:pPr>
            <a:endParaRPr lang="ru-RU" sz="2400" dirty="0" smtClean="0"/>
          </a:p>
          <a:p>
            <a:pPr algn="just">
              <a:buNone/>
            </a:pPr>
            <a:r>
              <a:rPr lang="ru-RU" sz="2400" dirty="0" smtClean="0"/>
              <a:t>				</a:t>
            </a:r>
            <a:r>
              <a:rPr lang="en-US" sz="2400" dirty="0" smtClean="0"/>
              <a:t>{</a:t>
            </a:r>
            <a:r>
              <a:rPr lang="ru-RU" sz="2400" dirty="0" smtClean="0"/>
              <a:t>страшные формулы</a:t>
            </a:r>
            <a:r>
              <a:rPr lang="en-US" sz="2400" dirty="0" smtClean="0"/>
              <a:t>}</a:t>
            </a:r>
            <a:r>
              <a:rPr lang="ru-RU" sz="2400" dirty="0" smtClean="0"/>
              <a:t>	</a:t>
            </a: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Критерий оценки множества ортогональных разбиений.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n - </a:t>
            </a:r>
            <a:r>
              <a:rPr lang="ru-RU" sz="2000" dirty="0" smtClean="0"/>
              <a:t>число элементов во множестве ортогональных разбиений,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N - </a:t>
            </a:r>
            <a:r>
              <a:rPr lang="ru-RU" sz="2000" dirty="0" smtClean="0"/>
              <a:t>число элементов во множестве состояний исходного автомата,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bj</a:t>
            </a:r>
            <a:r>
              <a:rPr lang="en-US" sz="2000" dirty="0" smtClean="0"/>
              <a:t> - </a:t>
            </a:r>
            <a:r>
              <a:rPr lang="ru-RU" sz="2000" dirty="0" smtClean="0"/>
              <a:t>количество элементов в </a:t>
            </a:r>
            <a:r>
              <a:rPr lang="en-US" sz="2000" dirty="0" smtClean="0"/>
              <a:t>j-</a:t>
            </a:r>
            <a:r>
              <a:rPr lang="ru-RU" sz="2000" dirty="0" err="1" smtClean="0"/>
              <a:t>ом</a:t>
            </a:r>
            <a:r>
              <a:rPr lang="ru-RU" sz="2000" dirty="0" smtClean="0"/>
              <a:t> блоке, оцениваемого разбиения,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k - </a:t>
            </a:r>
            <a:r>
              <a:rPr lang="ru-RU" sz="2000" dirty="0" smtClean="0"/>
              <a:t>количество блоков, оцениваемого разбиения,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ki</a:t>
            </a:r>
            <a:r>
              <a:rPr lang="en-US" sz="2000" dirty="0" smtClean="0"/>
              <a:t> - </a:t>
            </a:r>
            <a:r>
              <a:rPr lang="ru-RU" sz="2000" dirty="0" smtClean="0"/>
              <a:t>количество блоков </a:t>
            </a:r>
            <a:r>
              <a:rPr lang="en-US" sz="2000" dirty="0" err="1" smtClean="0"/>
              <a:t>i</a:t>
            </a:r>
            <a:r>
              <a:rPr lang="en-US" sz="2000" dirty="0" smtClean="0"/>
              <a:t>-</a:t>
            </a:r>
            <a:r>
              <a:rPr lang="ru-RU" sz="2000" dirty="0" smtClean="0"/>
              <a:t>ого разбиения.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	</a:t>
            </a:r>
            <a:endParaRPr lang="ru-RU" sz="2200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571612"/>
            <a:ext cx="42481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программного комплекса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6227776"/>
            <a:ext cx="8229600" cy="630224"/>
          </a:xfrm>
        </p:spPr>
        <p:txBody>
          <a:bodyPr/>
          <a:lstStyle/>
          <a:p>
            <a:pPr>
              <a:buNone/>
            </a:pPr>
            <a:r>
              <a:rPr lang="ru-RU" sz="2000" dirty="0" smtClean="0"/>
              <a:t>Сократить и </a:t>
            </a:r>
            <a:r>
              <a:rPr lang="ru-RU" sz="2000" dirty="0" err="1" smtClean="0"/>
              <a:t>руссифицировать</a:t>
            </a:r>
            <a:endParaRPr lang="ru-RU" sz="2000" dirty="0"/>
          </a:p>
        </p:txBody>
      </p:sp>
      <p:pic>
        <p:nvPicPr>
          <p:cNvPr id="4" name="Picture 16"/>
          <p:cNvPicPr/>
          <p:nvPr/>
        </p:nvPicPr>
        <p:blipFill>
          <a:blip r:embed="rId2" cstate="print"/>
          <a:srcRect b="6711"/>
          <a:stretch>
            <a:fillRect/>
          </a:stretch>
        </p:blipFill>
        <p:spPr bwMode="auto">
          <a:xfrm>
            <a:off x="1000100" y="1071546"/>
            <a:ext cx="707236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5889</TotalTime>
  <Words>542</Words>
  <Application>Microsoft Office PowerPoint</Application>
  <PresentationFormat>Экран (4:3)</PresentationFormat>
  <Paragraphs>190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Theme1</vt:lpstr>
      <vt:lpstr>Декомпозиция сложных дискретных систем, формализованных в виде вероятностных МП-автоматов.  квалификационная работа</vt:lpstr>
      <vt:lpstr>Цели и задачи </vt:lpstr>
      <vt:lpstr>Классификация методов декомпозиции дискретных систем</vt:lpstr>
      <vt:lpstr>Вероятностный автомат</vt:lpstr>
      <vt:lpstr>Сеть вероятностных конечных автоматов</vt:lpstr>
      <vt:lpstr>Алгоритм декомпозиции вероятностных конечных автоматов</vt:lpstr>
      <vt:lpstr>Множество ортогональных разбиений.</vt:lpstr>
      <vt:lpstr>Критерий оценки множества ортогональных разбиений.</vt:lpstr>
      <vt:lpstr>Структура программного комплекса</vt:lpstr>
      <vt:lpstr>Функциональные требования к программному продукту</vt:lpstr>
      <vt:lpstr>Пример табличного задания автомата</vt:lpstr>
      <vt:lpstr>Главное окно программы</vt:lpstr>
      <vt:lpstr>Результат декомпозиции</vt:lpstr>
      <vt:lpstr>Результаты сравнения работы исходного автомата и результирующей сети.</vt:lpstr>
      <vt:lpstr>Заключение</vt:lpstr>
      <vt:lpstr>Перспективы развития проекта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DELL</dc:creator>
  <cp:lastModifiedBy>DENT</cp:lastModifiedBy>
  <cp:revision>270</cp:revision>
  <dcterms:created xsi:type="dcterms:W3CDTF">2009-05-10T19:48:40Z</dcterms:created>
  <dcterms:modified xsi:type="dcterms:W3CDTF">2009-06-22T13:49:49Z</dcterms:modified>
</cp:coreProperties>
</file>