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4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7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МП-автоматов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</a:t>
            </a:r>
            <a:r>
              <a:rPr lang="ru-RU" sz="2000" dirty="0" err="1" smtClean="0">
                <a:solidFill>
                  <a:schemeClr val="tx1">
                    <a:tint val="75000"/>
                  </a:schemeClr>
                </a:solidFill>
              </a:rPr>
              <a:t>д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Вспомогательные окна программы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286544" cy="2874888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929066"/>
            <a:ext cx="2714644" cy="2674127"/>
          </a:xfrm>
          <a:prstGeom prst="rect">
            <a:avLst/>
          </a:prstGeom>
        </p:spPr>
      </p:pic>
      <p:pic>
        <p:nvPicPr>
          <p:cNvPr id="6" name="Picture 5" descr="Редактирование разби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929066"/>
            <a:ext cx="5143536" cy="2575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5281"/>
            <a:ext cx="7391400" cy="4495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41" y="1600200"/>
            <a:ext cx="573191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300" dirty="0"/>
              <a:t>Программный продукт должен предусматривать следующую функциональность</a:t>
            </a:r>
            <a:r>
              <a:rPr lang="ru-RU" sz="3300" dirty="0" smtClean="0"/>
              <a:t>:</a:t>
            </a: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работы исходного автомата и результирующей сети.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800" dirty="0" smtClean="0"/>
              <a:t>Дискретная система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такая система, у которой дискретны множества внутренних состояний, входных и выходных сигналов, а также множество моментов времени, в которые поступают входные сигналы, </a:t>
            </a:r>
            <a:r>
              <a:rPr lang="ru-RU" sz="2800" dirty="0" smtClean="0"/>
              <a:t>меняются внутренние состояния и выдаются выходные сигналы.</a:t>
            </a:r>
            <a:endParaRPr lang="ru-RU" sz="2800" dirty="0" smtClean="0"/>
          </a:p>
          <a:p>
            <a:pPr algn="just"/>
            <a:r>
              <a:rPr lang="ru-RU" sz="2800" dirty="0" smtClean="0"/>
              <a:t>Вероятностный конечный автомат </a:t>
            </a:r>
            <a:r>
              <a:rPr lang="ru-RU" sz="2800" dirty="0" smtClean="0"/>
              <a:t>– это </a:t>
            </a:r>
            <a:r>
              <a:rPr lang="ru-RU" sz="2800" dirty="0" smtClean="0"/>
              <a:t>такой конечный </a:t>
            </a:r>
            <a:r>
              <a:rPr lang="ru-RU" sz="2800" dirty="0" smtClean="0"/>
              <a:t>автомат, для которого функции </a:t>
            </a:r>
            <a:r>
              <a:rPr lang="ru-RU" sz="2800" dirty="0" smtClean="0"/>
              <a:t>переходов </a:t>
            </a:r>
            <a:r>
              <a:rPr lang="ru-RU" sz="2800" dirty="0" smtClean="0"/>
              <a:t>и </a:t>
            </a:r>
            <a:r>
              <a:rPr lang="ru-RU" sz="2800" dirty="0" smtClean="0"/>
              <a:t>функции выходов </a:t>
            </a:r>
            <a:r>
              <a:rPr lang="ru-RU" sz="2800" dirty="0" smtClean="0"/>
              <a:t>соответственно принимают </a:t>
            </a:r>
            <a:r>
              <a:rPr lang="ru-RU" sz="2800" dirty="0" smtClean="0"/>
              <a:t>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</a:t>
            </a:r>
            <a:r>
              <a:rPr lang="ru-RU" sz="2800" dirty="0" smtClean="0"/>
              <a:t>где  случайная величина , определяющая </a:t>
            </a:r>
            <a:r>
              <a:rPr lang="ru-RU" sz="2800" dirty="0" smtClean="0"/>
              <a:t>переход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Понятия и </a:t>
            </a:r>
            <a:r>
              <a:rPr lang="ru-RU" dirty="0" smtClean="0"/>
              <a:t>определения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 smtClean="0"/>
              <a:t>Сеть вероятностных автоматов </a:t>
            </a:r>
            <a:r>
              <a:rPr lang="ru-RU" sz="2800" dirty="0" smtClean="0"/>
              <a:t>– это шестёрка</a:t>
            </a:r>
          </a:p>
          <a:p>
            <a:pPr algn="ctr"/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Z – </a:t>
            </a:r>
            <a:r>
              <a:rPr lang="ru-RU" sz="2800" dirty="0" smtClean="0"/>
              <a:t>входной </a:t>
            </a:r>
            <a:r>
              <a:rPr lang="ru-RU" sz="2800" dirty="0" smtClean="0"/>
              <a:t>алфавит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{S</a:t>
            </a:r>
            <a:r>
              <a:rPr lang="en-US" sz="2000" dirty="0" smtClean="0"/>
              <a:t>i </a:t>
            </a:r>
            <a:r>
              <a:rPr lang="en-US" sz="2800" dirty="0" smtClean="0"/>
              <a:t>= (A</a:t>
            </a:r>
            <a:r>
              <a:rPr lang="en-US" sz="2000" dirty="0" smtClean="0"/>
              <a:t>i, </a:t>
            </a:r>
            <a:r>
              <a:rPr lang="en-US" sz="2800" dirty="0" err="1" smtClean="0"/>
              <a:t>Z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en-US" sz="2000" dirty="0" err="1" smtClean="0"/>
              <a:t>i</a:t>
            </a:r>
            <a:r>
              <a:rPr lang="en-US" sz="2800" dirty="0" smtClean="0"/>
              <a:t>)},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≤ 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W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выходной алфавит сети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{</a:t>
            </a:r>
            <a:r>
              <a:rPr lang="en-US" sz="2800" dirty="0" err="1" smtClean="0"/>
              <a:t>f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	</a:t>
            </a:r>
            <a:r>
              <a:rPr lang="en-US" sz="2800" dirty="0" smtClean="0">
                <a:latin typeface="Calibri" pitchFamily="34" charset="0"/>
                <a:cs typeface="Times New Roman"/>
              </a:rPr>
              <a:t>{</a:t>
            </a:r>
            <a:r>
              <a:rPr lang="el-GR" sz="3300" dirty="0" smtClean="0">
                <a:latin typeface="Times New Roman"/>
                <a:cs typeface="Times New Roman"/>
              </a:rPr>
              <a:t>ψ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000" dirty="0" smtClean="0"/>
              <a:t> </a:t>
            </a:r>
            <a:r>
              <a:rPr lang="ru-RU" sz="2800" dirty="0" smtClean="0"/>
              <a:t>– множество входных функций.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ru-RU" sz="2400" dirty="0" smtClean="0"/>
              <a:t>–</a:t>
            </a:r>
            <a:r>
              <a:rPr lang="en-US" sz="2400" dirty="0" smtClean="0"/>
              <a:t>  </a:t>
            </a:r>
            <a:r>
              <a:rPr lang="ru-RU" sz="2400" dirty="0" smtClean="0"/>
              <a:t>выходная функция сети.</a:t>
            </a:r>
            <a:endParaRPr lang="en-US" sz="31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3724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208255" cy="40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715016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конечных 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6000768"/>
            <a:ext cx="8229600" cy="12539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больше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880886" cy="48577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198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Slide 1</vt:lpstr>
      <vt:lpstr>Цели и задачи </vt:lpstr>
      <vt:lpstr>Функциональные требования к системе</vt:lpstr>
      <vt:lpstr>Понятия и определения</vt:lpstr>
      <vt:lpstr>Понятия и определения (продолжение)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Критерий оценки множества ортогональных разбиений.</vt:lpstr>
      <vt:lpstr>Главное окно программы</vt:lpstr>
      <vt:lpstr>Вспомогательные окна программы</vt:lpstr>
      <vt:lpstr>Результат декомпозиции</vt:lpstr>
      <vt:lpstr>Окно моделирования</vt:lpstr>
      <vt:lpstr>Заключение</vt:lpstr>
      <vt:lpstr>Перспективы развития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210</cp:revision>
  <dcterms:created xsi:type="dcterms:W3CDTF">2009-05-10T19:48:40Z</dcterms:created>
  <dcterms:modified xsi:type="dcterms:W3CDTF">2009-06-21T12:40:34Z</dcterms:modified>
</cp:coreProperties>
</file>