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84" r:id="rId6"/>
    <p:sldId id="274" r:id="rId7"/>
    <p:sldId id="275" r:id="rId8"/>
    <p:sldId id="287" r:id="rId9"/>
    <p:sldId id="276" r:id="rId10"/>
    <p:sldId id="277" r:id="rId11"/>
    <p:sldId id="279" r:id="rId12"/>
    <p:sldId id="280" r:id="rId13"/>
    <p:sldId id="281" r:id="rId14"/>
    <p:sldId id="282" r:id="rId15"/>
    <p:sldId id="285" r:id="rId16"/>
    <p:sldId id="283" r:id="rId17"/>
    <p:sldId id="28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7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2931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ru-RU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ru-RU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60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981200" y="3962400"/>
            <a:ext cx="6512169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622931" cy="2428892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defRPr/>
            </a:pPr>
            <a:r>
              <a:rPr lang="ru-RU" sz="3200" dirty="0" smtClean="0">
                <a:latin typeface="Calibri" pitchFamily="34" charset="0"/>
              </a:rPr>
              <a:t>Декомпозиция сложных дискретных систем, формализованных в виде вероятностных МП-автоматов</a:t>
            </a: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квалификационная работа</a:t>
            </a:r>
            <a:endParaRPr lang="ru-RU" sz="3200" kern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071670" y="4071942"/>
            <a:ext cx="6553200" cy="1752600"/>
          </a:xfrm>
        </p:spPr>
        <p:txBody>
          <a:bodyPr/>
          <a:lstStyle/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Выполнил: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err="1" smtClean="0"/>
              <a:t>Шляпенко</a:t>
            </a:r>
            <a:r>
              <a:rPr lang="ru-RU" sz="2000" kern="1200" dirty="0" smtClean="0"/>
              <a:t> Д.А., гр. ИУ7-83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Руководитель: 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Рудаков И.В., </a:t>
            </a:r>
            <a:r>
              <a:rPr lang="ru-RU" sz="2000" dirty="0" smtClean="0"/>
              <a:t>д</a:t>
            </a:r>
            <a:r>
              <a:rPr lang="ru-RU" sz="2000" kern="1200" dirty="0" smtClean="0"/>
              <a:t>.т.н., доцент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071546"/>
            <a:ext cx="5880886" cy="485778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Вспомогательные окна программы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785794"/>
            <a:ext cx="6143668" cy="2809550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643315"/>
            <a:ext cx="2500330" cy="2463012"/>
          </a:xfrm>
          <a:prstGeom prst="rect">
            <a:avLst/>
          </a:prstGeom>
        </p:spPr>
      </p:pic>
      <p:pic>
        <p:nvPicPr>
          <p:cNvPr id="6" name="Picture 5" descr="Редактирование разби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643315"/>
            <a:ext cx="4929222" cy="2468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0"/>
            <a:ext cx="7391400" cy="4495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214422"/>
            <a:ext cx="5737949" cy="45307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результате выполнения квалификационной работы был модифицирован и реализован алгоритм декомпозиции конечных вероятностных автоматов.</a:t>
            </a:r>
          </a:p>
          <a:p>
            <a:r>
              <a:rPr lang="ru-RU" dirty="0" smtClean="0"/>
              <a:t>Для демонстрации работы данного алгоритма было разработано </a:t>
            </a:r>
            <a:r>
              <a:rPr lang="en-US" dirty="0" smtClean="0"/>
              <a:t>Windows</a:t>
            </a:r>
            <a:r>
              <a:rPr lang="ru-RU" dirty="0" smtClean="0"/>
              <a:t>-приложение, позволяющее:</a:t>
            </a:r>
          </a:p>
          <a:p>
            <a:pPr lvl="0"/>
            <a:r>
              <a:rPr lang="ru-RU" dirty="0" smtClean="0"/>
              <a:t>инициализировать исходный вероятностный автомат;</a:t>
            </a:r>
          </a:p>
          <a:p>
            <a:pPr lvl="0"/>
            <a:r>
              <a:rPr lang="ru-RU" dirty="0" smtClean="0"/>
              <a:t>производить декомпозицию заданного автомата;</a:t>
            </a:r>
          </a:p>
          <a:p>
            <a:pPr lvl="0"/>
            <a:r>
              <a:rPr lang="ru-RU" dirty="0" smtClean="0"/>
              <a:t>моделировать работу, как самого автомата, так и сети, полученной в результате декомпозиции;</a:t>
            </a:r>
          </a:p>
          <a:p>
            <a:pPr lvl="0"/>
            <a:r>
              <a:rPr lang="ru-RU" dirty="0" smtClean="0"/>
              <a:t>производить импорт и экспорт вероятностного автомата и результирующей сети в формате </a:t>
            </a:r>
            <a:r>
              <a:rPr lang="en-US" dirty="0" smtClean="0"/>
              <a:t>XML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r>
              <a:rPr lang="en-US" dirty="0" smtClean="0"/>
              <a:t>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69742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dirty="0" smtClean="0"/>
              <a:t>		Разработанный </a:t>
            </a:r>
            <a:r>
              <a:rPr lang="ru-RU" dirty="0" smtClean="0"/>
              <a:t>алгоритм и основные </a:t>
            </a:r>
            <a:r>
              <a:rPr lang="ru-RU" dirty="0" smtClean="0"/>
              <a:t>сущности, связанные </a:t>
            </a:r>
            <a:r>
              <a:rPr lang="ru-RU" dirty="0" smtClean="0"/>
              <a:t>с предметной областью (вероятностный автомат, сеть и т.п.) были реализованы в виде .</a:t>
            </a:r>
            <a:r>
              <a:rPr lang="en-US" dirty="0" smtClean="0"/>
              <a:t>NET</a:t>
            </a:r>
            <a:r>
              <a:rPr lang="ru-RU" dirty="0" smtClean="0"/>
              <a:t>-библиотеки, что позволяет использовать её в составе программных комплексов, предназначенных для анализа дискретных систем.</a:t>
            </a:r>
          </a:p>
          <a:p>
            <a:pPr algn="just">
              <a:buNone/>
            </a:pPr>
            <a:r>
              <a:rPr lang="ru-RU" dirty="0" smtClean="0"/>
              <a:t>		Также</a:t>
            </a:r>
            <a:r>
              <a:rPr lang="ru-RU" dirty="0" smtClean="0"/>
              <a:t>, в ходе исследований, проведённых в рамках данной квалификационной работы, были изучены количественные и качественные характеристики разработанного алгоритма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dirty="0" smtClean="0"/>
              <a:t>		В </a:t>
            </a:r>
            <a:r>
              <a:rPr lang="ru-RU" sz="2200" dirty="0" smtClean="0"/>
              <a:t>качестве дальнейшего улучшения и развития проекта можно рассмотреть следующие идеи</a:t>
            </a:r>
            <a:r>
              <a:rPr lang="ru-RU" sz="2200" dirty="0" smtClean="0"/>
              <a:t>:</a:t>
            </a:r>
            <a:endParaRPr lang="ru-RU" sz="2200" dirty="0" smtClean="0"/>
          </a:p>
          <a:p>
            <a:pPr lvl="0" algn="just"/>
            <a:r>
              <a:rPr lang="ru-RU" sz="2200" dirty="0" smtClean="0"/>
              <a:t>расширить набор критериев для отбора множества ортогональных разбиений в ходе декомпозиции автомата, рассмотреть возможность объединения данных критериев в экспертную систему</a:t>
            </a:r>
            <a:r>
              <a:rPr lang="ru-RU" sz="2200" dirty="0" smtClean="0"/>
              <a:t>;</a:t>
            </a:r>
            <a:endParaRPr lang="ru-RU" sz="2200" dirty="0" smtClean="0"/>
          </a:p>
          <a:p>
            <a:pPr lvl="0" algn="just"/>
            <a:r>
              <a:rPr lang="ru-RU" sz="2200" dirty="0" smtClean="0"/>
              <a:t>рассмотреть варианты оптимизации разработанного алгоритма, с целью улучшения временных характеристик работы сети, полученной в результате декомпозиции</a:t>
            </a:r>
            <a:r>
              <a:rPr lang="ru-RU" sz="2200" dirty="0" smtClean="0"/>
              <a:t>;</a:t>
            </a:r>
            <a:endParaRPr lang="ru-RU" sz="2200" dirty="0" smtClean="0"/>
          </a:p>
          <a:p>
            <a:pPr lvl="0" algn="just">
              <a:buNone/>
            </a:pPr>
            <a:r>
              <a:rPr lang="ru-RU" sz="2200" dirty="0" smtClean="0"/>
              <a:t>		Логическим </a:t>
            </a:r>
            <a:r>
              <a:rPr lang="ru-RU" sz="2200" dirty="0" smtClean="0"/>
              <a:t>продолжением данной квалификационной работы является разработка комплекса анализа дискретных систем, использующего разработанную библиотеку в качестве основного инструмента исследования.</a:t>
            </a:r>
          </a:p>
          <a:p>
            <a:pPr algn="just"/>
            <a:endParaRPr lang="ru-RU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071538" y="2928934"/>
            <a:ext cx="7772400" cy="15001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Calibri" pitchFamily="34" charset="0"/>
              </a:rPr>
              <a:t>Благодарю за внимание.</a:t>
            </a:r>
            <a:endParaRPr lang="ru-RU" sz="5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35784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2600" dirty="0"/>
              <a:t>Программный продукт должен предусматривать следующую функциональность</a:t>
            </a:r>
            <a:r>
              <a:rPr lang="ru-RU" sz="2600" dirty="0" smtClean="0"/>
              <a:t>:</a:t>
            </a:r>
            <a:endParaRPr lang="ru-RU" sz="2600" u="sng" dirty="0"/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sz="1900" dirty="0" smtClean="0"/>
              <a:t>временные характеристики работы алгоритма;</a:t>
            </a:r>
          </a:p>
          <a:p>
            <a:pPr lvl="3"/>
            <a:r>
              <a:rPr lang="ru-RU" sz="1900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моделирование работы исходного автомата и результирующей сети.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800" dirty="0" smtClean="0"/>
              <a:t>Дискретная система –</a:t>
            </a:r>
            <a:r>
              <a:rPr lang="en-US" sz="2800" dirty="0" smtClean="0"/>
              <a:t> </a:t>
            </a:r>
            <a:r>
              <a:rPr lang="ru-RU" sz="2800" dirty="0" smtClean="0"/>
              <a:t>такая система, у которой дискретны множества внутренних состояний, входных и выходных сигналов, а также множество моментов времени, в которые поступают входные сигналы, меняются внутренние состояния и выдаются выходные сигналы.</a:t>
            </a:r>
          </a:p>
          <a:p>
            <a:pPr algn="just"/>
            <a:r>
              <a:rPr lang="ru-RU" sz="2800" dirty="0" smtClean="0"/>
              <a:t>Вероятностный конечный автомат – это такой конечный автомат, для которого функции переходов и функции выходов соответственно принимают 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где  случайная величина , определяющая переход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93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Понятия и определения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829196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dirty="0" smtClean="0"/>
              <a:t>Сеть вероятностных автоматов – это шестёрка</a:t>
            </a:r>
          </a:p>
          <a:p>
            <a:pPr algn="ctr"/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Z – </a:t>
            </a:r>
            <a:r>
              <a:rPr lang="ru-RU" sz="2800" dirty="0" smtClean="0"/>
              <a:t>входной алфавит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{S</a:t>
            </a:r>
            <a:r>
              <a:rPr lang="en-US" sz="2000" dirty="0" smtClean="0"/>
              <a:t>i </a:t>
            </a:r>
            <a:r>
              <a:rPr lang="en-US" sz="2800" dirty="0" smtClean="0"/>
              <a:t>= (A</a:t>
            </a:r>
            <a:r>
              <a:rPr lang="en-US" sz="2000" dirty="0" smtClean="0"/>
              <a:t>i, </a:t>
            </a:r>
            <a:r>
              <a:rPr lang="en-US" sz="2800" dirty="0" err="1" smtClean="0"/>
              <a:t>Z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en-US" sz="2000" dirty="0" err="1" smtClean="0"/>
              <a:t>i</a:t>
            </a:r>
            <a:r>
              <a:rPr lang="en-US" sz="2800" dirty="0" smtClean="0"/>
              <a:t>)},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≤ 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W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выходной алфавит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</a:t>
            </a:r>
            <a:r>
              <a:rPr lang="en-US" sz="2800" dirty="0" err="1" smtClean="0"/>
              <a:t>f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>
                <a:latin typeface="Calibri" pitchFamily="34" charset="0"/>
                <a:cs typeface="Times New Roman"/>
              </a:rPr>
              <a:t>{</a:t>
            </a:r>
            <a:r>
              <a:rPr lang="el-GR" sz="3300" dirty="0" smtClean="0">
                <a:latin typeface="Times New Roman"/>
                <a:cs typeface="Times New Roman"/>
              </a:rPr>
              <a:t>ψ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000" dirty="0" smtClean="0"/>
              <a:t> </a:t>
            </a:r>
            <a:r>
              <a:rPr lang="ru-RU" sz="2800" dirty="0" smtClean="0"/>
              <a:t>– множество входных функций.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ru-RU" sz="2400" dirty="0" smtClean="0"/>
              <a:t>–</a:t>
            </a:r>
            <a:r>
              <a:rPr lang="en-US" sz="2400" dirty="0" smtClean="0"/>
              <a:t>  </a:t>
            </a:r>
            <a:r>
              <a:rPr lang="ru-RU" sz="2400" dirty="0" smtClean="0"/>
              <a:t>выходная функция сети.</a:t>
            </a:r>
            <a:endParaRPr lang="en-US" sz="31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857364"/>
            <a:ext cx="3724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208255" cy="40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57214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конечных 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6000768"/>
            <a:ext cx="8229600" cy="12539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 smtClean="0"/>
              <a:t>Множество ортогональных разбиений.</a:t>
            </a:r>
            <a:endParaRPr lang="ru-R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30725"/>
          </a:xfrm>
        </p:spPr>
        <p:txBody>
          <a:bodyPr/>
          <a:lstStyle/>
          <a:p>
            <a:pPr algn="just">
              <a:buNone/>
            </a:pPr>
            <a:r>
              <a:rPr lang="ru-RU" sz="2400" dirty="0" smtClean="0"/>
              <a:t>		Множество ортогональных разбиений – это множество разбиений, при перемножении которых получается тривиальное разбиение.</a:t>
            </a:r>
          </a:p>
          <a:p>
            <a:pPr algn="just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Пример</a:t>
            </a:r>
            <a:endParaRPr lang="en-US" sz="2400" dirty="0" smtClean="0"/>
          </a:p>
          <a:p>
            <a:pPr algn="ctr">
              <a:buNone/>
            </a:pPr>
            <a:r>
              <a:rPr lang="en-US" dirty="0" smtClean="0"/>
              <a:t>p</a:t>
            </a:r>
            <a:r>
              <a:rPr lang="en-US" sz="1800" dirty="0" smtClean="0"/>
              <a:t>1</a:t>
            </a:r>
            <a:r>
              <a:rPr lang="en-US" dirty="0" smtClean="0"/>
              <a:t>={a</a:t>
            </a:r>
            <a:r>
              <a:rPr lang="en-US" sz="1800" dirty="0" smtClean="0"/>
              <a:t>1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sz="1800" dirty="0" smtClean="0"/>
              <a:t>2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sz="1800" dirty="0" smtClean="0"/>
              <a:t>3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sz="1800" dirty="0" smtClean="0"/>
              <a:t>4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sz="1800" dirty="0" smtClean="0"/>
              <a:t>5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sz="1800" dirty="0" smtClean="0"/>
              <a:t>6</a:t>
            </a:r>
            <a:r>
              <a:rPr lang="en-US" dirty="0" smtClean="0"/>
              <a:t>}</a:t>
            </a:r>
          </a:p>
          <a:p>
            <a:pPr algn="ctr">
              <a:buNone/>
            </a:pPr>
            <a:r>
              <a:rPr lang="en-US" dirty="0" smtClean="0"/>
              <a:t>p</a:t>
            </a:r>
            <a:r>
              <a:rPr lang="en-US" sz="1800" dirty="0" smtClean="0"/>
              <a:t>2</a:t>
            </a:r>
            <a:r>
              <a:rPr lang="en-US" dirty="0" smtClean="0"/>
              <a:t>={</a:t>
            </a:r>
            <a:r>
              <a:rPr lang="en-US" dirty="0" smtClean="0"/>
              <a:t>a</a:t>
            </a:r>
            <a:r>
              <a:rPr lang="en-US" sz="18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a</a:t>
            </a:r>
            <a:r>
              <a:rPr lang="en-US" sz="1800" dirty="0" smtClean="0"/>
              <a:t>2</a:t>
            </a:r>
            <a:r>
              <a:rPr lang="en-US" dirty="0" smtClean="0"/>
              <a:t>, a</a:t>
            </a:r>
            <a:r>
              <a:rPr lang="en-US" sz="1800" dirty="0" smtClean="0"/>
              <a:t>3</a:t>
            </a:r>
            <a:r>
              <a:rPr lang="en-US" dirty="0" smtClean="0"/>
              <a:t>; </a:t>
            </a:r>
            <a:r>
              <a:rPr lang="en-US" dirty="0" smtClean="0"/>
              <a:t>a</a:t>
            </a:r>
            <a:r>
              <a:rPr lang="en-US" sz="1800" dirty="0" smtClean="0"/>
              <a:t>4</a:t>
            </a:r>
            <a:r>
              <a:rPr lang="en-US" dirty="0" smtClean="0"/>
              <a:t>, a</a:t>
            </a:r>
            <a:r>
              <a:rPr lang="en-US" sz="1800" dirty="0" smtClean="0"/>
              <a:t>5</a:t>
            </a:r>
            <a:r>
              <a:rPr lang="en-US" dirty="0" smtClean="0"/>
              <a:t>, a</a:t>
            </a:r>
            <a:r>
              <a:rPr lang="en-US" sz="1800" dirty="0" smtClean="0"/>
              <a:t>6</a:t>
            </a:r>
            <a:r>
              <a:rPr lang="en-US" dirty="0" smtClean="0"/>
              <a:t>}</a:t>
            </a:r>
          </a:p>
          <a:p>
            <a:pPr algn="ctr">
              <a:buNone/>
            </a:pPr>
            <a:r>
              <a:rPr lang="en-US" dirty="0" smtClean="0"/>
              <a:t>p</a:t>
            </a:r>
            <a:r>
              <a:rPr lang="en-US" sz="1800" dirty="0" smtClean="0"/>
              <a:t>3</a:t>
            </a:r>
            <a:r>
              <a:rPr lang="en-US" dirty="0" smtClean="0"/>
              <a:t>={a</a:t>
            </a:r>
            <a:r>
              <a:rPr lang="en-US" sz="1800" dirty="0" smtClean="0"/>
              <a:t>3</a:t>
            </a:r>
            <a:r>
              <a:rPr lang="en-US" dirty="0" smtClean="0"/>
              <a:t>, a</a:t>
            </a:r>
            <a:r>
              <a:rPr lang="en-US" sz="1800" dirty="0" smtClean="0"/>
              <a:t>6</a:t>
            </a:r>
            <a:r>
              <a:rPr lang="en-US" dirty="0" smtClean="0"/>
              <a:t>; a</a:t>
            </a:r>
            <a:r>
              <a:rPr lang="en-US" sz="1800" dirty="0" smtClean="0"/>
              <a:t>2</a:t>
            </a:r>
            <a:r>
              <a:rPr lang="en-US" dirty="0" smtClean="0"/>
              <a:t>, a</a:t>
            </a:r>
            <a:r>
              <a:rPr lang="en-US" sz="1800" dirty="0" smtClean="0"/>
              <a:t>5</a:t>
            </a:r>
            <a:r>
              <a:rPr lang="en-US" dirty="0" smtClean="0"/>
              <a:t>; a</a:t>
            </a:r>
            <a:r>
              <a:rPr lang="en-US" sz="1800" dirty="0" smtClean="0"/>
              <a:t>1</a:t>
            </a:r>
            <a:r>
              <a:rPr lang="en-US" dirty="0" smtClean="0"/>
              <a:t>, a</a:t>
            </a:r>
            <a:r>
              <a:rPr lang="en-US" sz="1800" dirty="0" smtClean="0"/>
              <a:t>4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sz="2400" dirty="0" smtClean="0"/>
              <a:t>		При </a:t>
            </a:r>
            <a:r>
              <a:rPr lang="ru-RU" sz="2400" dirty="0" smtClean="0"/>
              <a:t>перемножении данных разбиений получается тривиальное разбиение</a:t>
            </a:r>
          </a:p>
          <a:p>
            <a:pPr algn="ctr">
              <a:buNone/>
            </a:pPr>
            <a:r>
              <a:rPr lang="en-US" sz="2400" dirty="0" smtClean="0"/>
              <a:t>{</a:t>
            </a:r>
            <a:r>
              <a:rPr lang="en-US" sz="2400" dirty="0" smtClean="0"/>
              <a:t>a</a:t>
            </a:r>
            <a:r>
              <a:rPr lang="en-US" sz="1400" dirty="0" smtClean="0"/>
              <a:t>1</a:t>
            </a:r>
            <a:r>
              <a:rPr lang="en-US" sz="2400" dirty="0" smtClean="0"/>
              <a:t>; </a:t>
            </a:r>
            <a:r>
              <a:rPr lang="en-US" sz="2400" dirty="0" smtClean="0"/>
              <a:t>a</a:t>
            </a:r>
            <a:r>
              <a:rPr lang="en-US" sz="1400" dirty="0" smtClean="0"/>
              <a:t>2</a:t>
            </a:r>
            <a:r>
              <a:rPr lang="en-US" sz="2400" dirty="0" smtClean="0"/>
              <a:t>; </a:t>
            </a:r>
            <a:r>
              <a:rPr lang="en-US" sz="2400" dirty="0" smtClean="0"/>
              <a:t>a</a:t>
            </a:r>
            <a:r>
              <a:rPr lang="en-US" sz="1400" dirty="0" smtClean="0"/>
              <a:t>3</a:t>
            </a:r>
            <a:r>
              <a:rPr lang="en-US" sz="2400" dirty="0" smtClean="0"/>
              <a:t>; a</a:t>
            </a:r>
            <a:r>
              <a:rPr lang="en-US" sz="1400" dirty="0" smtClean="0"/>
              <a:t>4</a:t>
            </a:r>
            <a:r>
              <a:rPr lang="en-US" sz="2400" dirty="0" smtClean="0"/>
              <a:t>; a</a:t>
            </a:r>
            <a:r>
              <a:rPr lang="en-US" sz="1400" dirty="0" smtClean="0"/>
              <a:t>5</a:t>
            </a:r>
            <a:r>
              <a:rPr lang="en-US" sz="2400" dirty="0" smtClean="0"/>
              <a:t>; </a:t>
            </a:r>
            <a:r>
              <a:rPr lang="en-US" sz="2400" dirty="0" smtClean="0"/>
              <a:t>a</a:t>
            </a:r>
            <a:r>
              <a:rPr lang="en-US" sz="1400" dirty="0" smtClean="0"/>
              <a:t>6</a:t>
            </a:r>
            <a:r>
              <a:rPr lang="en-US" sz="2400" dirty="0" smtClean="0"/>
              <a:t>}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больше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5442</TotalTime>
  <Words>274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Декомпозиция сложных дискретных систем, формализованных в виде вероятностных МП-автоматов.  квалификационная работа</vt:lpstr>
      <vt:lpstr>Цели и задачи </vt:lpstr>
      <vt:lpstr>Функциональные требования к системе</vt:lpstr>
      <vt:lpstr>Понятия и определения</vt:lpstr>
      <vt:lpstr>Понятия и определения (продолжение)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Множество ортогональных разбиений.</vt:lpstr>
      <vt:lpstr>Критерий оценки множества ортогональных разбиений.</vt:lpstr>
      <vt:lpstr>Главное окно программы</vt:lpstr>
      <vt:lpstr>Вспомогательные окна программы</vt:lpstr>
      <vt:lpstr>Результат декомпозиции</vt:lpstr>
      <vt:lpstr>Окно моделирования</vt:lpstr>
      <vt:lpstr>Заключение</vt:lpstr>
      <vt:lpstr>Заключение (продолжение)</vt:lpstr>
      <vt:lpstr>Перспективы развития проекта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222</cp:revision>
  <dcterms:created xsi:type="dcterms:W3CDTF">2009-05-10T19:48:40Z</dcterms:created>
  <dcterms:modified xsi:type="dcterms:W3CDTF">2009-06-21T15:36:50Z</dcterms:modified>
</cp:coreProperties>
</file>