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74" r:id="rId4"/>
    <p:sldId id="278" r:id="rId5"/>
    <p:sldId id="284" r:id="rId6"/>
    <p:sldId id="275" r:id="rId7"/>
    <p:sldId id="287" r:id="rId8"/>
    <p:sldId id="276" r:id="rId9"/>
    <p:sldId id="290" r:id="rId10"/>
    <p:sldId id="258" r:id="rId11"/>
    <p:sldId id="288" r:id="rId12"/>
    <p:sldId id="277" r:id="rId13"/>
    <p:sldId id="280" r:id="rId14"/>
    <p:sldId id="289" r:id="rId15"/>
    <p:sldId id="291" r:id="rId16"/>
    <p:sldId id="282" r:id="rId17"/>
    <p:sldId id="283" r:id="rId18"/>
    <p:sldId id="286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-276" y="-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ENT\Documents\&#1069;&#1082;-&#1082;&#1072;&#1103;%20&#1095;&#1072;&#1089;&#1090;&#1100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plotArea>
      <c:layout/>
      <c:lineChart>
        <c:grouping val="standard"/>
        <c:ser>
          <c:idx val="1"/>
          <c:order val="1"/>
          <c:cat>
            <c:multiLvlStrRef>
              <c:f>Лист1!$B$3:$B$11</c:f>
            </c:multiLvlStrRef>
          </c:cat>
          <c:val>
            <c:numRef>
              <c:f>Лист1!$H$3:$H$11</c:f>
            </c:numRef>
          </c:val>
        </c:ser>
        <c:ser>
          <c:idx val="0"/>
          <c:order val="0"/>
          <c:cat>
            <c:strRef>
              <c:f>'[Эк-кая часть.xlsx]Лист1'!$B$3:$B$7</c:f>
              <c:strCache>
                <c:ptCount val="5"/>
                <c:pt idx="0">
                  <c:v>Февраль</c:v>
                </c:pt>
                <c:pt idx="1">
                  <c:v>Март</c:v>
                </c:pt>
                <c:pt idx="2">
                  <c:v>Апрель</c:v>
                </c:pt>
                <c:pt idx="3">
                  <c:v>Май</c:v>
                </c:pt>
                <c:pt idx="4">
                  <c:v>Июнь</c:v>
                </c:pt>
              </c:strCache>
            </c:strRef>
          </c:cat>
          <c:val>
            <c:numRef>
              <c:f>'[Эк-кая часть.xlsx]Лист1'!$H$3:$H$7</c:f>
              <c:numCache>
                <c:formatCode>General</c:formatCode>
                <c:ptCount val="5"/>
                <c:pt idx="0">
                  <c:v>-26880.198019801956</c:v>
                </c:pt>
                <c:pt idx="1">
                  <c:v>-54671.591020488187</c:v>
                </c:pt>
                <c:pt idx="2">
                  <c:v>-89691.45414786553</c:v>
                </c:pt>
                <c:pt idx="3">
                  <c:v>-116406.70772448837</c:v>
                </c:pt>
                <c:pt idx="4">
                  <c:v>30796.451736527517</c:v>
                </c:pt>
              </c:numCache>
            </c:numRef>
          </c:val>
        </c:ser>
        <c:marker val="1"/>
        <c:axId val="52652672"/>
        <c:axId val="52685824"/>
      </c:lineChart>
      <c:catAx>
        <c:axId val="52652672"/>
        <c:scaling>
          <c:orientation val="minMax"/>
        </c:scaling>
        <c:axPos val="b"/>
        <c:tickLblPos val="nextTo"/>
        <c:crossAx val="52685824"/>
        <c:crosses val="autoZero"/>
        <c:auto val="1"/>
        <c:lblAlgn val="ctr"/>
        <c:lblOffset val="100"/>
      </c:catAx>
      <c:valAx>
        <c:axId val="52685824"/>
        <c:scaling>
          <c:orientation val="minMax"/>
        </c:scaling>
        <c:axPos val="l"/>
        <c:majorGridlines/>
        <c:numFmt formatCode="General" sourceLinked="1"/>
        <c:tickLblPos val="nextTo"/>
        <c:crossAx val="52652672"/>
        <c:crosses val="autoZero"/>
        <c:crossBetween val="between"/>
      </c:valAx>
    </c:plotArea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FE482-DCCA-48D0-9502-A09C619BD3E1}" type="datetimeFigureOut">
              <a:rPr lang="ru-RU" smtClean="0"/>
              <a:pPr/>
              <a:t>22.06.2009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DC9CAB-841B-4981-80B3-17E45FC0D3E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2931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 smtClean="0"/>
              <a:t>Click to edit Master title style</a:t>
            </a:r>
            <a:endParaRPr lang="ru-RU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 smtClean="0"/>
              <a:t>Click to edit Master subtitle style</a:t>
            </a:r>
            <a:endParaRPr lang="ru-RU" alt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50A93AE5-7AFF-48DD-AF41-49202545C2A6}" type="datetime1">
              <a:rPr lang="ru-RU" smtClean="0"/>
              <a:pPr/>
              <a:t>22.06.2009</a:t>
            </a:fld>
            <a:endParaRPr lang="ru-RU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5607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1981200" y="3962400"/>
            <a:ext cx="6512169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7E6CB2-7870-4C32-A7CC-A8CD3EFEECCF}" type="datetime1">
              <a:rPr lang="ru-RU" smtClean="0"/>
              <a:pPr/>
              <a:t>22.06.2009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31523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A03A2E-8AA7-48AE-B3EB-0F3B0003F4FA}" type="datetime1">
              <a:rPr lang="ru-RU" smtClean="0"/>
              <a:pPr/>
              <a:t>22.06.2009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8A18CB-E92D-4F41-B895-E448CC8FA778}" type="datetime1">
              <a:rPr lang="ru-RU" smtClean="0"/>
              <a:pPr/>
              <a:t>22.06.2009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C77490-22F6-43D8-AE2F-6C9DABFB0633}" type="datetime1">
              <a:rPr lang="ru-RU" smtClean="0"/>
              <a:pPr/>
              <a:t>22.06.2009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44462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600201"/>
            <a:ext cx="4044462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F9FB40-2AA7-4E65-A882-4B6251C3B9C1}" type="datetime1">
              <a:rPr lang="ru-RU" smtClean="0"/>
              <a:pPr/>
              <a:t>22.06.2009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53E5E4-F4C1-484D-B676-5094573F92D3}" type="datetime1">
              <a:rPr lang="ru-RU" smtClean="0"/>
              <a:pPr/>
              <a:t>22.06.2009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F81EF-6A9F-438D-8C5B-8764E61F5BFE}" type="datetime1">
              <a:rPr lang="ru-RU" smtClean="0"/>
              <a:pPr/>
              <a:t>22.06.2009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AD9C1B-E554-4B3D-9C1D-EAF1B4050AF7}" type="datetime1">
              <a:rPr lang="ru-RU" smtClean="0"/>
              <a:pPr/>
              <a:t>22.06.2009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D564C5-4EC2-4E61-B909-CF061360AECC}" type="datetime1">
              <a:rPr lang="ru-RU" smtClean="0"/>
              <a:pPr/>
              <a:t>22.06.2009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B44F63-A21A-4DAB-BCCD-8F84A6B4529A}" type="datetime1">
              <a:rPr lang="ru-RU" smtClean="0"/>
              <a:pPr/>
              <a:t>22.06.2009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4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Образец заголовка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Образец текста</a:t>
            </a:r>
          </a:p>
          <a:p>
            <a:pPr lvl="1"/>
            <a:r>
              <a:rPr lang="ru-RU" altLang="en-US" smtClean="0"/>
              <a:t>Второй уровень</a:t>
            </a:r>
          </a:p>
          <a:p>
            <a:pPr lvl="2"/>
            <a:r>
              <a:rPr lang="ru-RU" altLang="en-US" smtClean="0"/>
              <a:t>Третий уровень</a:t>
            </a:r>
          </a:p>
          <a:p>
            <a:pPr lvl="3"/>
            <a:r>
              <a:rPr lang="ru-RU" altLang="en-US" smtClean="0"/>
              <a:t>Четвертый уровень</a:t>
            </a:r>
          </a:p>
          <a:p>
            <a:pPr lvl="4"/>
            <a:r>
              <a:rPr lang="ru-RU" altLang="en-US" smtClean="0"/>
              <a:t>Пятый уровень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fld id="{7E1021CF-598E-48B6-A63E-82B43E9AAB1E}" type="datetime1">
              <a:rPr lang="ru-RU" smtClean="0"/>
              <a:pPr/>
              <a:t>22.06.2009</a:t>
            </a:fld>
            <a:endParaRPr lang="ru-RU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4583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714348" y="1357298"/>
            <a:ext cx="7622931" cy="2428892"/>
          </a:xfrm>
        </p:spPr>
        <p:txBody>
          <a:bodyPr/>
          <a:lstStyle/>
          <a:p>
            <a:pPr lvl="0" algn="ctr" fontAlgn="auto">
              <a:spcAft>
                <a:spcPts val="0"/>
              </a:spcAft>
              <a:defRPr/>
            </a:pPr>
            <a:r>
              <a:rPr lang="ru-RU" sz="3200" dirty="0" smtClean="0">
                <a:latin typeface="Calibri" pitchFamily="34" charset="0"/>
              </a:rPr>
              <a:t>Декомпозиция сложных дискретных систем, формализованных в виде вероятностных МП-автоматов</a:t>
            </a:r>
            <a:r>
              <a:rPr lang="ru-RU" sz="3200" kern="1200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  <a:br>
              <a:rPr lang="ru-RU" sz="3200" kern="1200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ru-RU" sz="3200" kern="1200" dirty="0" smtClean="0">
                <a:solidFill>
                  <a:schemeClr val="tx1"/>
                </a:solidFill>
                <a:latin typeface="Calibri" pitchFamily="34" charset="0"/>
              </a:rPr>
              <a:t/>
            </a:r>
            <a:br>
              <a:rPr lang="ru-RU" sz="3200" kern="1200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ru-RU" sz="3200" kern="1200" dirty="0" smtClean="0">
                <a:solidFill>
                  <a:schemeClr val="tx1"/>
                </a:solidFill>
                <a:latin typeface="Calibri" pitchFamily="34" charset="0"/>
              </a:rPr>
              <a:t>квалификационная работа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2071670" y="4071942"/>
            <a:ext cx="6553200" cy="1752600"/>
          </a:xfrm>
        </p:spPr>
        <p:txBody>
          <a:bodyPr/>
          <a:lstStyle/>
          <a:p>
            <a:pPr lvl="0" algn="r" fontAlgn="auto">
              <a:spcAft>
                <a:spcPts val="0"/>
              </a:spcAft>
              <a:buClrTx/>
              <a:buSzTx/>
              <a:defRPr/>
            </a:pPr>
            <a:r>
              <a:rPr lang="ru-RU" sz="2000" kern="1200" dirty="0" smtClean="0"/>
              <a:t>Выполнил:</a:t>
            </a:r>
          </a:p>
          <a:p>
            <a:pPr lvl="0" algn="r" fontAlgn="auto">
              <a:spcAft>
                <a:spcPts val="0"/>
              </a:spcAft>
              <a:buClrTx/>
              <a:buSzTx/>
              <a:defRPr/>
            </a:pPr>
            <a:r>
              <a:rPr lang="ru-RU" sz="2000" kern="1200" dirty="0" err="1" smtClean="0"/>
              <a:t>Шляпенко</a:t>
            </a:r>
            <a:r>
              <a:rPr lang="ru-RU" sz="2000" kern="1200" dirty="0" smtClean="0"/>
              <a:t> Д.А., гр. ИУ7-83</a:t>
            </a:r>
          </a:p>
          <a:p>
            <a:pPr lvl="0" algn="r" fontAlgn="auto">
              <a:spcAft>
                <a:spcPts val="0"/>
              </a:spcAft>
              <a:buClrTx/>
              <a:buSzTx/>
              <a:defRPr/>
            </a:pPr>
            <a:r>
              <a:rPr lang="ru-RU" sz="2000" kern="1200" dirty="0" smtClean="0"/>
              <a:t>Руководитель: </a:t>
            </a:r>
          </a:p>
          <a:p>
            <a:pPr lvl="0" algn="r" fontAlgn="auto">
              <a:spcAft>
                <a:spcPts val="0"/>
              </a:spcAft>
              <a:buClrTx/>
              <a:buSzTx/>
              <a:defRPr/>
            </a:pPr>
            <a:r>
              <a:rPr lang="ru-RU" sz="2000" kern="1200" dirty="0" smtClean="0"/>
              <a:t>Рудаков И.В., к.т.н., доцент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smtClean="0"/>
              <a:t>Функциональные требования к </a:t>
            </a:r>
            <a:r>
              <a:rPr lang="ru-RU" sz="3600" dirty="0" smtClean="0"/>
              <a:t>демонстрационному приложению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643049"/>
            <a:ext cx="9144000" cy="4500595"/>
          </a:xfrm>
        </p:spPr>
        <p:txBody>
          <a:bodyPr>
            <a:normAutofit fontScale="92500"/>
          </a:bodyPr>
          <a:lstStyle/>
          <a:p>
            <a:pPr lvl="1">
              <a:buFont typeface="Arial" pitchFamily="34" charset="0"/>
              <a:buChar char="•"/>
            </a:pPr>
            <a:r>
              <a:rPr lang="ru-RU" sz="2400" dirty="0" smtClean="0"/>
              <a:t>создание и редактирование исходного вероятностного автомата;</a:t>
            </a:r>
          </a:p>
          <a:p>
            <a:pPr lvl="1">
              <a:buFont typeface="Arial" pitchFamily="34" charset="0"/>
              <a:buChar char="•"/>
            </a:pPr>
            <a:r>
              <a:rPr lang="ru-RU" sz="2400" dirty="0" smtClean="0"/>
              <a:t>сохранение, загрузка исходного автомата; </a:t>
            </a:r>
          </a:p>
          <a:p>
            <a:pPr lvl="1">
              <a:buFont typeface="Arial" pitchFamily="34" charset="0"/>
              <a:buChar char="•"/>
            </a:pPr>
            <a:r>
              <a:rPr lang="ru-RU" sz="2400" dirty="0" smtClean="0"/>
              <a:t>возможность задания ортогонального множества разбиений;</a:t>
            </a:r>
          </a:p>
          <a:p>
            <a:pPr lvl="1">
              <a:buFont typeface="Arial" pitchFamily="34" charset="0"/>
              <a:buChar char="•"/>
            </a:pPr>
            <a:r>
              <a:rPr lang="ru-RU" sz="2400" dirty="0" smtClean="0"/>
              <a:t>декомпозиция указанного вероятностного автомата с заданным ортогональным множеством разбиений;</a:t>
            </a:r>
          </a:p>
          <a:p>
            <a:pPr lvl="1">
              <a:buFont typeface="Arial" pitchFamily="34" charset="0"/>
              <a:buChar char="•"/>
            </a:pPr>
            <a:r>
              <a:rPr lang="ru-RU" sz="2400" dirty="0" smtClean="0"/>
              <a:t>просмотр отчета о результатах декомпозиции, содержащего:</a:t>
            </a:r>
          </a:p>
          <a:p>
            <a:pPr lvl="3"/>
            <a:r>
              <a:rPr lang="ru-RU" sz="1900" dirty="0" smtClean="0"/>
              <a:t>временные характеристики работы алгоритма;</a:t>
            </a:r>
          </a:p>
          <a:p>
            <a:pPr lvl="3"/>
            <a:r>
              <a:rPr lang="ru-RU" sz="1900" dirty="0" smtClean="0"/>
              <a:t>визуальное представление полученной сети;</a:t>
            </a:r>
          </a:p>
          <a:p>
            <a:pPr lvl="1">
              <a:buFont typeface="Arial" pitchFamily="34" charset="0"/>
              <a:buChar char="•"/>
            </a:pPr>
            <a:r>
              <a:rPr lang="ru-RU" sz="2400" dirty="0" smtClean="0"/>
              <a:t>моделирование работы исходного автомата и результирующей сети.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5"/>
            <a:ext cx="8229600" cy="722294"/>
          </a:xfrm>
        </p:spPr>
        <p:txBody>
          <a:bodyPr/>
          <a:lstStyle/>
          <a:p>
            <a:r>
              <a:rPr lang="ru-RU" sz="3200" dirty="0" smtClean="0"/>
              <a:t>Пример табличного задания автомата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57493"/>
          </a:xfrm>
        </p:spPr>
        <p:txBody>
          <a:bodyPr/>
          <a:lstStyle/>
          <a:p>
            <a:pPr lvl="1">
              <a:buNone/>
            </a:pPr>
            <a:r>
              <a:rPr lang="ru-RU" sz="1800" dirty="0" smtClean="0"/>
              <a:t>	</a:t>
            </a:r>
            <a:endParaRPr lang="ru-RU" sz="1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11</a:t>
            </a:fld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142976" y="1428736"/>
          <a:ext cx="7215239" cy="3689552"/>
        </p:xfrm>
        <a:graphic>
          <a:graphicData uri="http://schemas.openxmlformats.org/drawingml/2006/table">
            <a:tbl>
              <a:tblPr/>
              <a:tblGrid>
                <a:gridCol w="1018453"/>
                <a:gridCol w="1018453"/>
                <a:gridCol w="1018453"/>
                <a:gridCol w="1018453"/>
                <a:gridCol w="1018453"/>
                <a:gridCol w="1061487"/>
                <a:gridCol w="1061487"/>
              </a:tblGrid>
              <a:tr h="2411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0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ahoma"/>
                          <a:ea typeface="Times New Roman"/>
                        </a:rPr>
                        <a:t>a1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ahoma"/>
                          <a:ea typeface="Times New Roman"/>
                        </a:rPr>
                        <a:t>a2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ahoma"/>
                          <a:ea typeface="Times New Roman"/>
                        </a:rPr>
                        <a:t>a3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ahoma"/>
                          <a:ea typeface="Times New Roman"/>
                        </a:rPr>
                        <a:t>a4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ahoma"/>
                          <a:ea typeface="Times New Roman"/>
                        </a:rPr>
                        <a:t>a5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ahoma"/>
                          <a:ea typeface="Times New Roman"/>
                        </a:rPr>
                        <a:t>a6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  <a:tr h="265264">
                <a:tc row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ahoma"/>
                          <a:ea typeface="Times New Roman"/>
                        </a:rPr>
                        <a:t>z1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ahoma"/>
                          <a:ea typeface="Times New Roman"/>
                        </a:rPr>
                        <a:t>(a1, w2) - 0,5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ahoma"/>
                          <a:ea typeface="Times New Roman"/>
                        </a:rPr>
                        <a:t>(a5, w2) - 0,3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ahoma"/>
                          <a:ea typeface="Times New Roman"/>
                        </a:rPr>
                        <a:t>(a1, w1) - 0,6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ahoma"/>
                          <a:ea typeface="Times New Roman"/>
                        </a:rPr>
                        <a:t>(a6, w1) - 1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ahoma"/>
                          <a:ea typeface="Times New Roman"/>
                        </a:rPr>
                        <a:t>(a1, w3) - 1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ahoma"/>
                          <a:ea typeface="Times New Roman"/>
                        </a:rPr>
                        <a:t>(a2, w2) - 0,6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26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ahoma"/>
                          <a:ea typeface="Times New Roman"/>
                        </a:rPr>
                        <a:t>(a2, w1) - </a:t>
                      </a:r>
                      <a:r>
                        <a:rPr lang="ru-RU" sz="1000">
                          <a:latin typeface="Tahoma"/>
                          <a:ea typeface="Times New Roman"/>
                        </a:rPr>
                        <a:t>0,5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(a1, w2) - 0,2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(a2, w1) - 0,2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 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 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(a1, w2) - 0,1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26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 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(a2, w2) - 0,3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 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 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 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(a3, w3) - 0,1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26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 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 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 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 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 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(a4, w3) - 0,1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26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 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 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 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 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 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(a5, w1) - 0,1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264">
                <a:tc row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z2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(a6, w2) - 1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(a1, w1) - 0,2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(a5, w3) - 0,8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(a2, w2) - 0,8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(a1, w1) - 0,3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(a6, w2) - 1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26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 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(a2, w2) - 0,2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(a2, w3) - 0,1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 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(a2, w2) - 0,7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 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26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 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(a3, w3) - 0,2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 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 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 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 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26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 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(a4, w3) - 0,2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 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 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 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 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264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z3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(a6, w1) - 1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(a1, w1) - 1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(a5, w1) - 0,9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(a2, w2) - 0,6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(a2, w3) - 0,8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(a5, w3) - 0,7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26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 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 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(a6, w1) - 0,1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 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(a3, w3) - 0,2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(a6, w3) - 0,3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264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z4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(a2, w3) - 1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(a5, w3) - 0,7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(a1, w1) - 0,5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(a6, w3) - 1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(a4, w1) - 0,9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(a3, w1) - 1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26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 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(a6, w2) - 0,3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(a2, w2) - 0,5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 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ahoma"/>
                          <a:ea typeface="Times New Roman"/>
                        </a:rPr>
                        <a:t> 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Tahoma"/>
                          <a:ea typeface="Times New Roman"/>
                        </a:rPr>
                        <a:t> </a:t>
                      </a:r>
                      <a:endParaRPr lang="ru-RU" sz="1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Главное окно программы</a:t>
            </a:r>
            <a:endParaRPr lang="ru-RU" dirty="0"/>
          </a:p>
        </p:txBody>
      </p:sp>
      <p:pic>
        <p:nvPicPr>
          <p:cNvPr id="4" name="Содержимое 3" descr="Главное окно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480" y="1071546"/>
            <a:ext cx="5880886" cy="4857784"/>
          </a:xfr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 декомпозиции</a:t>
            </a:r>
            <a:endParaRPr lang="ru-RU" dirty="0"/>
          </a:p>
        </p:txBody>
      </p:sp>
      <p:pic>
        <p:nvPicPr>
          <p:cNvPr id="4" name="Содержимое 3" descr="Результат декомпозиции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224" y="1285860"/>
            <a:ext cx="7391400" cy="4495800"/>
          </a:xfr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/>
              <a:t>Результаты сравнения работы исходного автомата и результирующей сети.</a:t>
            </a:r>
            <a:endParaRPr lang="ru-RU" sz="3200" dirty="0"/>
          </a:p>
        </p:txBody>
      </p:sp>
      <p:pic>
        <p:nvPicPr>
          <p:cNvPr id="5" name="Рисунок 4" descr="statesNotSyn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1357298"/>
            <a:ext cx="4286279" cy="3414892"/>
          </a:xfrm>
          <a:prstGeom prst="rect">
            <a:avLst/>
          </a:prstGeom>
        </p:spPr>
      </p:pic>
      <p:pic>
        <p:nvPicPr>
          <p:cNvPr id="7" name="Содержимое 6" descr="statesSync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43372" y="1357298"/>
            <a:ext cx="4668944" cy="3429024"/>
          </a:xfr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642910" y="4857760"/>
            <a:ext cx="80010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 smtClean="0"/>
              <a:t>Распределения по множеству состояний, полученной в результате</a:t>
            </a:r>
          </a:p>
          <a:p>
            <a:pPr algn="just"/>
            <a:r>
              <a:rPr lang="ru-RU" sz="1600" dirty="0" smtClean="0"/>
              <a:t>декомпозиции сети и исходного автомата</a:t>
            </a:r>
          </a:p>
          <a:p>
            <a:pPr>
              <a:buFont typeface="Arial" pitchFamily="34" charset="0"/>
              <a:buChar char="•"/>
            </a:pPr>
            <a:r>
              <a:rPr lang="ru-RU" sz="1600" dirty="0" smtClean="0"/>
              <a:t>при различных последовательностях  случайных чисел (слева) – различаются менее чем на 10%;</a:t>
            </a:r>
          </a:p>
          <a:p>
            <a:pPr>
              <a:buFont typeface="Arial" pitchFamily="34" charset="0"/>
              <a:buChar char="•"/>
            </a:pPr>
            <a:r>
              <a:rPr lang="ru-RU" sz="1600" dirty="0" smtClean="0"/>
              <a:t>при одинаковых последовательностях случайных чисел (справа) – идентичны;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Экономическая эффективность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7942"/>
          </a:xfrm>
        </p:spPr>
        <p:txBody>
          <a:bodyPr/>
          <a:lstStyle/>
          <a:p>
            <a:pPr algn="ctr">
              <a:buNone/>
            </a:pPr>
            <a:r>
              <a:rPr lang="ru-RU" sz="2000" dirty="0" smtClean="0"/>
              <a:t>График чистого дисконтированного дохода</a:t>
            </a:r>
          </a:p>
          <a:p>
            <a:pPr algn="ctr">
              <a:buNone/>
            </a:pPr>
            <a:endParaRPr lang="ru-RU" sz="2000" dirty="0" smtClean="0"/>
          </a:p>
          <a:p>
            <a:pPr algn="ctr">
              <a:buNone/>
            </a:pPr>
            <a:endParaRPr lang="ru-RU" sz="2000" dirty="0" smtClean="0"/>
          </a:p>
          <a:p>
            <a:pPr algn="ctr">
              <a:buNone/>
            </a:pPr>
            <a:endParaRPr lang="ru-RU" sz="2000" dirty="0" smtClean="0"/>
          </a:p>
          <a:p>
            <a:pPr algn="ctr">
              <a:buNone/>
            </a:pPr>
            <a:endParaRPr lang="ru-RU" sz="2000" dirty="0" smtClean="0"/>
          </a:p>
          <a:p>
            <a:pPr algn="ctr">
              <a:buNone/>
            </a:pPr>
            <a:endParaRPr lang="ru-RU" sz="2000" dirty="0" smtClean="0"/>
          </a:p>
          <a:p>
            <a:pPr algn="ctr">
              <a:buNone/>
            </a:pPr>
            <a:endParaRPr lang="ru-RU" sz="2000" dirty="0" smtClean="0"/>
          </a:p>
          <a:p>
            <a:pPr algn="ctr">
              <a:buNone/>
            </a:pPr>
            <a:endParaRPr lang="ru-RU" sz="2000" dirty="0" smtClean="0"/>
          </a:p>
          <a:p>
            <a:pPr algn="ctr">
              <a:buNone/>
            </a:pPr>
            <a:endParaRPr lang="ru-RU" sz="2000" dirty="0" smtClean="0"/>
          </a:p>
          <a:p>
            <a:pPr algn="ctr">
              <a:buNone/>
            </a:pPr>
            <a:endParaRPr lang="ru-RU" sz="2000" dirty="0" smtClean="0"/>
          </a:p>
          <a:p>
            <a:pPr algn="ctr">
              <a:buNone/>
            </a:pPr>
            <a:endParaRPr lang="ru-RU" sz="2000" dirty="0" smtClean="0"/>
          </a:p>
          <a:p>
            <a:pPr algn="ctr">
              <a:buNone/>
            </a:pPr>
            <a:r>
              <a:rPr lang="ru-RU" sz="2000" dirty="0" smtClean="0"/>
              <a:t>Срок окупаемости составляет 5 месяцев</a:t>
            </a:r>
            <a:endParaRPr lang="ru-RU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15</a:t>
            </a:fld>
            <a:endParaRPr lang="ru-RU"/>
          </a:p>
        </p:txBody>
      </p:sp>
      <p:graphicFrame>
        <p:nvGraphicFramePr>
          <p:cNvPr id="5" name="Диаграмма 1"/>
          <p:cNvGraphicFramePr/>
          <p:nvPr/>
        </p:nvGraphicFramePr>
        <p:xfrm>
          <a:off x="1285852" y="1857364"/>
          <a:ext cx="6500858" cy="3143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28670"/>
            <a:ext cx="8401080" cy="519749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/>
              <a:t>		В результате выполнения квалификационной работы был модифицирован и реализован алгоритм декомпозиции конечных вероятностных автоматов.</a:t>
            </a:r>
          </a:p>
          <a:p>
            <a:r>
              <a:rPr lang="ru-RU" sz="2400" dirty="0" smtClean="0"/>
              <a:t>Для демонстрации работы данного алгоритма было разработано </a:t>
            </a:r>
            <a:r>
              <a:rPr lang="en-US" sz="2400" dirty="0" smtClean="0"/>
              <a:t>Windows</a:t>
            </a:r>
            <a:r>
              <a:rPr lang="ru-RU" sz="2400" dirty="0" smtClean="0"/>
              <a:t>-приложение, </a:t>
            </a:r>
            <a:r>
              <a:rPr lang="ru-RU" sz="2400" dirty="0" smtClean="0"/>
              <a:t>позволяющее;</a:t>
            </a:r>
            <a:endParaRPr lang="ru-RU" sz="2400" dirty="0" smtClean="0"/>
          </a:p>
          <a:p>
            <a:pPr lvl="0"/>
            <a:r>
              <a:rPr lang="ru-RU" sz="2400" dirty="0" smtClean="0"/>
              <a:t>инициализировать исходный вероятностный автомат;</a:t>
            </a:r>
          </a:p>
          <a:p>
            <a:pPr lvl="0"/>
            <a:r>
              <a:rPr lang="ru-RU" sz="2400" dirty="0" smtClean="0"/>
              <a:t>производить декомпозицию заданного автомата;</a:t>
            </a:r>
          </a:p>
          <a:p>
            <a:pPr lvl="0"/>
            <a:r>
              <a:rPr lang="ru-RU" sz="2400" dirty="0" smtClean="0"/>
              <a:t>моделировать работу, как самого автомата, так и сети, полученной в результате декомпозиции;</a:t>
            </a:r>
          </a:p>
          <a:p>
            <a:pPr lvl="0"/>
            <a:r>
              <a:rPr lang="ru-RU" sz="2400" dirty="0" smtClean="0"/>
              <a:t>производить импорт и экспорт вероятностного автомата и результирующей сети в формате </a:t>
            </a:r>
            <a:r>
              <a:rPr lang="en-US" sz="2400" dirty="0" smtClean="0"/>
              <a:t>XML</a:t>
            </a:r>
            <a:r>
              <a:rPr lang="ru-RU" sz="2400" dirty="0" smtClean="0"/>
              <a:t>.</a:t>
            </a:r>
          </a:p>
          <a:p>
            <a:pPr lvl="0">
              <a:buNone/>
            </a:pPr>
            <a:r>
              <a:rPr lang="ru-RU" sz="2400" dirty="0" smtClean="0"/>
              <a:t>Таким образом, решены основные поставленные задачи.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Перспективы развития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ru-RU" sz="2200" dirty="0" smtClean="0"/>
              <a:t>		В качестве дальнейшего улучшения и развития проекта можно рассмотреть следующие идеи:</a:t>
            </a:r>
          </a:p>
          <a:p>
            <a:pPr lvl="0" algn="just"/>
            <a:r>
              <a:rPr lang="ru-RU" sz="2200" dirty="0" smtClean="0"/>
              <a:t>расширить набор критериев для отбора множества ортогональных разбиений в ходе декомпозиции автомата, рассмотреть возможность объединения данных критериев в экспертную систему;</a:t>
            </a:r>
          </a:p>
          <a:p>
            <a:pPr lvl="0" algn="just"/>
            <a:r>
              <a:rPr lang="ru-RU" sz="2200" dirty="0" smtClean="0"/>
              <a:t>рассмотреть варианты оптимизации разработанного алгоритма, с целью улучшения временных характеристик работы сети, полученной в результате декомпозиции;</a:t>
            </a:r>
          </a:p>
          <a:p>
            <a:pPr lvl="0" algn="just">
              <a:buNone/>
            </a:pPr>
            <a:r>
              <a:rPr lang="ru-RU" sz="2200" dirty="0" smtClean="0"/>
              <a:t>		Логическим продолжением данной квалификационной работы является разработка комплекса анализа дискретных систем, использующего разработанную библиотеку в качестве основного инструмента исследования.</a:t>
            </a:r>
          </a:p>
          <a:p>
            <a:pPr algn="just"/>
            <a:endParaRPr lang="ru-RU" sz="2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4294967295"/>
          </p:nvPr>
        </p:nvSpPr>
        <p:spPr>
          <a:xfrm>
            <a:off x="857224" y="2928934"/>
            <a:ext cx="7772400" cy="150018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5400" dirty="0" smtClean="0">
                <a:latin typeface="Calibri" pitchFamily="34" charset="0"/>
              </a:rPr>
              <a:t>Благодарю за внимание.</a:t>
            </a:r>
            <a:endParaRPr lang="ru-RU" sz="5400" dirty="0">
              <a:latin typeface="Calibri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Цели и задачи 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2984"/>
            <a:ext cx="8329642" cy="500066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ru-RU" sz="4200" u="sng" dirty="0" smtClean="0"/>
              <a:t>Цель работы</a:t>
            </a:r>
          </a:p>
          <a:p>
            <a:pPr algn="just"/>
            <a:r>
              <a:rPr lang="ru-RU" sz="3800" dirty="0" smtClean="0"/>
              <a:t>разработать и исследовать алгоритм декомпозиции вероятностного автомата. </a:t>
            </a:r>
          </a:p>
          <a:p>
            <a:pPr>
              <a:lnSpc>
                <a:spcPct val="80000"/>
              </a:lnSpc>
            </a:pPr>
            <a:endParaRPr lang="ru-RU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ru-RU" sz="4200" u="sng" dirty="0" smtClean="0"/>
              <a:t>Задачи работы</a:t>
            </a:r>
            <a:r>
              <a:rPr lang="ru-RU" sz="4200" dirty="0" smtClean="0"/>
              <a:t>:	</a:t>
            </a:r>
            <a:endParaRPr lang="ru-RU" sz="3600" dirty="0" smtClean="0"/>
          </a:p>
          <a:p>
            <a:pPr lvl="0" algn="just"/>
            <a:r>
              <a:rPr lang="ru-RU" sz="3800" dirty="0" smtClean="0"/>
              <a:t>классификация методов декомпозиции дискретных систем;</a:t>
            </a:r>
          </a:p>
          <a:p>
            <a:pPr lvl="0" algn="just"/>
            <a:r>
              <a:rPr lang="ru-RU" sz="3800" dirty="0" smtClean="0"/>
              <a:t>модификация существующего алгоритма декомпозиции конечных автоматов, с целью получения возможности его применения для вероятностных автоматов;  </a:t>
            </a:r>
          </a:p>
          <a:p>
            <a:pPr lvl="0" algn="just"/>
            <a:r>
              <a:rPr lang="ru-RU" sz="3800" dirty="0" smtClean="0"/>
              <a:t>проектирование, реализация  и отладка программного продукта, позволяющего производить декомпозицию вероятностных автоматов; </a:t>
            </a:r>
          </a:p>
          <a:p>
            <a:pPr lvl="0" algn="just"/>
            <a:r>
              <a:rPr lang="ru-RU" sz="3800" dirty="0" smtClean="0"/>
              <a:t>получение качественных характеристик результирующей сети и исходного автомата.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Классификация методов декомпозиции дискретных систем</a:t>
            </a:r>
            <a:endParaRPr lang="ru-RU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428596" y="5572140"/>
            <a:ext cx="8229600" cy="785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В</a:t>
            </a:r>
            <a:r>
              <a:rPr kumimoji="0" lang="ru-RU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отчётной квалификационной работе рассмотрен объектный метод </a:t>
            </a:r>
            <a:r>
              <a:rPr kumimoji="0" lang="ru-RU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декомпозици</a:t>
            </a:r>
            <a:r>
              <a:rPr lang="ru-RU" sz="3200" dirty="0" smtClean="0"/>
              <a:t>и с помощью </a:t>
            </a:r>
            <a:r>
              <a:rPr lang="ru-RU" sz="3200" dirty="0" smtClean="0"/>
              <a:t>вероятностных конечных </a:t>
            </a:r>
            <a:r>
              <a:rPr lang="ru-RU" sz="3200" dirty="0" smtClean="0"/>
              <a:t>автоматов.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3</a:t>
            </a:fld>
            <a:endParaRPr lang="ru-RU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71688" y="1838117"/>
            <a:ext cx="5208587" cy="3500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5"/>
            <a:ext cx="8229600" cy="793732"/>
          </a:xfrm>
        </p:spPr>
        <p:txBody>
          <a:bodyPr/>
          <a:lstStyle/>
          <a:p>
            <a:r>
              <a:rPr lang="ru-RU" dirty="0" smtClean="0"/>
              <a:t>Вероятностный автомат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214423"/>
            <a:ext cx="8229600" cy="235745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sz="2800" dirty="0" smtClean="0"/>
              <a:t>Вероятностный конечный автомат – это такой конечный автомат, для которого функции переходов и функции выходов соответственно принимают вид </a:t>
            </a:r>
            <a:r>
              <a:rPr lang="el-GR" sz="2800" b="1" dirty="0" smtClean="0">
                <a:latin typeface="Times New Roman"/>
                <a:cs typeface="Times New Roman"/>
              </a:rPr>
              <a:t>δ</a:t>
            </a:r>
            <a:r>
              <a:rPr lang="en-US" sz="2800" b="1" dirty="0" smtClean="0">
                <a:latin typeface="Times New Roman"/>
                <a:cs typeface="Times New Roman"/>
              </a:rPr>
              <a:t> : A </a:t>
            </a:r>
            <a:r>
              <a:rPr lang="el-GR" sz="2800" b="1" dirty="0" smtClean="0">
                <a:latin typeface="Times New Roman"/>
                <a:cs typeface="Times New Roman"/>
              </a:rPr>
              <a:t>×</a:t>
            </a:r>
            <a:r>
              <a:rPr lang="en-US" sz="2800" b="1" dirty="0" smtClean="0">
                <a:latin typeface="Times New Roman"/>
                <a:cs typeface="Times New Roman"/>
              </a:rPr>
              <a:t> Z </a:t>
            </a:r>
            <a:r>
              <a:rPr lang="el-GR" sz="2800" b="1" dirty="0" smtClean="0">
                <a:latin typeface="Times New Roman"/>
                <a:cs typeface="Times New Roman"/>
              </a:rPr>
              <a:t>×</a:t>
            </a:r>
            <a:r>
              <a:rPr lang="en-US" sz="2800" b="1" dirty="0" smtClean="0">
                <a:latin typeface="Times New Roman"/>
                <a:cs typeface="Times New Roman"/>
              </a:rPr>
              <a:t> p </a:t>
            </a:r>
            <a:r>
              <a:rPr lang="ru-RU" sz="2800" b="1" dirty="0" smtClean="0"/>
              <a:t>→</a:t>
            </a:r>
            <a:r>
              <a:rPr lang="en-US" sz="2800" b="1" dirty="0" smtClean="0"/>
              <a:t> </a:t>
            </a:r>
            <a:r>
              <a:rPr lang="en-US" sz="2800" b="1" dirty="0" smtClean="0">
                <a:latin typeface="Times New Roman"/>
                <a:cs typeface="Times New Roman"/>
              </a:rPr>
              <a:t>A</a:t>
            </a:r>
            <a:r>
              <a:rPr lang="ru-RU" sz="2800" dirty="0" smtClean="0">
                <a:latin typeface="Times New Roman"/>
                <a:cs typeface="Times New Roman"/>
              </a:rPr>
              <a:t> </a:t>
            </a:r>
            <a:r>
              <a:rPr lang="ru-RU" sz="2800" dirty="0" smtClean="0"/>
              <a:t>и </a:t>
            </a:r>
            <a:r>
              <a:rPr lang="el-GR" sz="2800" b="1" dirty="0" smtClean="0">
                <a:latin typeface="Times New Roman"/>
                <a:cs typeface="Times New Roman"/>
              </a:rPr>
              <a:t>λ</a:t>
            </a:r>
            <a:r>
              <a:rPr lang="en-US" sz="2800" b="1" dirty="0" smtClean="0">
                <a:latin typeface="Times New Roman"/>
                <a:cs typeface="Times New Roman"/>
              </a:rPr>
              <a:t> : A </a:t>
            </a:r>
            <a:r>
              <a:rPr lang="el-GR" sz="2800" b="1" dirty="0" smtClean="0">
                <a:latin typeface="Times New Roman"/>
                <a:cs typeface="Times New Roman"/>
              </a:rPr>
              <a:t>×</a:t>
            </a:r>
            <a:r>
              <a:rPr lang="en-US" sz="2800" b="1" dirty="0" smtClean="0">
                <a:latin typeface="Times New Roman"/>
                <a:cs typeface="Times New Roman"/>
              </a:rPr>
              <a:t> Z </a:t>
            </a:r>
            <a:r>
              <a:rPr lang="el-GR" sz="2800" b="1" dirty="0" smtClean="0">
                <a:latin typeface="Times New Roman"/>
                <a:cs typeface="Times New Roman"/>
              </a:rPr>
              <a:t>×</a:t>
            </a:r>
            <a:r>
              <a:rPr lang="en-US" sz="2800" b="1" dirty="0" smtClean="0">
                <a:latin typeface="Times New Roman"/>
                <a:cs typeface="Times New Roman"/>
              </a:rPr>
              <a:t> p </a:t>
            </a:r>
            <a:r>
              <a:rPr lang="ru-RU" sz="2800" b="1" dirty="0" smtClean="0"/>
              <a:t>→</a:t>
            </a:r>
            <a:r>
              <a:rPr lang="en-US" sz="2800" b="1" dirty="0" smtClean="0">
                <a:latin typeface="Times New Roman"/>
                <a:cs typeface="Times New Roman"/>
              </a:rPr>
              <a:t> W</a:t>
            </a:r>
            <a:r>
              <a:rPr lang="ru-RU" sz="2800" dirty="0" smtClean="0"/>
              <a:t>, где  случайная </a:t>
            </a:r>
            <a:r>
              <a:rPr lang="ru-RU" sz="2800" dirty="0" smtClean="0"/>
              <a:t>величина, </a:t>
            </a:r>
            <a:r>
              <a:rPr lang="ru-RU" sz="2800" dirty="0" smtClean="0"/>
              <a:t>определяющая переход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en-US" sz="3500" dirty="0" smtClean="0"/>
              <a:t>p</a:t>
            </a:r>
            <a:r>
              <a:rPr lang="el-GR" sz="2600" dirty="0" smtClean="0"/>
              <a:t>ϵ</a:t>
            </a:r>
            <a:r>
              <a:rPr lang="en-US" sz="2600" dirty="0" smtClean="0"/>
              <a:t>[0;1]</a:t>
            </a:r>
            <a:r>
              <a:rPr lang="ru-RU" dirty="0" smtClean="0"/>
              <a:t> </a:t>
            </a:r>
            <a:endParaRPr lang="ru-RU" sz="2800" dirty="0" smtClean="0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3571868" y="3786190"/>
            <a:ext cx="2357454" cy="16430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Вероятностный</a:t>
            </a:r>
          </a:p>
          <a:p>
            <a:pPr algn="ctr"/>
            <a:r>
              <a:rPr lang="ru-RU" dirty="0" smtClean="0"/>
              <a:t>автомат</a:t>
            </a:r>
            <a:endParaRPr lang="ru-RU" dirty="0"/>
          </a:p>
        </p:txBody>
      </p:sp>
      <p:sp>
        <p:nvSpPr>
          <p:cNvPr id="11" name="Стрелка вправо 10"/>
          <p:cNvSpPr/>
          <p:nvPr/>
        </p:nvSpPr>
        <p:spPr>
          <a:xfrm>
            <a:off x="857224" y="4000504"/>
            <a:ext cx="2714644" cy="571504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Входной символ </a:t>
            </a:r>
            <a:r>
              <a:rPr lang="en-US" dirty="0" smtClean="0"/>
              <a:t>Z</a:t>
            </a:r>
            <a:endParaRPr lang="ru-RU" dirty="0"/>
          </a:p>
        </p:txBody>
      </p:sp>
      <p:sp>
        <p:nvSpPr>
          <p:cNvPr id="12" name="Стрелка вправо 11"/>
          <p:cNvSpPr/>
          <p:nvPr/>
        </p:nvSpPr>
        <p:spPr>
          <a:xfrm>
            <a:off x="5929322" y="4214818"/>
            <a:ext cx="2714644" cy="571504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Выходной символ </a:t>
            </a:r>
            <a:r>
              <a:rPr lang="en-US" dirty="0" smtClean="0"/>
              <a:t>W</a:t>
            </a:r>
            <a:endParaRPr lang="ru-RU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>
            <a:off x="928662" y="4857760"/>
            <a:ext cx="264320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57224" y="4929198"/>
            <a:ext cx="2684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Случайная величина </a:t>
            </a:r>
            <a:r>
              <a:rPr lang="en-US" sz="2400" dirty="0" smtClean="0"/>
              <a:t>p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5"/>
            <a:ext cx="8229600" cy="79373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Сеть вероятностных конечных автоматов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250033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sz="1600" dirty="0" smtClean="0"/>
              <a:t>Сеть вероятностных автоматов – это </a:t>
            </a:r>
            <a:r>
              <a:rPr lang="ru-RU" sz="1600" dirty="0" smtClean="0"/>
              <a:t>семёрка</a:t>
            </a:r>
            <a:endParaRPr lang="ru-RU" sz="1600" dirty="0" smtClean="0"/>
          </a:p>
          <a:p>
            <a:pPr algn="ctr"/>
            <a:endParaRPr lang="ru-RU" sz="1600" dirty="0" smtClean="0"/>
          </a:p>
          <a:p>
            <a:pPr algn="ctr"/>
            <a:endParaRPr lang="ru-RU" sz="1600" dirty="0" smtClean="0"/>
          </a:p>
          <a:p>
            <a:pPr>
              <a:buNone/>
            </a:pPr>
            <a:r>
              <a:rPr lang="ru-RU" sz="1600" dirty="0" smtClean="0"/>
              <a:t>		</a:t>
            </a:r>
            <a:r>
              <a:rPr lang="en-US" sz="1600" dirty="0" smtClean="0"/>
              <a:t>Z – </a:t>
            </a:r>
            <a:r>
              <a:rPr lang="ru-RU" sz="1600" dirty="0" smtClean="0"/>
              <a:t>входной алфавит</a:t>
            </a:r>
          </a:p>
          <a:p>
            <a:pPr>
              <a:buNone/>
            </a:pPr>
            <a:r>
              <a:rPr lang="ru-RU" sz="1600" dirty="0" smtClean="0"/>
              <a:t>		</a:t>
            </a:r>
            <a:r>
              <a:rPr lang="en-US" sz="1600" dirty="0" smtClean="0"/>
              <a:t>{Si = (Ai, </a:t>
            </a:r>
            <a:r>
              <a:rPr lang="en-US" sz="1600" dirty="0" err="1" smtClean="0"/>
              <a:t>Zi</a:t>
            </a:r>
            <a:r>
              <a:rPr lang="en-US" sz="1600" dirty="0" smtClean="0"/>
              <a:t>, </a:t>
            </a:r>
            <a:r>
              <a:rPr lang="el-GR" sz="1600" dirty="0" smtClean="0">
                <a:latin typeface="Times New Roman"/>
                <a:cs typeface="Times New Roman"/>
              </a:rPr>
              <a:t>δ</a:t>
            </a:r>
            <a:r>
              <a:rPr lang="en-US" sz="1600" dirty="0" err="1" smtClean="0"/>
              <a:t>i</a:t>
            </a:r>
            <a:r>
              <a:rPr lang="en-US" sz="1600" dirty="0" smtClean="0"/>
              <a:t>)}, 1 ≤ </a:t>
            </a:r>
            <a:r>
              <a:rPr lang="en-US" sz="1600" dirty="0" err="1" smtClean="0"/>
              <a:t>i</a:t>
            </a:r>
            <a:r>
              <a:rPr lang="en-US" sz="1600" dirty="0" smtClean="0"/>
              <a:t> ≤ n </a:t>
            </a:r>
            <a:r>
              <a:rPr lang="ru-RU" sz="1600" dirty="0" smtClean="0"/>
              <a:t>–</a:t>
            </a:r>
            <a:r>
              <a:rPr lang="en-US" sz="1600" dirty="0" smtClean="0"/>
              <a:t> </a:t>
            </a:r>
            <a:r>
              <a:rPr lang="ru-RU" sz="1600" dirty="0" smtClean="0"/>
              <a:t>множество компонентных автоматов сети</a:t>
            </a:r>
          </a:p>
          <a:p>
            <a:pPr>
              <a:buNone/>
            </a:pPr>
            <a:r>
              <a:rPr lang="ru-RU" sz="1600" dirty="0" smtClean="0"/>
              <a:t>		</a:t>
            </a:r>
            <a:r>
              <a:rPr lang="en-US" sz="1600" dirty="0" smtClean="0"/>
              <a:t>W </a:t>
            </a:r>
            <a:r>
              <a:rPr lang="ru-RU" sz="1600" dirty="0" smtClean="0"/>
              <a:t>–</a:t>
            </a:r>
            <a:r>
              <a:rPr lang="en-US" sz="1600" dirty="0" smtClean="0"/>
              <a:t> </a:t>
            </a:r>
            <a:r>
              <a:rPr lang="ru-RU" sz="1600" dirty="0" smtClean="0"/>
              <a:t>выходной алфавит сети.</a:t>
            </a:r>
          </a:p>
          <a:p>
            <a:pPr>
              <a:buNone/>
            </a:pPr>
            <a:r>
              <a:rPr lang="ru-RU" sz="1600" dirty="0" smtClean="0"/>
              <a:t>		</a:t>
            </a:r>
            <a:r>
              <a:rPr lang="en-US" sz="1600" dirty="0" smtClean="0"/>
              <a:t>{</a:t>
            </a:r>
            <a:r>
              <a:rPr lang="en-US" sz="1600" dirty="0" err="1" smtClean="0"/>
              <a:t>fi</a:t>
            </a:r>
            <a:r>
              <a:rPr lang="en-US" sz="1600" dirty="0" smtClean="0"/>
              <a:t>}</a:t>
            </a:r>
            <a:r>
              <a:rPr lang="ru-RU" sz="1600" dirty="0" smtClean="0"/>
              <a:t>–</a:t>
            </a:r>
            <a:r>
              <a:rPr lang="en-US" sz="1600" dirty="0" smtClean="0"/>
              <a:t> </a:t>
            </a:r>
            <a:r>
              <a:rPr lang="ru-RU" sz="1600" dirty="0" smtClean="0"/>
              <a:t>множество функций соединения компонентных автоматов сети.</a:t>
            </a:r>
          </a:p>
          <a:p>
            <a:pPr>
              <a:buNone/>
            </a:pPr>
            <a:r>
              <a:rPr lang="ru-RU" sz="1600" dirty="0" smtClean="0"/>
              <a:t>		</a:t>
            </a:r>
            <a:r>
              <a:rPr lang="en-US" sz="1600" dirty="0" smtClean="0">
                <a:latin typeface="Calibri" pitchFamily="34" charset="0"/>
                <a:cs typeface="Times New Roman"/>
              </a:rPr>
              <a:t>{</a:t>
            </a:r>
            <a:r>
              <a:rPr lang="el-GR" sz="1600" dirty="0" smtClean="0">
                <a:latin typeface="Times New Roman"/>
                <a:cs typeface="Times New Roman"/>
              </a:rPr>
              <a:t>ψ</a:t>
            </a:r>
            <a:r>
              <a:rPr lang="en-US" sz="1600" dirty="0" err="1" smtClean="0"/>
              <a:t>i</a:t>
            </a:r>
            <a:r>
              <a:rPr lang="en-US" sz="1600" dirty="0" smtClean="0"/>
              <a:t>}</a:t>
            </a:r>
            <a:r>
              <a:rPr lang="ru-RU" sz="1600" dirty="0" smtClean="0"/>
              <a:t> – множество входных функций.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 </a:t>
            </a:r>
            <a:r>
              <a:rPr lang="ru-RU" sz="1600" dirty="0" smtClean="0"/>
              <a:t>–</a:t>
            </a:r>
            <a:r>
              <a:rPr lang="en-US" sz="1600" dirty="0" smtClean="0"/>
              <a:t>  </a:t>
            </a:r>
            <a:r>
              <a:rPr lang="ru-RU" sz="1600" dirty="0" smtClean="0"/>
              <a:t>выходная функция сети.</a:t>
            </a:r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2200" dirty="0" smtClean="0"/>
              <a:t>p</a:t>
            </a:r>
            <a:r>
              <a:rPr lang="en-US" sz="1600" dirty="0" smtClean="0"/>
              <a:t> – </a:t>
            </a:r>
            <a:r>
              <a:rPr lang="ru-RU" sz="1600" dirty="0" smtClean="0"/>
              <a:t>случайная </a:t>
            </a:r>
            <a:r>
              <a:rPr lang="ru-RU" sz="1600" dirty="0" smtClean="0"/>
              <a:t>величина</a:t>
            </a:r>
            <a:r>
              <a:rPr lang="en-US" sz="1600" dirty="0" smtClean="0"/>
              <a:t>, </a:t>
            </a:r>
            <a:r>
              <a:rPr lang="en-US" sz="2200" dirty="0" smtClean="0"/>
              <a:t>p</a:t>
            </a:r>
            <a:r>
              <a:rPr lang="el-GR" sz="1600" dirty="0" smtClean="0">
                <a:latin typeface="Arial"/>
                <a:cs typeface="Arial"/>
              </a:rPr>
              <a:t>ϵ</a:t>
            </a:r>
            <a:r>
              <a:rPr lang="en-US" sz="1600" dirty="0" smtClean="0">
                <a:latin typeface="Arial"/>
                <a:cs typeface="Arial"/>
              </a:rPr>
              <a:t>[0;1]</a:t>
            </a:r>
            <a:r>
              <a:rPr lang="ru-RU" sz="1600" dirty="0" smtClean="0"/>
              <a:t>.</a:t>
            </a:r>
            <a:endParaRPr lang="en-US" sz="1600" dirty="0" smtClean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5</a:t>
            </a:fld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1571612"/>
            <a:ext cx="43624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714752"/>
            <a:ext cx="7929618" cy="2383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>
            <a:noAutofit/>
          </a:bodyPr>
          <a:lstStyle/>
          <a:p>
            <a:r>
              <a:rPr lang="ru-RU" sz="2800" dirty="0" smtClean="0"/>
              <a:t>Алгоритм декомпозиции вероятностных конечных автоматов</a:t>
            </a:r>
            <a:endParaRPr lang="ru-RU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28596" y="5643578"/>
            <a:ext cx="8229600" cy="482585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142984"/>
            <a:ext cx="5667375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800" dirty="0" smtClean="0"/>
              <a:t>Множество ортогональных разбиений.</a:t>
            </a:r>
            <a:endParaRPr lang="ru-RU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71546"/>
            <a:ext cx="8229600" cy="4857784"/>
          </a:xfrm>
        </p:spPr>
        <p:txBody>
          <a:bodyPr/>
          <a:lstStyle/>
          <a:p>
            <a:pPr algn="just">
              <a:buNone/>
            </a:pPr>
            <a:r>
              <a:rPr lang="ru-RU" sz="2400" dirty="0" smtClean="0"/>
              <a:t>		</a:t>
            </a:r>
            <a:r>
              <a:rPr lang="ru-RU" dirty="0" smtClean="0"/>
              <a:t>Множество ортогональных разбиений – это множество разбиений, при перемножении которых получается тривиальное разбиение</a:t>
            </a:r>
            <a:r>
              <a:rPr lang="ru-RU" dirty="0" smtClean="0"/>
              <a:t>.</a:t>
            </a:r>
            <a:endParaRPr lang="en-US" dirty="0" smtClean="0"/>
          </a:p>
          <a:p>
            <a:pPr algn="just">
              <a:buNone/>
            </a:pPr>
            <a:endParaRPr lang="en-US" sz="2400" dirty="0" smtClean="0"/>
          </a:p>
          <a:p>
            <a:pPr algn="just">
              <a:buNone/>
            </a:pPr>
            <a:endParaRPr lang="en-US" sz="2400" dirty="0" smtClean="0"/>
          </a:p>
          <a:p>
            <a:pPr algn="just">
              <a:buNone/>
            </a:pPr>
            <a:endParaRPr lang="en-US" sz="2400" dirty="0" smtClean="0"/>
          </a:p>
          <a:p>
            <a:pPr algn="just">
              <a:buNone/>
            </a:pPr>
            <a:endParaRPr lang="en-US" sz="2400" dirty="0" smtClean="0"/>
          </a:p>
          <a:p>
            <a:pPr algn="ctr">
              <a:buNone/>
            </a:pPr>
            <a:r>
              <a:rPr lang="ru-RU" sz="3600" dirty="0" err="1" smtClean="0">
                <a:latin typeface="Cambria Math" pitchFamily="18" charset="0"/>
                <a:ea typeface="Cambria Math" pitchFamily="18" charset="0"/>
                <a:cs typeface="Arial"/>
              </a:rPr>
              <a:t>π</a:t>
            </a:r>
            <a:r>
              <a:rPr lang="ru-RU" sz="3600" dirty="0" smtClean="0">
                <a:latin typeface="Cambria Math" pitchFamily="18" charset="0"/>
                <a:ea typeface="Cambria Math" pitchFamily="18" charset="0"/>
              </a:rPr>
              <a:t>	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(0) = {a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; 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; …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;}</a:t>
            </a:r>
            <a:endParaRPr lang="ru-RU" sz="3600" dirty="0" smtClean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3500438"/>
            <a:ext cx="30099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Критерий оценки множества ортогональных разбиений.</a:t>
            </a:r>
            <a:endParaRPr lang="ru-RU" dirty="0"/>
          </a:p>
        </p:txBody>
      </p:sp>
      <p:sp>
        <p:nvSpPr>
          <p:cNvPr id="10" name="Содержимое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	</a:t>
            </a:r>
            <a:r>
              <a:rPr lang="en-US" sz="2000" dirty="0" smtClean="0"/>
              <a:t>n - </a:t>
            </a:r>
            <a:r>
              <a:rPr lang="ru-RU" sz="2000" dirty="0" smtClean="0"/>
              <a:t>число элементов во множестве ортогональных разбиений,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N - </a:t>
            </a:r>
            <a:r>
              <a:rPr lang="ru-RU" sz="2000" dirty="0" smtClean="0"/>
              <a:t>число элементов во множестве состояний исходного автомата,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bj</a:t>
            </a:r>
            <a:r>
              <a:rPr lang="en-US" sz="2000" dirty="0" smtClean="0"/>
              <a:t> - </a:t>
            </a:r>
            <a:r>
              <a:rPr lang="ru-RU" sz="2000" dirty="0" smtClean="0"/>
              <a:t>количество элементов в </a:t>
            </a:r>
            <a:r>
              <a:rPr lang="en-US" sz="2000" dirty="0" smtClean="0"/>
              <a:t>j-</a:t>
            </a:r>
            <a:r>
              <a:rPr lang="ru-RU" sz="2000" dirty="0" err="1" smtClean="0"/>
              <a:t>ом</a:t>
            </a:r>
            <a:r>
              <a:rPr lang="ru-RU" sz="2000" dirty="0" smtClean="0"/>
              <a:t> блоке, оцениваемого разбиения,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k - </a:t>
            </a:r>
            <a:r>
              <a:rPr lang="ru-RU" sz="2000" dirty="0" smtClean="0"/>
              <a:t>количество блоков, оцениваемого разбиения,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ki</a:t>
            </a:r>
            <a:r>
              <a:rPr lang="en-US" sz="2000" dirty="0" smtClean="0"/>
              <a:t> - </a:t>
            </a:r>
            <a:r>
              <a:rPr lang="ru-RU" sz="2000" dirty="0" smtClean="0"/>
              <a:t>количество блоков </a:t>
            </a:r>
            <a:r>
              <a:rPr lang="en-US" sz="2000" dirty="0" err="1" smtClean="0"/>
              <a:t>i</a:t>
            </a:r>
            <a:r>
              <a:rPr lang="en-US" sz="2000" dirty="0" smtClean="0"/>
              <a:t>-</a:t>
            </a:r>
            <a:r>
              <a:rPr lang="ru-RU" sz="2000" dirty="0" smtClean="0"/>
              <a:t>ого разбиения.</a:t>
            </a:r>
            <a:endParaRPr lang="en-US" dirty="0" smtClean="0"/>
          </a:p>
          <a:p>
            <a:pPr algn="just">
              <a:buNone/>
            </a:pPr>
            <a:r>
              <a:rPr lang="en-US" dirty="0" smtClean="0"/>
              <a:t>		</a:t>
            </a:r>
            <a:endParaRPr lang="ru-RU" sz="2200" dirty="0" smtClean="0"/>
          </a:p>
          <a:p>
            <a:pPr>
              <a:buNone/>
            </a:pPr>
            <a:endParaRPr lang="ru-RU" dirty="0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/>
          <a:srcRect r="20964"/>
          <a:stretch>
            <a:fillRect/>
          </a:stretch>
        </p:blipFill>
        <p:spPr bwMode="auto">
          <a:xfrm>
            <a:off x="2786050" y="1571612"/>
            <a:ext cx="3357586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программного комплекса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4857760"/>
            <a:ext cx="8229600" cy="1130290"/>
          </a:xfrm>
        </p:spPr>
        <p:txBody>
          <a:bodyPr/>
          <a:lstStyle/>
          <a:p>
            <a:pPr>
              <a:buNone/>
            </a:pPr>
            <a:r>
              <a:rPr lang="ru-RU" sz="2000" dirty="0" smtClean="0"/>
              <a:t> </a:t>
            </a:r>
            <a:endParaRPr lang="ru-RU" sz="20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571612"/>
            <a:ext cx="5381625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Край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Край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Край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6099</TotalTime>
  <Words>556</Words>
  <Application>Microsoft Office PowerPoint</Application>
  <PresentationFormat>On-screen Show (4:3)</PresentationFormat>
  <Paragraphs>206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Theme1</vt:lpstr>
      <vt:lpstr>Декомпозиция сложных дискретных систем, формализованных в виде вероятностных МП-автоматов.  квалификационная работа</vt:lpstr>
      <vt:lpstr>Цели и задачи </vt:lpstr>
      <vt:lpstr>Классификация методов декомпозиции дискретных систем</vt:lpstr>
      <vt:lpstr>Вероятностный автомат</vt:lpstr>
      <vt:lpstr>Сеть вероятностных конечных автоматов</vt:lpstr>
      <vt:lpstr>Алгоритм декомпозиции вероятностных конечных автоматов</vt:lpstr>
      <vt:lpstr>Множество ортогональных разбиений.</vt:lpstr>
      <vt:lpstr>Критерий оценки множества ортогональных разбиений.</vt:lpstr>
      <vt:lpstr>Структура программного комплекса</vt:lpstr>
      <vt:lpstr>Функциональные требования к демонстрационному приложению</vt:lpstr>
      <vt:lpstr>Пример табличного задания автомата</vt:lpstr>
      <vt:lpstr>Главное окно программы</vt:lpstr>
      <vt:lpstr>Результат декомпозиции</vt:lpstr>
      <vt:lpstr>Результаты сравнения работы исходного автомата и результирующей сети.</vt:lpstr>
      <vt:lpstr>Экономическая эффективность</vt:lpstr>
      <vt:lpstr>Заключение</vt:lpstr>
      <vt:lpstr>Перспективы развития проекта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DELL</dc:creator>
  <cp:lastModifiedBy>dent</cp:lastModifiedBy>
  <cp:revision>285</cp:revision>
  <dcterms:created xsi:type="dcterms:W3CDTF">2009-05-10T19:48:40Z</dcterms:created>
  <dcterms:modified xsi:type="dcterms:W3CDTF">2009-06-22T19:42:26Z</dcterms:modified>
</cp:coreProperties>
</file>