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84" r:id="rId6"/>
    <p:sldId id="274" r:id="rId7"/>
    <p:sldId id="275" r:id="rId8"/>
    <p:sldId id="276" r:id="rId9"/>
    <p:sldId id="277" r:id="rId10"/>
    <p:sldId id="279" r:id="rId11"/>
    <p:sldId id="280" r:id="rId12"/>
    <p:sldId id="281" r:id="rId13"/>
    <p:sldId id="282" r:id="rId14"/>
    <p:sldId id="283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312" y="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49"/>
          <p:cNvSpPr txBox="1">
            <a:spLocks noChangeArrowheads="1"/>
          </p:cNvSpPr>
          <p:nvPr/>
        </p:nvSpPr>
        <p:spPr>
          <a:xfrm>
            <a:off x="1714480" y="714356"/>
            <a:ext cx="6399213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latin typeface="+mj-lt"/>
                <a:ea typeface="+mj-ea"/>
                <a:cs typeface="+mj-cs"/>
              </a:rPr>
              <a:t>Декомпозиция сложных дискретных систем, формализованных в виде вероятностных МП-автоматов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048"/>
          <p:cNvSpPr txBox="1">
            <a:spLocks noChangeArrowheads="1"/>
          </p:cNvSpPr>
          <p:nvPr/>
        </p:nvSpPr>
        <p:spPr>
          <a:xfrm>
            <a:off x="2743200" y="3886200"/>
            <a:ext cx="5943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Выполнил: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Шляпенко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Д.А., гр. ИУ7-83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Руководитель: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Рудаков И.В., </a:t>
            </a:r>
            <a:r>
              <a:rPr lang="ru-RU" sz="2000" dirty="0" err="1" smtClean="0">
                <a:solidFill>
                  <a:schemeClr val="tx1">
                    <a:tint val="75000"/>
                  </a:schemeClr>
                </a:solidFill>
              </a:rPr>
              <a:t>д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.т.н., доцент</a:t>
            </a:r>
          </a:p>
        </p:txBody>
      </p:sp>
      <p:sp>
        <p:nvSpPr>
          <p:cNvPr id="6" name="Rectangle 2052"/>
          <p:cNvSpPr>
            <a:spLocks noChangeArrowheads="1"/>
          </p:cNvSpPr>
          <p:nvPr/>
        </p:nvSpPr>
        <p:spPr bwMode="auto">
          <a:xfrm>
            <a:off x="1714480" y="2214554"/>
            <a:ext cx="639921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u-RU" sz="2400" dirty="0"/>
              <a:t>квалификационная </a:t>
            </a:r>
            <a:r>
              <a:rPr lang="ru-RU" sz="2400" dirty="0" smtClean="0"/>
              <a:t>работа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Вспомогательные окна программы</a:t>
            </a:r>
            <a:endParaRPr lang="ru-RU" sz="3600" dirty="0"/>
          </a:p>
        </p:txBody>
      </p:sp>
      <p:pic>
        <p:nvPicPr>
          <p:cNvPr id="4" name="Содержимое 3" descr="Редактирование перехода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1071546"/>
            <a:ext cx="6286544" cy="2874888"/>
          </a:xfrm>
        </p:spPr>
      </p:pic>
      <p:pic>
        <p:nvPicPr>
          <p:cNvPr id="5" name="Рисунок 4" descr="Редактирование исхода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3929066"/>
            <a:ext cx="2714644" cy="2674127"/>
          </a:xfrm>
          <a:prstGeom prst="rect">
            <a:avLst/>
          </a:prstGeom>
        </p:spPr>
      </p:pic>
      <p:pic>
        <p:nvPicPr>
          <p:cNvPr id="6" name="Picture 5" descr="Редактирование разбиения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68" y="3929066"/>
            <a:ext cx="5143536" cy="25758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декомпозиции</a:t>
            </a:r>
            <a:endParaRPr lang="ru-RU" dirty="0"/>
          </a:p>
        </p:txBody>
      </p:sp>
      <p:pic>
        <p:nvPicPr>
          <p:cNvPr id="4" name="Содержимое 3" descr="Результат декомпозиции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1615281"/>
            <a:ext cx="7391400" cy="44958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моделирования</a:t>
            </a:r>
            <a:endParaRPr lang="ru-RU" dirty="0"/>
          </a:p>
        </p:txBody>
      </p:sp>
      <p:pic>
        <p:nvPicPr>
          <p:cNvPr id="4" name="Содержимое 3" descr="Статистика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041" y="1600200"/>
            <a:ext cx="5731918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развития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Цели и задачи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329642" cy="550072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ru-RU" sz="4200" u="sng" dirty="0" smtClean="0"/>
              <a:t>Цель работы</a:t>
            </a:r>
          </a:p>
          <a:p>
            <a:pPr algn="just"/>
            <a:r>
              <a:rPr lang="ru-RU" sz="3800" dirty="0" smtClean="0"/>
              <a:t>разработать и исследовать алгоритм декомпозиции вероятностного автомата. </a:t>
            </a:r>
          </a:p>
          <a:p>
            <a:pPr>
              <a:lnSpc>
                <a:spcPct val="80000"/>
              </a:lnSpc>
            </a:pPr>
            <a:endParaRPr lang="ru-RU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ru-RU" sz="4200" u="sng" dirty="0" smtClean="0"/>
              <a:t>Задачи работы</a:t>
            </a:r>
            <a:r>
              <a:rPr lang="ru-RU" sz="4200" dirty="0" smtClean="0"/>
              <a:t>:	</a:t>
            </a:r>
          </a:p>
          <a:p>
            <a:pPr lvl="0" algn="just"/>
            <a:endParaRPr lang="ru-RU" sz="3600" dirty="0" smtClean="0"/>
          </a:p>
          <a:p>
            <a:pPr lvl="0" algn="just"/>
            <a:r>
              <a:rPr lang="ru-RU" sz="3800" dirty="0" smtClean="0"/>
              <a:t>Изучение и модификация </a:t>
            </a:r>
            <a:r>
              <a:rPr lang="ru-RU" sz="3800" dirty="0" smtClean="0"/>
              <a:t>существующего алгоритма декомпозиции конечных автоматов, с целью получения возможности его применения для вероятностных автоматов;  </a:t>
            </a:r>
          </a:p>
          <a:p>
            <a:pPr lvl="0" algn="just"/>
            <a:r>
              <a:rPr lang="ru-RU" sz="3800" dirty="0" smtClean="0"/>
              <a:t>проектирование, реализация  и отладка программного продукта, позволяющего производить декомпозицию вероятностных </a:t>
            </a:r>
            <a:r>
              <a:rPr lang="ru-RU" sz="3800" dirty="0" smtClean="0"/>
              <a:t>автоматов, а также производить моделирование </a:t>
            </a:r>
            <a:r>
              <a:rPr lang="ru-RU" sz="3800" smtClean="0"/>
              <a:t>работы полученной сети;</a:t>
            </a:r>
            <a:endParaRPr lang="ru-RU" sz="3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Функциональные требования к системе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57849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ru-RU" sz="3300" dirty="0"/>
              <a:t>Программный продукт должен предусматривать следующую функциональность</a:t>
            </a:r>
            <a:r>
              <a:rPr lang="ru-RU" sz="3300" dirty="0" smtClean="0"/>
              <a:t>:</a:t>
            </a:r>
            <a:endParaRPr lang="ru-RU" sz="3600" u="sng" dirty="0"/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создание и редактирование исходного вероятностного автомата;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сохранение, загрузка исходного автомата; 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возможность задания ортогонального множества разбиений;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декомпозиция указанного вероятностного автомата с заданным ортогональным множеством разбиений;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просмотр отчета о результатах декомпозиции, содержащего:</a:t>
            </a:r>
          </a:p>
          <a:p>
            <a:pPr lvl="3"/>
            <a:r>
              <a:rPr lang="ru-RU" dirty="0" smtClean="0"/>
              <a:t>временные характеристики работы алгоритма;</a:t>
            </a:r>
          </a:p>
          <a:p>
            <a:pPr lvl="3"/>
            <a:r>
              <a:rPr lang="ru-RU" dirty="0" smtClean="0"/>
              <a:t>визуальное представление полученной сети;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моделирование работы исходного автомата и результирующей сети.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Понятия и определения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sz="2800" dirty="0" smtClean="0"/>
              <a:t>Дискретная система –</a:t>
            </a:r>
            <a:r>
              <a:rPr lang="en-US" sz="2800" dirty="0" smtClean="0"/>
              <a:t> </a:t>
            </a:r>
            <a:r>
              <a:rPr lang="ru-RU" sz="2800" dirty="0" smtClean="0"/>
              <a:t>такая система, у которой дискретны множества внутренних состояний, входных и выходных сигналов, а также множество моментов времени, в которые поступают входные сигналы, меняются внутренние состояния и выдаются выходные сигналы.</a:t>
            </a:r>
          </a:p>
          <a:p>
            <a:pPr algn="just"/>
            <a:r>
              <a:rPr lang="ru-RU" sz="2800" dirty="0" smtClean="0"/>
              <a:t>Вероятностный конечный автомат – это такой конечный автомат, для которого функции переходов и функции выходов соответственно принимают вид </a:t>
            </a:r>
            <a:r>
              <a:rPr lang="el-GR" sz="2800" b="1" dirty="0" smtClean="0">
                <a:latin typeface="Times New Roman"/>
                <a:cs typeface="Times New Roman"/>
              </a:rPr>
              <a:t>δ</a:t>
            </a:r>
            <a:r>
              <a:rPr lang="en-US" sz="2800" b="1" dirty="0" smtClean="0">
                <a:latin typeface="Times New Roman"/>
                <a:cs typeface="Times New Roman"/>
              </a:rPr>
              <a:t> : A </a:t>
            </a:r>
            <a:r>
              <a:rPr lang="el-GR" sz="2800" b="1" dirty="0" smtClean="0">
                <a:latin typeface="Times New Roman"/>
                <a:cs typeface="Times New Roman"/>
              </a:rPr>
              <a:t>×</a:t>
            </a:r>
            <a:r>
              <a:rPr lang="en-US" sz="2800" b="1" dirty="0" smtClean="0">
                <a:latin typeface="Times New Roman"/>
                <a:cs typeface="Times New Roman"/>
              </a:rPr>
              <a:t> Z </a:t>
            </a:r>
            <a:r>
              <a:rPr lang="el-GR" sz="2800" b="1" dirty="0" smtClean="0">
                <a:latin typeface="Times New Roman"/>
                <a:cs typeface="Times New Roman"/>
              </a:rPr>
              <a:t>×</a:t>
            </a:r>
            <a:r>
              <a:rPr lang="en-US" sz="2800" b="1" dirty="0" smtClean="0">
                <a:latin typeface="Times New Roman"/>
                <a:cs typeface="Times New Roman"/>
              </a:rPr>
              <a:t> p </a:t>
            </a:r>
            <a:r>
              <a:rPr lang="ru-RU" sz="2800" b="1" dirty="0" smtClean="0"/>
              <a:t>→</a:t>
            </a:r>
            <a:r>
              <a:rPr lang="en-US" sz="2800" b="1" dirty="0" smtClean="0"/>
              <a:t> </a:t>
            </a:r>
            <a:r>
              <a:rPr lang="en-US" sz="2800" b="1" dirty="0" smtClean="0">
                <a:latin typeface="Times New Roman"/>
                <a:cs typeface="Times New Roman"/>
              </a:rPr>
              <a:t>A</a:t>
            </a:r>
            <a:r>
              <a:rPr lang="ru-RU" sz="2800" dirty="0" smtClean="0">
                <a:latin typeface="Times New Roman"/>
                <a:cs typeface="Times New Roman"/>
              </a:rPr>
              <a:t> </a:t>
            </a:r>
            <a:r>
              <a:rPr lang="ru-RU" sz="2800" dirty="0" smtClean="0"/>
              <a:t>и </a:t>
            </a:r>
            <a:r>
              <a:rPr lang="el-GR" sz="2800" b="1" dirty="0" smtClean="0">
                <a:latin typeface="Times New Roman"/>
                <a:cs typeface="Times New Roman"/>
              </a:rPr>
              <a:t>λ</a:t>
            </a:r>
            <a:r>
              <a:rPr lang="en-US" sz="2800" b="1" dirty="0" smtClean="0">
                <a:latin typeface="Times New Roman"/>
                <a:cs typeface="Times New Roman"/>
              </a:rPr>
              <a:t> : A </a:t>
            </a:r>
            <a:r>
              <a:rPr lang="el-GR" sz="2800" b="1" dirty="0" smtClean="0">
                <a:latin typeface="Times New Roman"/>
                <a:cs typeface="Times New Roman"/>
              </a:rPr>
              <a:t>×</a:t>
            </a:r>
            <a:r>
              <a:rPr lang="en-US" sz="2800" b="1" dirty="0" smtClean="0">
                <a:latin typeface="Times New Roman"/>
                <a:cs typeface="Times New Roman"/>
              </a:rPr>
              <a:t> Z </a:t>
            </a:r>
            <a:r>
              <a:rPr lang="el-GR" sz="2800" b="1" dirty="0" smtClean="0">
                <a:latin typeface="Times New Roman"/>
                <a:cs typeface="Times New Roman"/>
              </a:rPr>
              <a:t>×</a:t>
            </a:r>
            <a:r>
              <a:rPr lang="en-US" sz="2800" b="1" dirty="0" smtClean="0">
                <a:latin typeface="Times New Roman"/>
                <a:cs typeface="Times New Roman"/>
              </a:rPr>
              <a:t> p </a:t>
            </a:r>
            <a:r>
              <a:rPr lang="ru-RU" sz="2800" b="1" dirty="0" smtClean="0"/>
              <a:t>→</a:t>
            </a:r>
            <a:r>
              <a:rPr lang="en-US" sz="2800" b="1" dirty="0" smtClean="0">
                <a:latin typeface="Times New Roman"/>
                <a:cs typeface="Times New Roman"/>
              </a:rPr>
              <a:t> W</a:t>
            </a:r>
            <a:r>
              <a:rPr lang="ru-RU" sz="2800" dirty="0" smtClean="0"/>
              <a:t>, где  случайная величина , определяющая переход</a:t>
            </a:r>
            <a:r>
              <a:rPr lang="ru-RU" dirty="0"/>
              <a:t>.</a:t>
            </a:r>
            <a:endParaRPr lang="ru-RU" sz="2800" dirty="0" smtClean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Понятия и определения (продолжение)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800" dirty="0" smtClean="0"/>
              <a:t>Сеть вероятностных автоматов – это шестёрка</a:t>
            </a:r>
          </a:p>
          <a:p>
            <a:pPr algn="ctr"/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		</a:t>
            </a:r>
            <a:r>
              <a:rPr lang="en-US" sz="2800" dirty="0" smtClean="0"/>
              <a:t>Z – </a:t>
            </a:r>
            <a:r>
              <a:rPr lang="ru-RU" sz="2800" dirty="0" smtClean="0"/>
              <a:t>входной алфавит</a:t>
            </a:r>
          </a:p>
          <a:p>
            <a:pPr>
              <a:buNone/>
            </a:pPr>
            <a:r>
              <a:rPr lang="ru-RU" sz="2800" dirty="0" smtClean="0"/>
              <a:t>		</a:t>
            </a:r>
            <a:r>
              <a:rPr lang="en-US" sz="2800" dirty="0" smtClean="0"/>
              <a:t>{S</a:t>
            </a:r>
            <a:r>
              <a:rPr lang="en-US" sz="2000" dirty="0" smtClean="0"/>
              <a:t>i </a:t>
            </a:r>
            <a:r>
              <a:rPr lang="en-US" sz="2800" dirty="0" smtClean="0"/>
              <a:t>= (A</a:t>
            </a:r>
            <a:r>
              <a:rPr lang="en-US" sz="2000" dirty="0" smtClean="0"/>
              <a:t>i, </a:t>
            </a:r>
            <a:r>
              <a:rPr lang="en-US" sz="2800" dirty="0" err="1" smtClean="0"/>
              <a:t>Z</a:t>
            </a:r>
            <a:r>
              <a:rPr lang="en-US" sz="2000" dirty="0" err="1" smtClean="0"/>
              <a:t>i</a:t>
            </a:r>
            <a:r>
              <a:rPr lang="en-US" sz="2000" dirty="0" smtClean="0"/>
              <a:t>, </a:t>
            </a:r>
            <a:r>
              <a:rPr lang="el-GR" sz="2800" dirty="0" smtClean="0">
                <a:latin typeface="Times New Roman"/>
                <a:cs typeface="Times New Roman"/>
              </a:rPr>
              <a:t>δ</a:t>
            </a:r>
            <a:r>
              <a:rPr lang="en-US" sz="2000" dirty="0" err="1" smtClean="0"/>
              <a:t>i</a:t>
            </a:r>
            <a:r>
              <a:rPr lang="en-US" sz="2800" dirty="0" smtClean="0"/>
              <a:t>)}, 1 ≤ </a:t>
            </a:r>
            <a:r>
              <a:rPr lang="en-US" sz="2800" dirty="0" err="1" smtClean="0"/>
              <a:t>i</a:t>
            </a:r>
            <a:r>
              <a:rPr lang="en-US" sz="2800" dirty="0" smtClean="0"/>
              <a:t> ≤ n 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множество компонентных автоматов сети</a:t>
            </a:r>
          </a:p>
          <a:p>
            <a:pPr>
              <a:buNone/>
            </a:pPr>
            <a:r>
              <a:rPr lang="ru-RU" sz="2800" dirty="0" smtClean="0"/>
              <a:t>		</a:t>
            </a:r>
            <a:r>
              <a:rPr lang="en-US" sz="2800" dirty="0" smtClean="0"/>
              <a:t>W 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выходной алфавит сети</a:t>
            </a:r>
          </a:p>
          <a:p>
            <a:pPr>
              <a:buNone/>
            </a:pPr>
            <a:r>
              <a:rPr lang="ru-RU" sz="2800" dirty="0" smtClean="0"/>
              <a:t>		</a:t>
            </a:r>
            <a:r>
              <a:rPr lang="en-US" sz="2800" dirty="0" smtClean="0"/>
              <a:t>{</a:t>
            </a:r>
            <a:r>
              <a:rPr lang="en-US" sz="2800" dirty="0" err="1" smtClean="0"/>
              <a:t>f</a:t>
            </a:r>
            <a:r>
              <a:rPr lang="en-US" sz="2000" dirty="0" err="1" smtClean="0"/>
              <a:t>i</a:t>
            </a:r>
            <a:r>
              <a:rPr lang="en-US" sz="2800" dirty="0" smtClean="0"/>
              <a:t>}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множество функций соединения компонентных автоматов сети.</a:t>
            </a:r>
          </a:p>
          <a:p>
            <a:pPr>
              <a:buNone/>
            </a:pPr>
            <a:r>
              <a:rPr lang="ru-RU" sz="2800" dirty="0" smtClean="0"/>
              <a:t>		</a:t>
            </a:r>
            <a:r>
              <a:rPr lang="en-US" sz="2800" dirty="0" smtClean="0">
                <a:latin typeface="Calibri" pitchFamily="34" charset="0"/>
                <a:cs typeface="Times New Roman"/>
              </a:rPr>
              <a:t>{</a:t>
            </a:r>
            <a:r>
              <a:rPr lang="el-GR" sz="3300" dirty="0" smtClean="0">
                <a:latin typeface="Times New Roman"/>
                <a:cs typeface="Times New Roman"/>
              </a:rPr>
              <a:t>ψ</a:t>
            </a:r>
            <a:r>
              <a:rPr lang="en-US" sz="2000" dirty="0" err="1" smtClean="0"/>
              <a:t>i</a:t>
            </a:r>
            <a:r>
              <a:rPr lang="en-US" sz="2800" dirty="0" smtClean="0"/>
              <a:t>}</a:t>
            </a:r>
            <a:r>
              <a:rPr lang="ru-RU" sz="2000" dirty="0" smtClean="0"/>
              <a:t> </a:t>
            </a:r>
            <a:r>
              <a:rPr lang="ru-RU" sz="2800" dirty="0" smtClean="0"/>
              <a:t>– множество входных функций.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31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 </a:t>
            </a:r>
            <a:r>
              <a:rPr lang="ru-RU" sz="2400" dirty="0" smtClean="0"/>
              <a:t>–</a:t>
            </a:r>
            <a:r>
              <a:rPr lang="en-US" sz="2400" dirty="0" smtClean="0"/>
              <a:t>  </a:t>
            </a:r>
            <a:r>
              <a:rPr lang="ru-RU" sz="2400" dirty="0" smtClean="0"/>
              <a:t>выходная функция сети.</a:t>
            </a:r>
            <a:endParaRPr lang="en-US" sz="3100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071678"/>
            <a:ext cx="37242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Классификация методов декомпозиции дискретных систем</a:t>
            </a:r>
            <a:endParaRPr lang="ru-RU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571612"/>
            <a:ext cx="5208255" cy="403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4"/>
          <p:cNvSpPr txBox="1">
            <a:spLocks/>
          </p:cNvSpPr>
          <p:nvPr/>
        </p:nvSpPr>
        <p:spPr>
          <a:xfrm>
            <a:off x="428596" y="5715016"/>
            <a:ext cx="8229600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В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отчётной квалификационной работе рассмотрен объектный метод </a:t>
            </a:r>
            <a:r>
              <a:rPr kumimoji="0" lang="ru-RU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декомпозици</a:t>
            </a:r>
            <a:r>
              <a:rPr lang="ru-RU" sz="3200" dirty="0" smtClean="0"/>
              <a:t>и с помощью конечных автоматов.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Autofit/>
          </a:bodyPr>
          <a:lstStyle/>
          <a:p>
            <a:r>
              <a:rPr lang="ru-RU" sz="3200" dirty="0" smtClean="0"/>
              <a:t>Алгоритм декомпозиции вероятностных конечных автоматов</a:t>
            </a:r>
            <a:endParaRPr lang="ru-RU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8596" y="6000768"/>
            <a:ext cx="8229600" cy="125395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428736"/>
            <a:ext cx="5667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Критерий оценки множества ортогональных разбиений.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n - </a:t>
            </a:r>
            <a:r>
              <a:rPr lang="ru-RU" sz="2000" dirty="0" smtClean="0"/>
              <a:t>число элементов во множестве ортогональных разбиений,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N - </a:t>
            </a:r>
            <a:r>
              <a:rPr lang="ru-RU" sz="2000" dirty="0" smtClean="0"/>
              <a:t>число элементов во множестве состояний исходного автомата,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bj</a:t>
            </a:r>
            <a:r>
              <a:rPr lang="en-US" sz="2000" dirty="0" smtClean="0"/>
              <a:t> - </a:t>
            </a:r>
            <a:r>
              <a:rPr lang="ru-RU" sz="2000" dirty="0" smtClean="0"/>
              <a:t>количество элементов в </a:t>
            </a:r>
            <a:r>
              <a:rPr lang="en-US" sz="2000" dirty="0" smtClean="0"/>
              <a:t>j-</a:t>
            </a:r>
            <a:r>
              <a:rPr lang="ru-RU" sz="2000" dirty="0" err="1" smtClean="0"/>
              <a:t>ом</a:t>
            </a:r>
            <a:r>
              <a:rPr lang="ru-RU" sz="2000" dirty="0" smtClean="0"/>
              <a:t> блоке, оцениваемого разбиения,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k - </a:t>
            </a:r>
            <a:r>
              <a:rPr lang="ru-RU" sz="2000" dirty="0" smtClean="0"/>
              <a:t>количество блоков, оцениваемого разбиения,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ki</a:t>
            </a:r>
            <a:r>
              <a:rPr lang="en-US" sz="2000" dirty="0" smtClean="0"/>
              <a:t> - </a:t>
            </a:r>
            <a:r>
              <a:rPr lang="ru-RU" sz="2000" dirty="0" smtClean="0"/>
              <a:t>количество блоков </a:t>
            </a:r>
            <a:r>
              <a:rPr lang="en-US" sz="2000" dirty="0" err="1" smtClean="0"/>
              <a:t>i</a:t>
            </a:r>
            <a:r>
              <a:rPr lang="en-US" sz="2000" dirty="0" smtClean="0"/>
              <a:t>-</a:t>
            </a:r>
            <a:r>
              <a:rPr lang="ru-RU" sz="2000" dirty="0" smtClean="0"/>
              <a:t>ого разбиения.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		</a:t>
            </a:r>
            <a:r>
              <a:rPr lang="ru-RU" sz="2200" dirty="0" smtClean="0"/>
              <a:t>Данный критерий даёт тем большую оценку, чем больше разбиение соответствует ему.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571612"/>
            <a:ext cx="42481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окно программы</a:t>
            </a:r>
            <a:endParaRPr lang="ru-RU" dirty="0"/>
          </a:p>
        </p:txBody>
      </p:sp>
      <p:pic>
        <p:nvPicPr>
          <p:cNvPr id="4" name="Содержимое 3" descr="Главное окно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1428736"/>
            <a:ext cx="5880886" cy="485778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5290</TotalTime>
  <Words>198</Words>
  <Application>Microsoft Office PowerPoint</Application>
  <PresentationFormat>Экран (4:3)</PresentationFormat>
  <Paragraphs>56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Слайд 1</vt:lpstr>
      <vt:lpstr>Цели и задачи </vt:lpstr>
      <vt:lpstr>Функциональные требования к системе</vt:lpstr>
      <vt:lpstr>Понятия и определения</vt:lpstr>
      <vt:lpstr>Понятия и определения (продолжение)</vt:lpstr>
      <vt:lpstr>Классификация методов декомпозиции дискретных систем</vt:lpstr>
      <vt:lpstr>Алгоритм декомпозиции вероятностных конечных автоматов</vt:lpstr>
      <vt:lpstr>Критерий оценки множества ортогональных разбиений.</vt:lpstr>
      <vt:lpstr>Главное окно программы</vt:lpstr>
      <vt:lpstr>Вспомогательные окна программы</vt:lpstr>
      <vt:lpstr>Результат декомпозиции</vt:lpstr>
      <vt:lpstr>Окно моделирования</vt:lpstr>
      <vt:lpstr>Заключение</vt:lpstr>
      <vt:lpstr>Перспективы развития проекта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DELL</dc:creator>
  <cp:lastModifiedBy>DENT</cp:lastModifiedBy>
  <cp:revision>211</cp:revision>
  <dcterms:created xsi:type="dcterms:W3CDTF">2009-05-10T19:48:40Z</dcterms:created>
  <dcterms:modified xsi:type="dcterms:W3CDTF">2009-06-21T12:45:34Z</dcterms:modified>
</cp:coreProperties>
</file>