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58" r:id="rId6"/>
    <p:sldId id="275" r:id="rId7"/>
    <p:sldId id="276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588" y="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18.06.2009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18.06.2009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18.06.2009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18.06.2009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18.06.2009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18.06.2009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18.06.2009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18.06.2009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18.06.2009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18.06.2009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18.06.2009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66EEF-A937-4357-B55D-C0824FF3427E}" type="datetimeFigureOut">
              <a:rPr lang="ru-RU" smtClean="0"/>
              <a:pPr/>
              <a:t>18.06.2009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49"/>
          <p:cNvSpPr txBox="1">
            <a:spLocks noChangeArrowheads="1"/>
          </p:cNvSpPr>
          <p:nvPr/>
        </p:nvSpPr>
        <p:spPr>
          <a:xfrm>
            <a:off x="1714480" y="714356"/>
            <a:ext cx="6399213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latin typeface="+mj-lt"/>
                <a:ea typeface="+mj-ea"/>
                <a:cs typeface="+mj-cs"/>
              </a:rPr>
              <a:t>Декомпозиция сложных дискретных систем, формализованных в виде вероятностных </a:t>
            </a:r>
            <a:r>
              <a:rPr lang="ru-RU" sz="2400" dirty="0" smtClean="0">
                <a:latin typeface="+mj-lt"/>
                <a:ea typeface="+mj-ea"/>
                <a:cs typeface="+mj-cs"/>
              </a:rPr>
              <a:t>МП-</a:t>
            </a:r>
            <a:r>
              <a:rPr lang="ru-RU" sz="2400" dirty="0" smtClean="0">
                <a:latin typeface="+mj-lt"/>
                <a:ea typeface="+mj-ea"/>
                <a:cs typeface="+mj-cs"/>
              </a:rPr>
              <a:t>автоматов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048"/>
          <p:cNvSpPr txBox="1">
            <a:spLocks noChangeArrowheads="1"/>
          </p:cNvSpPr>
          <p:nvPr/>
        </p:nvSpPr>
        <p:spPr>
          <a:xfrm>
            <a:off x="2743200" y="3886200"/>
            <a:ext cx="5943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Выполнил: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Шляпенко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Д.А., гр. ИУ7-83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Руководитель: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Рудаков И.В., к.т.н., доцент</a:t>
            </a:r>
          </a:p>
        </p:txBody>
      </p:sp>
      <p:sp>
        <p:nvSpPr>
          <p:cNvPr id="6" name="Rectangle 2052"/>
          <p:cNvSpPr>
            <a:spLocks noChangeArrowheads="1"/>
          </p:cNvSpPr>
          <p:nvPr/>
        </p:nvSpPr>
        <p:spPr bwMode="auto">
          <a:xfrm>
            <a:off x="1714480" y="2214554"/>
            <a:ext cx="639921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ru-RU" sz="2400" dirty="0"/>
              <a:t>квалификационная </a:t>
            </a:r>
            <a:r>
              <a:rPr lang="ru-RU" sz="2400" dirty="0" smtClean="0"/>
              <a:t>работа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Цели и задачи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329642" cy="550072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ru-RU" sz="4200" u="sng" dirty="0" smtClean="0"/>
              <a:t>Цель работы</a:t>
            </a:r>
          </a:p>
          <a:p>
            <a:pPr algn="just"/>
            <a:r>
              <a:rPr lang="ru-RU" sz="3800" dirty="0" smtClean="0"/>
              <a:t>разработать и исследовать </a:t>
            </a:r>
            <a:r>
              <a:rPr lang="ru-RU" sz="3800" dirty="0" smtClean="0"/>
              <a:t>алгоритм </a:t>
            </a:r>
            <a:r>
              <a:rPr lang="ru-RU" sz="3800" dirty="0" smtClean="0"/>
              <a:t>декомпозиции вероятностного автомата. </a:t>
            </a:r>
          </a:p>
          <a:p>
            <a:pPr>
              <a:lnSpc>
                <a:spcPct val="80000"/>
              </a:lnSpc>
            </a:pPr>
            <a:endParaRPr lang="ru-RU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ru-RU" sz="4200" u="sng" dirty="0" smtClean="0"/>
              <a:t>Задачи работы</a:t>
            </a:r>
            <a:r>
              <a:rPr lang="ru-RU" sz="4200" dirty="0" smtClean="0"/>
              <a:t>:	</a:t>
            </a:r>
          </a:p>
          <a:p>
            <a:pPr lvl="0" algn="just"/>
            <a:r>
              <a:rPr lang="ru-RU" sz="3800" dirty="0" smtClean="0"/>
              <a:t>обзор существующих программных аналогов и классификация методов формализации сложных систем;</a:t>
            </a:r>
            <a:endParaRPr lang="en-US" sz="3800" dirty="0" smtClean="0"/>
          </a:p>
          <a:p>
            <a:pPr lvl="0" algn="just"/>
            <a:endParaRPr lang="ru-RU" sz="3600" dirty="0" smtClean="0"/>
          </a:p>
          <a:p>
            <a:pPr lvl="0" algn="just"/>
            <a:r>
              <a:rPr lang="ru-RU" sz="3800" dirty="0" smtClean="0"/>
              <a:t>модификация существующего алгоритма декомпозиции конечных автоматов, с целью получения возможности его применения для вероятностных автоматов;  </a:t>
            </a:r>
          </a:p>
          <a:p>
            <a:pPr lvl="0" algn="just"/>
            <a:endParaRPr lang="ru-RU" sz="3800" dirty="0" smtClean="0"/>
          </a:p>
          <a:p>
            <a:pPr lvl="0" algn="just"/>
            <a:r>
              <a:rPr lang="ru-RU" sz="3800" dirty="0" smtClean="0"/>
              <a:t>проектирование, реализация  и отладка программного продукта, позволяющего производить декомпозицию вероятностных автоматов; </a:t>
            </a:r>
            <a:endParaRPr lang="en-US" sz="3800" dirty="0" smtClean="0"/>
          </a:p>
          <a:p>
            <a:pPr lvl="0" algn="just"/>
            <a:endParaRPr lang="ru-RU" sz="3800" dirty="0" smtClean="0"/>
          </a:p>
          <a:p>
            <a:pPr lvl="0" algn="just"/>
            <a:r>
              <a:rPr lang="ru-RU" sz="3800" dirty="0" smtClean="0"/>
              <a:t>получение количественных характеристик результирующей сети и исходного автомата.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1143000"/>
          </a:xfrm>
        </p:spPr>
        <p:txBody>
          <a:bodyPr>
            <a:noAutofit/>
          </a:bodyPr>
          <a:lstStyle/>
          <a:p>
            <a:r>
              <a:rPr lang="ru-RU" sz="3600" dirty="0" smtClean="0"/>
              <a:t>Классификация типовых математических схем формализации программных алгоритмов</a:t>
            </a:r>
            <a:endParaRPr lang="ru-RU" sz="3600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25004" y="1687355"/>
            <a:ext cx="7307632" cy="461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Классификация методов декомпозиции дискретных систем</a:t>
            </a:r>
            <a:endParaRPr lang="ru-RU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9761" y="1600200"/>
            <a:ext cx="584447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Функциональные требования к системе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57849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ru-RU" sz="3300" dirty="0"/>
              <a:t>Программный продукт должен предусматривать следующую функциональность</a:t>
            </a:r>
            <a:r>
              <a:rPr lang="ru-RU" sz="3300" dirty="0" smtClean="0"/>
              <a:t>:</a:t>
            </a:r>
            <a:endParaRPr lang="ru-RU" sz="3600" u="sng" dirty="0"/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создание и редактирование исходного вероятностного автомата;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сохранение, загрузка исходного автомата; 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возможность задания ортогонального множества разбиений;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декомпозиция указанного вероятностного автомата с заданным ортогональным множеством разбиений;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просмотр отчета о результатах декомпозиции, содержащего:</a:t>
            </a:r>
          </a:p>
          <a:p>
            <a:pPr lvl="3"/>
            <a:r>
              <a:rPr lang="ru-RU" dirty="0" smtClean="0"/>
              <a:t>временные характеристики работы алгоритма;</a:t>
            </a:r>
          </a:p>
          <a:p>
            <a:pPr lvl="3"/>
            <a:r>
              <a:rPr lang="ru-RU" dirty="0" smtClean="0"/>
              <a:t>визуальное представление полученной сети;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моделирование </a:t>
            </a:r>
            <a:r>
              <a:rPr lang="ru-RU" dirty="0" smtClean="0"/>
              <a:t>работы исходного автомата и результирующей сети.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Autofit/>
          </a:bodyPr>
          <a:lstStyle/>
          <a:p>
            <a:r>
              <a:rPr lang="ru-RU" sz="3200" dirty="0" smtClean="0"/>
              <a:t>Алгоритм декомпозиции вероятностных конечных автоматов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Критерий оценки множества ортогональных разбиений.</a:t>
            </a:r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n - </a:t>
            </a:r>
            <a:r>
              <a:rPr lang="ru-RU" sz="2000" dirty="0" smtClean="0"/>
              <a:t>число </a:t>
            </a:r>
            <a:r>
              <a:rPr lang="ru-RU" sz="2000" dirty="0" smtClean="0"/>
              <a:t>элементов во множестве ортогональных </a:t>
            </a:r>
            <a:r>
              <a:rPr lang="ru-RU" sz="2000" dirty="0" smtClean="0"/>
              <a:t>разбиений,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N - </a:t>
            </a:r>
            <a:r>
              <a:rPr lang="ru-RU" sz="2000" dirty="0" smtClean="0"/>
              <a:t>число </a:t>
            </a:r>
            <a:r>
              <a:rPr lang="ru-RU" sz="2000" dirty="0" smtClean="0"/>
              <a:t>элементов во множестве состояний исходного </a:t>
            </a:r>
            <a:r>
              <a:rPr lang="ru-RU" sz="2000" dirty="0" smtClean="0"/>
              <a:t>автомата,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bj</a:t>
            </a:r>
            <a:r>
              <a:rPr lang="en-US" sz="2000" dirty="0" smtClean="0"/>
              <a:t> - </a:t>
            </a:r>
            <a:r>
              <a:rPr lang="ru-RU" sz="2000" dirty="0" smtClean="0"/>
              <a:t>количество </a:t>
            </a:r>
            <a:r>
              <a:rPr lang="ru-RU" sz="2000" dirty="0" smtClean="0"/>
              <a:t>элементов в </a:t>
            </a:r>
            <a:r>
              <a:rPr lang="en-US" sz="2000" dirty="0" smtClean="0"/>
              <a:t>j-</a:t>
            </a:r>
            <a:r>
              <a:rPr lang="ru-RU" sz="2000" dirty="0" err="1" smtClean="0"/>
              <a:t>ом</a:t>
            </a:r>
            <a:r>
              <a:rPr lang="ru-RU" sz="2000" dirty="0" smtClean="0"/>
              <a:t> </a:t>
            </a:r>
            <a:r>
              <a:rPr lang="ru-RU" sz="2000" dirty="0" smtClean="0"/>
              <a:t>блоке, оцениваемого </a:t>
            </a:r>
            <a:r>
              <a:rPr lang="ru-RU" sz="2000" dirty="0" smtClean="0"/>
              <a:t>разбиения,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k - </a:t>
            </a:r>
            <a:r>
              <a:rPr lang="ru-RU" sz="2000" dirty="0" smtClean="0"/>
              <a:t>количество </a:t>
            </a:r>
            <a:r>
              <a:rPr lang="ru-RU" sz="2000" dirty="0" smtClean="0"/>
              <a:t>блоков, оцениваемого </a:t>
            </a:r>
            <a:r>
              <a:rPr lang="ru-RU" sz="2000" dirty="0" smtClean="0"/>
              <a:t>разбиения,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ki</a:t>
            </a:r>
            <a:r>
              <a:rPr lang="en-US" sz="2000" dirty="0" smtClean="0"/>
              <a:t> - </a:t>
            </a:r>
            <a:r>
              <a:rPr lang="ru-RU" sz="2000" dirty="0" smtClean="0"/>
              <a:t>количество </a:t>
            </a:r>
            <a:r>
              <a:rPr lang="ru-RU" sz="2000" dirty="0" smtClean="0"/>
              <a:t>блоков </a:t>
            </a:r>
            <a:r>
              <a:rPr lang="en-US" sz="2000" dirty="0" err="1" smtClean="0"/>
              <a:t>i</a:t>
            </a:r>
            <a:r>
              <a:rPr lang="en-US" sz="2000" dirty="0" smtClean="0"/>
              <a:t>-</a:t>
            </a:r>
            <a:r>
              <a:rPr lang="ru-RU" sz="2000" dirty="0" smtClean="0"/>
              <a:t>ого </a:t>
            </a:r>
            <a:r>
              <a:rPr lang="ru-RU" sz="2000" dirty="0" smtClean="0"/>
              <a:t>разбиения.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ru-RU" sz="2200" dirty="0" smtClean="0"/>
              <a:t>Данный критерий даёт тем большую оценку, чем менее разбиение соответствует ему.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12" name="Рисунок 11" descr="Критерий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60" y="1643050"/>
            <a:ext cx="4314825" cy="1266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3850</TotalTime>
  <Words>92</Words>
  <Application>Microsoft Office PowerPoint</Application>
  <PresentationFormat>Экран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Слайд 1</vt:lpstr>
      <vt:lpstr>Цели и задачи </vt:lpstr>
      <vt:lpstr>Классификация типовых математических схем формализации программных алгоритмов</vt:lpstr>
      <vt:lpstr>Классификация методов декомпозиции дискретных систем</vt:lpstr>
      <vt:lpstr>Функциональные требования к системе</vt:lpstr>
      <vt:lpstr>Алгоритм декомпозиции вероятностных конечных автоматов</vt:lpstr>
      <vt:lpstr>Критерий оценки множества ортогональных разбиений.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DELL</dc:creator>
  <cp:lastModifiedBy>DENT</cp:lastModifiedBy>
  <cp:revision>147</cp:revision>
  <dcterms:created xsi:type="dcterms:W3CDTF">2009-05-10T19:48:40Z</dcterms:created>
  <dcterms:modified xsi:type="dcterms:W3CDTF">2009-06-18T05:13:47Z</dcterms:modified>
</cp:coreProperties>
</file>