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84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5" r:id="rId15"/>
    <p:sldId id="283" r:id="rId16"/>
    <p:sldId id="28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76" y="-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2931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ru-RU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ru-RU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60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981200" y="3962400"/>
            <a:ext cx="6512169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C4166EEF-A937-4357-B55D-C0824FF3427E}" type="datetimeFigureOut">
              <a:rPr lang="ru-RU" smtClean="0"/>
              <a:pPr/>
              <a:t>21.06.2009</a:t>
            </a:fld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622931" cy="2428892"/>
          </a:xfrm>
        </p:spPr>
        <p:txBody>
          <a:bodyPr/>
          <a:lstStyle/>
          <a:p>
            <a:pPr lvl="0" algn="ctr" fontAlgn="auto">
              <a:spcAft>
                <a:spcPts val="0"/>
              </a:spcAft>
              <a:defRPr/>
            </a:pPr>
            <a:r>
              <a:rPr lang="ru-RU" sz="3200" dirty="0" smtClean="0">
                <a:latin typeface="Calibri" pitchFamily="34" charset="0"/>
              </a:rPr>
              <a:t>Декомпозиция сложных дискретных систем, формализованных в виде вероятностных МП-автоматов</a:t>
            </a: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ru-RU" sz="3200" kern="1200" dirty="0" smtClean="0">
                <a:solidFill>
                  <a:schemeClr val="tx1"/>
                </a:solidFill>
                <a:latin typeface="Calibri" pitchFamily="34" charset="0"/>
              </a:rPr>
              <a:t>квалификационная работа</a:t>
            </a:r>
            <a:endParaRPr lang="ru-RU" sz="3200" kern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071670" y="4071942"/>
            <a:ext cx="6553200" cy="1752600"/>
          </a:xfrm>
        </p:spPr>
        <p:txBody>
          <a:bodyPr/>
          <a:lstStyle/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Выполнил: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err="1" smtClean="0"/>
              <a:t>Шляпенко</a:t>
            </a:r>
            <a:r>
              <a:rPr lang="ru-RU" sz="2000" kern="1200" dirty="0" smtClean="0"/>
              <a:t> Д.А., гр. ИУ7-83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Руководитель: </a:t>
            </a:r>
          </a:p>
          <a:p>
            <a:pPr lvl="0" algn="r" fontAlgn="auto">
              <a:spcAft>
                <a:spcPts val="0"/>
              </a:spcAft>
              <a:buClrTx/>
              <a:buSzTx/>
              <a:defRPr/>
            </a:pPr>
            <a:r>
              <a:rPr lang="ru-RU" sz="2000" kern="1200" dirty="0" smtClean="0"/>
              <a:t>Рудаков И.В., </a:t>
            </a:r>
            <a:r>
              <a:rPr lang="ru-RU" sz="2000" dirty="0" smtClean="0"/>
              <a:t>д</a:t>
            </a:r>
            <a:r>
              <a:rPr lang="ru-RU" sz="2000" kern="1200" dirty="0" smtClean="0"/>
              <a:t>.т.н., доцент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Вспомогательные окна программы</a:t>
            </a:r>
            <a:endParaRPr lang="ru-RU" sz="3600" dirty="0"/>
          </a:p>
        </p:txBody>
      </p:sp>
      <p:pic>
        <p:nvPicPr>
          <p:cNvPr id="4" name="Содержимое 3" descr="Редактирование переход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071546"/>
            <a:ext cx="6286544" cy="2874888"/>
          </a:xfrm>
        </p:spPr>
      </p:pic>
      <p:pic>
        <p:nvPicPr>
          <p:cNvPr id="5" name="Рисунок 4" descr="Редактирование исход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929066"/>
            <a:ext cx="2714644" cy="2674127"/>
          </a:xfrm>
          <a:prstGeom prst="rect">
            <a:avLst/>
          </a:prstGeom>
        </p:spPr>
      </p:pic>
      <p:pic>
        <p:nvPicPr>
          <p:cNvPr id="6" name="Picture 5" descr="Редактирование разбиения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68" y="3929066"/>
            <a:ext cx="5143536" cy="2575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декомпозиции</a:t>
            </a:r>
            <a:endParaRPr lang="ru-RU" dirty="0"/>
          </a:p>
        </p:txBody>
      </p:sp>
      <p:pic>
        <p:nvPicPr>
          <p:cNvPr id="4" name="Содержимое 3" descr="Результат декомпозици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17662"/>
            <a:ext cx="7391400" cy="4495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моделирования</a:t>
            </a:r>
            <a:endParaRPr lang="ru-RU" dirty="0"/>
          </a:p>
        </p:txBody>
      </p:sp>
      <p:pic>
        <p:nvPicPr>
          <p:cNvPr id="4" name="Содержимое 3" descr="Статистика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025" y="1600200"/>
            <a:ext cx="5737949" cy="45307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В результате выполнения квалификационной работы был модифицирован и реализован алгоритм декомпозиции конечных вероятностных автоматов.</a:t>
            </a:r>
          </a:p>
          <a:p>
            <a:r>
              <a:rPr lang="ru-RU" dirty="0" smtClean="0"/>
              <a:t>Для демонстрации работы данного алгоритма было разработано </a:t>
            </a:r>
            <a:r>
              <a:rPr lang="en-US" dirty="0" smtClean="0"/>
              <a:t>Windows</a:t>
            </a:r>
            <a:r>
              <a:rPr lang="ru-RU" dirty="0" smtClean="0"/>
              <a:t>-приложение, позволяющее:</a:t>
            </a:r>
          </a:p>
          <a:p>
            <a:pPr lvl="0"/>
            <a:r>
              <a:rPr lang="ru-RU" dirty="0" smtClean="0"/>
              <a:t>инициализировать исходный вероятностный автомат;</a:t>
            </a:r>
          </a:p>
          <a:p>
            <a:pPr lvl="0"/>
            <a:r>
              <a:rPr lang="ru-RU" dirty="0" smtClean="0"/>
              <a:t>производить декомпозицию заданного автомата;</a:t>
            </a:r>
          </a:p>
          <a:p>
            <a:pPr lvl="0"/>
            <a:r>
              <a:rPr lang="ru-RU" dirty="0" smtClean="0"/>
              <a:t>моделировать работу, как самого автомата, так и сети, полученной в результате декомпозиции;</a:t>
            </a:r>
          </a:p>
          <a:p>
            <a:pPr lvl="0"/>
            <a:r>
              <a:rPr lang="ru-RU" dirty="0" smtClean="0"/>
              <a:t>производить импорт и экспорт вероятностного автомата и результирующей сети в формате </a:t>
            </a:r>
            <a:r>
              <a:rPr lang="en-US" dirty="0" smtClean="0"/>
              <a:t>XML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r>
              <a:rPr lang="en-US" dirty="0" smtClean="0"/>
              <a:t>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69742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dirty="0" smtClean="0"/>
              <a:t>		Разработанный </a:t>
            </a:r>
            <a:r>
              <a:rPr lang="ru-RU" dirty="0" smtClean="0"/>
              <a:t>алгоритм и основные </a:t>
            </a:r>
            <a:r>
              <a:rPr lang="ru-RU" dirty="0" smtClean="0"/>
              <a:t>сущности, связанные </a:t>
            </a:r>
            <a:r>
              <a:rPr lang="ru-RU" dirty="0" smtClean="0"/>
              <a:t>с предметной областью (вероятностный автомат, сеть и т.п.) были реализованы в виде .</a:t>
            </a:r>
            <a:r>
              <a:rPr lang="en-US" dirty="0" smtClean="0"/>
              <a:t>NET</a:t>
            </a:r>
            <a:r>
              <a:rPr lang="ru-RU" dirty="0" smtClean="0"/>
              <a:t>-библиотеки, что позволяет использовать её в составе программных комплексов, предназначенных для анализа дискретных систем.</a:t>
            </a:r>
          </a:p>
          <a:p>
            <a:pPr algn="just">
              <a:buNone/>
            </a:pPr>
            <a:r>
              <a:rPr lang="ru-RU" dirty="0" smtClean="0"/>
              <a:t>		Также</a:t>
            </a:r>
            <a:r>
              <a:rPr lang="ru-RU" dirty="0" smtClean="0"/>
              <a:t>, в ходе исследований, проведённых в рамках данной квалификационной работы, были изучены количественные и качественные характеристики разработанного алгоритма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dirty="0" smtClean="0"/>
              <a:t>		В </a:t>
            </a:r>
            <a:r>
              <a:rPr lang="ru-RU" sz="2200" dirty="0" smtClean="0"/>
              <a:t>качестве дальнейшего улучшения и развития проекта можно рассмотреть следующие идеи</a:t>
            </a:r>
            <a:r>
              <a:rPr lang="ru-RU" sz="2200" dirty="0" smtClean="0"/>
              <a:t>:</a:t>
            </a:r>
            <a:endParaRPr lang="ru-RU" sz="2200" dirty="0" smtClean="0"/>
          </a:p>
          <a:p>
            <a:pPr lvl="0" algn="just"/>
            <a:r>
              <a:rPr lang="ru-RU" sz="2200" dirty="0" smtClean="0"/>
              <a:t>расширить набор критериев для отбора множества ортогональных разбиений в ходе декомпозиции автомата, рассмотреть возможность объединения данных критериев в экспертную систему</a:t>
            </a:r>
            <a:r>
              <a:rPr lang="ru-RU" sz="2200" dirty="0" smtClean="0"/>
              <a:t>;</a:t>
            </a:r>
            <a:endParaRPr lang="ru-RU" sz="2200" dirty="0" smtClean="0"/>
          </a:p>
          <a:p>
            <a:pPr lvl="0" algn="just"/>
            <a:r>
              <a:rPr lang="ru-RU" sz="2200" dirty="0" smtClean="0"/>
              <a:t>рассмотреть варианты оптимизации разработанного алгоритма, с целью улучшения временных характеристик работы сети, полученной в результате декомпозиции</a:t>
            </a:r>
            <a:r>
              <a:rPr lang="ru-RU" sz="2200" dirty="0" smtClean="0"/>
              <a:t>;</a:t>
            </a:r>
            <a:endParaRPr lang="ru-RU" sz="2200" dirty="0" smtClean="0"/>
          </a:p>
          <a:p>
            <a:pPr lvl="0" algn="just"/>
            <a:r>
              <a:rPr lang="ru-RU" sz="2200" dirty="0" smtClean="0"/>
              <a:t>логическим продолжением данной квалификационной работы является разработка комплекса анализа дискретных систем, использующего разработанную библиотеку в качестве основного инструмента исследования.</a:t>
            </a:r>
          </a:p>
          <a:p>
            <a:pPr algn="just"/>
            <a:endParaRPr lang="ru-RU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1371600" y="2928938"/>
            <a:ext cx="7772400" cy="150018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5400" dirty="0" smtClean="0"/>
              <a:t>Благодарю за внимание.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35784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2600" dirty="0"/>
              <a:t>Программный продукт должен предусматривать следующую функциональность</a:t>
            </a:r>
            <a:r>
              <a:rPr lang="ru-RU" sz="2600" dirty="0" smtClean="0"/>
              <a:t>:</a:t>
            </a:r>
            <a:endParaRPr lang="ru-RU" sz="2600" u="sng" dirty="0"/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sz="1900" dirty="0" smtClean="0"/>
              <a:t>временные характеристики работы алгоритма;</a:t>
            </a:r>
          </a:p>
          <a:p>
            <a:pPr lvl="3"/>
            <a:r>
              <a:rPr lang="ru-RU" sz="1900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sz="2400" dirty="0" smtClean="0"/>
              <a:t>моделирование работы исходного автомата и результирующей сети.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Понятия и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sz="2800" dirty="0" smtClean="0"/>
              <a:t>Дискретная система –</a:t>
            </a:r>
            <a:r>
              <a:rPr lang="en-US" sz="2800" dirty="0" smtClean="0"/>
              <a:t> </a:t>
            </a:r>
            <a:r>
              <a:rPr lang="ru-RU" sz="2800" dirty="0" smtClean="0"/>
              <a:t>такая система, у которой дискретны множества внутренних состояний, входных и выходных сигналов, а также множество моментов времени, в которые поступают входные сигналы, меняются внутренние состояния и выдаются выходные сигналы.</a:t>
            </a:r>
          </a:p>
          <a:p>
            <a:pPr algn="just"/>
            <a:r>
              <a:rPr lang="ru-RU" sz="2800" dirty="0" smtClean="0"/>
              <a:t>Вероятностный конечный автомат – это такой конечный автомат, для которого функции переходов и функции выходов соответственно принимают вид </a:t>
            </a:r>
            <a:r>
              <a:rPr lang="el-GR" sz="2800" b="1" dirty="0" smtClean="0">
                <a:latin typeface="Times New Roman"/>
                <a:cs typeface="Times New Roman"/>
              </a:rPr>
              <a:t>δ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/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A</a:t>
            </a:r>
            <a:r>
              <a:rPr lang="ru-RU" sz="2800" dirty="0" smtClean="0">
                <a:latin typeface="Times New Roman"/>
                <a:cs typeface="Times New Roman"/>
              </a:rPr>
              <a:t> </a:t>
            </a:r>
            <a:r>
              <a:rPr lang="ru-RU" sz="2800" dirty="0" smtClean="0"/>
              <a:t>и </a:t>
            </a:r>
            <a:r>
              <a:rPr lang="el-GR" sz="2800" b="1" dirty="0" smtClean="0">
                <a:latin typeface="Times New Roman"/>
                <a:cs typeface="Times New Roman"/>
              </a:rPr>
              <a:t>λ</a:t>
            </a:r>
            <a:r>
              <a:rPr lang="en-US" sz="2800" b="1" dirty="0" smtClean="0">
                <a:latin typeface="Times New Roman"/>
                <a:cs typeface="Times New Roman"/>
              </a:rPr>
              <a:t> : A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Z </a:t>
            </a:r>
            <a:r>
              <a:rPr lang="el-GR" sz="2800" b="1" dirty="0" smtClean="0">
                <a:latin typeface="Times New Roman"/>
                <a:cs typeface="Times New Roman"/>
              </a:rPr>
              <a:t>×</a:t>
            </a:r>
            <a:r>
              <a:rPr lang="en-US" sz="2800" b="1" dirty="0" smtClean="0">
                <a:latin typeface="Times New Roman"/>
                <a:cs typeface="Times New Roman"/>
              </a:rPr>
              <a:t> p </a:t>
            </a:r>
            <a:r>
              <a:rPr lang="ru-RU" sz="2800" b="1" dirty="0" smtClean="0"/>
              <a:t>→</a:t>
            </a:r>
            <a:r>
              <a:rPr lang="en-US" sz="2800" b="1" dirty="0" smtClean="0">
                <a:latin typeface="Times New Roman"/>
                <a:cs typeface="Times New Roman"/>
              </a:rPr>
              <a:t> W</a:t>
            </a:r>
            <a:r>
              <a:rPr lang="ru-RU" sz="2800" dirty="0" smtClean="0"/>
              <a:t>, где  случайная величина , определяющая переход</a:t>
            </a:r>
            <a:r>
              <a:rPr lang="ru-RU" dirty="0"/>
              <a:t>.</a:t>
            </a:r>
            <a:endParaRPr lang="ru-RU" sz="2800" dirty="0" smtClean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Понятия и определения (продолжение)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800" dirty="0" smtClean="0"/>
              <a:t>Сеть вероятностных автоматов – это шестёрка</a:t>
            </a:r>
          </a:p>
          <a:p>
            <a:pPr algn="ctr"/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Z – </a:t>
            </a:r>
            <a:r>
              <a:rPr lang="ru-RU" sz="2800" dirty="0" smtClean="0"/>
              <a:t>входной алфавит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{S</a:t>
            </a:r>
            <a:r>
              <a:rPr lang="en-US" sz="2000" dirty="0" smtClean="0"/>
              <a:t>i </a:t>
            </a:r>
            <a:r>
              <a:rPr lang="en-US" sz="2800" dirty="0" smtClean="0"/>
              <a:t>= (A</a:t>
            </a:r>
            <a:r>
              <a:rPr lang="en-US" sz="2000" dirty="0" smtClean="0"/>
              <a:t>i, </a:t>
            </a:r>
            <a:r>
              <a:rPr lang="en-US" sz="2800" dirty="0" err="1" smtClean="0"/>
              <a:t>Z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en-US" sz="2000" dirty="0" err="1" smtClean="0"/>
              <a:t>i</a:t>
            </a:r>
            <a:r>
              <a:rPr lang="en-US" sz="2800" dirty="0" smtClean="0"/>
              <a:t>)},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≤ n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компонентных автоматов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W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выходной алфавит сети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/>
              <a:t>{</a:t>
            </a:r>
            <a:r>
              <a:rPr lang="en-US" sz="2800" dirty="0" err="1" smtClean="0"/>
              <a:t>f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множество функций соединения компонентных автоматов сети.</a:t>
            </a:r>
          </a:p>
          <a:p>
            <a:pPr>
              <a:buNone/>
            </a:pPr>
            <a:r>
              <a:rPr lang="ru-RU" sz="2800" dirty="0" smtClean="0"/>
              <a:t>		</a:t>
            </a:r>
            <a:r>
              <a:rPr lang="en-US" sz="2800" dirty="0" smtClean="0">
                <a:latin typeface="Calibri" pitchFamily="34" charset="0"/>
                <a:cs typeface="Times New Roman"/>
              </a:rPr>
              <a:t>{</a:t>
            </a:r>
            <a:r>
              <a:rPr lang="el-GR" sz="3300" dirty="0" smtClean="0">
                <a:latin typeface="Times New Roman"/>
                <a:cs typeface="Times New Roman"/>
              </a:rPr>
              <a:t>ψ</a:t>
            </a:r>
            <a:r>
              <a:rPr lang="en-US" sz="2000" dirty="0" err="1" smtClean="0"/>
              <a:t>i</a:t>
            </a:r>
            <a:r>
              <a:rPr lang="en-US" sz="2800" dirty="0" smtClean="0"/>
              <a:t>}</a:t>
            </a:r>
            <a:r>
              <a:rPr lang="ru-RU" sz="2000" dirty="0" smtClean="0"/>
              <a:t> </a:t>
            </a:r>
            <a:r>
              <a:rPr lang="ru-RU" sz="2800" dirty="0" smtClean="0"/>
              <a:t>– множество входных функций.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31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 </a:t>
            </a:r>
            <a:r>
              <a:rPr lang="ru-RU" sz="2400" dirty="0" smtClean="0"/>
              <a:t>–</a:t>
            </a:r>
            <a:r>
              <a:rPr lang="en-US" sz="2400" dirty="0" smtClean="0"/>
              <a:t>  </a:t>
            </a:r>
            <a:r>
              <a:rPr lang="ru-RU" sz="2400" dirty="0" smtClean="0"/>
              <a:t>выходная функция сети.</a:t>
            </a:r>
            <a:endParaRPr lang="en-US" sz="31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3724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208255" cy="403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5715016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отчётной квалификационной работе рассмотрен объектный метод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декомпозици</a:t>
            </a:r>
            <a:r>
              <a:rPr lang="ru-RU" sz="3200" dirty="0" smtClean="0"/>
              <a:t>и с помощью конечных автоматов.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6000768"/>
            <a:ext cx="8229600" cy="12539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428736"/>
            <a:ext cx="5667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элементов во множестве ортогональных 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N - </a:t>
            </a:r>
            <a:r>
              <a:rPr lang="ru-RU" sz="2000" dirty="0" smtClean="0"/>
              <a:t>число элементов во множестве состояний исходного 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блоке,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k - </a:t>
            </a:r>
            <a:r>
              <a:rPr lang="ru-RU" sz="2000" dirty="0" smtClean="0"/>
              <a:t>количество блоков, оцениваемого 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разбиения.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ru-RU" sz="2200" dirty="0" smtClean="0"/>
              <a:t>Данный критерий даёт тем большую оценку, чем больше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571612"/>
            <a:ext cx="4248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программы</a:t>
            </a:r>
            <a:endParaRPr lang="ru-RU" dirty="0"/>
          </a:p>
        </p:txBody>
      </p:sp>
      <p:pic>
        <p:nvPicPr>
          <p:cNvPr id="4" name="Содержимое 3" descr="Главное окно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428736"/>
            <a:ext cx="5880886" cy="48577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5327</TotalTime>
  <Words>270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Декомпозиция сложных дискретных систем, формализованных в виде вероятностных МП-автоматов.  квалификационная работа</vt:lpstr>
      <vt:lpstr>Цели и задачи </vt:lpstr>
      <vt:lpstr>Функциональные требования к системе</vt:lpstr>
      <vt:lpstr>Понятия и определения</vt:lpstr>
      <vt:lpstr>Понятия и определения (продолжение)</vt:lpstr>
      <vt:lpstr>Классификация методов декомпозиции дискретных систем</vt:lpstr>
      <vt:lpstr>Алгоритм декомпозиции вероятностных конечных автоматов</vt:lpstr>
      <vt:lpstr>Критерий оценки множества ортогональных разбиений.</vt:lpstr>
      <vt:lpstr>Главное окно программы</vt:lpstr>
      <vt:lpstr>Вспомогательные окна программы</vt:lpstr>
      <vt:lpstr>Результат декомпозиции</vt:lpstr>
      <vt:lpstr>Окно моделирования</vt:lpstr>
      <vt:lpstr>Заключение</vt:lpstr>
      <vt:lpstr>Заключение (продолжение)</vt:lpstr>
      <vt:lpstr>Перспективы развития проекта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215</cp:revision>
  <dcterms:created xsi:type="dcterms:W3CDTF">2009-05-10T19:48:40Z</dcterms:created>
  <dcterms:modified xsi:type="dcterms:W3CDTF">2009-06-21T13:41:45Z</dcterms:modified>
</cp:coreProperties>
</file>