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  <p:embeddedFontLst>
    <p:embeddedFont>
      <p:font typeface="TURJFM+ArialMT"/>
      <p:regular r:id="rId17"/>
    </p:embeddedFont>
    <p:embeddedFont>
      <p:font typeface="GDTOBS+Arial-BoldMT"/>
      <p:regular r:id="rId18"/>
    </p:embeddedFont>
    <p:embeddedFont>
      <p:font typeface="PFQGNE+TimesNewRomanPS-BoldMT"/>
      <p:regular r:id="rId19"/>
    </p:embeddedFont>
    <p:embeddedFont>
      <p:font typeface="GGDLLP+TimesNewRomanPSM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font" Target="fonts/font1.fntdata" /><Relationship Id="rId18" Type="http://schemas.openxmlformats.org/officeDocument/2006/relationships/font" Target="fonts/font2.fntdata" /><Relationship Id="rId19" Type="http://schemas.openxmlformats.org/officeDocument/2006/relationships/font" Target="fonts/font3.fntdata" /><Relationship Id="rId2" Type="http://schemas.openxmlformats.org/officeDocument/2006/relationships/tableStyles" Target="tableStyles.xml" /><Relationship Id="rId20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448" y="1217485"/>
            <a:ext cx="4643921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Summary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Table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for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high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value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customers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6447" y="2068265"/>
            <a:ext cx="7294650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Here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snapshot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few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that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will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come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under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high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value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898" y="1346743"/>
            <a:ext cx="1834426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1.</a:t>
            </a:r>
            <a:r>
              <a:rPr dirty="0" sz="2000" spc="576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898" y="1697263"/>
            <a:ext cx="2766271" cy="102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2.</a:t>
            </a:r>
            <a:r>
              <a:rPr dirty="0" sz="2000" spc="576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Data</a:t>
            </a: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Exploration</a:t>
            </a:r>
          </a:p>
          <a:p>
            <a:pPr marL="0" marR="0">
              <a:lnSpc>
                <a:spcPts val="2234"/>
              </a:lnSpc>
              <a:spcBef>
                <a:spcPts val="57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3.</a:t>
            </a:r>
            <a:r>
              <a:rPr dirty="0" sz="2000" spc="576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Model</a:t>
            </a: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Development</a:t>
            </a:r>
          </a:p>
          <a:p>
            <a:pPr marL="0" marR="0">
              <a:lnSpc>
                <a:spcPts val="2234"/>
              </a:lnSpc>
              <a:spcBef>
                <a:spcPts val="57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4.</a:t>
            </a:r>
            <a:r>
              <a:rPr dirty="0" sz="2000" spc="576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TURJFM+ArialMT"/>
                <a:cs typeface="TURJFM+ArialMT"/>
              </a:rPr>
              <a:t>Interpretation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448" y="1218843"/>
            <a:ext cx="6201449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Identify</a:t>
            </a: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&amp;</a:t>
            </a: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Recommending</a:t>
            </a: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High</a:t>
            </a: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Values</a:t>
            </a: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DTOBS+Arial-BoldMT"/>
                <a:cs typeface="GDTOBS+Arial-BoldMT"/>
              </a:rPr>
              <a:t>Customers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07500" y="1923458"/>
            <a:ext cx="299664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000000"/>
                </a:solidFill>
                <a:latin typeface="TURJFM+ArialMT"/>
                <a:cs typeface="TURJFM+ArialMT"/>
              </a:rPr>
              <a:t>Approach</a:t>
            </a:r>
            <a:r>
              <a:rPr dirty="0" sz="1800" spc="49" u="sng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800" u="sng">
                <a:solidFill>
                  <a:srgbClr val="000000"/>
                </a:solidFill>
                <a:latin typeface="TURJFM+ArialMT"/>
                <a:cs typeface="TURJFM+ArialMT"/>
              </a:rPr>
              <a:t>For</a:t>
            </a:r>
            <a:r>
              <a:rPr dirty="0" sz="1800" spc="49" u="sng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800" u="sng">
                <a:solidFill>
                  <a:srgbClr val="000000"/>
                </a:solidFill>
                <a:latin typeface="TURJFM+ArialMT"/>
                <a:cs typeface="TURJFM+ArialMT"/>
              </a:rPr>
              <a:t>Data</a:t>
            </a:r>
            <a:r>
              <a:rPr dirty="0" sz="1800" spc="49" u="sng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800" u="sng">
                <a:solidFill>
                  <a:srgbClr val="000000"/>
                </a:solidFill>
                <a:latin typeface="TURJFM+ArialMT"/>
                <a:cs typeface="TURJFM+ArialMT"/>
              </a:rPr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6447" y="1993531"/>
            <a:ext cx="20945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000000"/>
                </a:solidFill>
                <a:latin typeface="TURJFM+ArialMT"/>
                <a:cs typeface="TURJFM+ArialMT"/>
              </a:rPr>
              <a:t>Outline</a:t>
            </a:r>
            <a:r>
              <a:rPr dirty="0" sz="1800" spc="49" u="sng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800" u="sng">
                <a:solidFill>
                  <a:srgbClr val="000000"/>
                </a:solidFill>
                <a:latin typeface="TURJFM+ArialMT"/>
                <a:cs typeface="TURJFM+ArialMT"/>
              </a:rPr>
              <a:t>Of</a:t>
            </a:r>
            <a:r>
              <a:rPr dirty="0" sz="1800" spc="49" u="sng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800" u="sng">
                <a:solidFill>
                  <a:srgbClr val="000000"/>
                </a:solidFill>
                <a:latin typeface="TURJFM+ArialMT"/>
                <a:cs typeface="TURJFM+ArialMT"/>
              </a:rPr>
              <a:t>Problem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07500" y="2462941"/>
            <a:ext cx="3756254" cy="455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Bike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Related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Purchase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for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last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3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years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based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on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gender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6447" y="2581967"/>
            <a:ext cx="4306698" cy="455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Sprocket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Central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a</a:t>
            </a:r>
            <a:r>
              <a:rPr dirty="0" sz="1400" spc="-23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company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specializes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in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high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quality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bike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accessories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07500" y="3103021"/>
            <a:ext cx="4092087" cy="455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Top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Industries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contributing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maximum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profit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and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bike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related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sales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6447" y="3222047"/>
            <a:ext cx="3953967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Marketing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team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looking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boost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sales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6447" y="3648767"/>
            <a:ext cx="4131438" cy="455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target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1000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new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that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will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bring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the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highest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value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business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07500" y="3743101"/>
            <a:ext cx="3193721" cy="1097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Wealth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segment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age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category</a:t>
            </a:r>
          </a:p>
          <a:p>
            <a:pPr marL="0" marR="0">
              <a:lnSpc>
                <a:spcPts val="1619"/>
              </a:lnSpc>
              <a:spcBef>
                <a:spcPts val="179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car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owned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in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each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state</a:t>
            </a:r>
          </a:p>
          <a:p>
            <a:pPr marL="0" marR="0">
              <a:lnSpc>
                <a:spcPts val="1619"/>
              </a:lnSpc>
              <a:spcBef>
                <a:spcPts val="174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URJFM+ArialMT"/>
                <a:cs typeface="TURJFM+ArialMT"/>
              </a:rPr>
              <a:t>Clarification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448" y="1217485"/>
            <a:ext cx="2860295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Data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Quality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Assessment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6449" y="1854041"/>
            <a:ext cx="338851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Key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issue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dealt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for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data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quality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issue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9866" y="2412486"/>
            <a:ext cx="838646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GDTOBS+Arial-BoldMT"/>
                <a:cs typeface="GDTOBS+Arial-BoldMT"/>
              </a:rPr>
              <a:t>Accuracy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24259" y="2412486"/>
            <a:ext cx="1194122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GDTOBS+Arial-BoldMT"/>
                <a:cs typeface="GDTOBS+Arial-BoldMT"/>
              </a:rPr>
              <a:t>Completeness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95952" y="2412486"/>
            <a:ext cx="1058614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GDTOBS+Arial-BoldMT"/>
                <a:cs typeface="GDTOBS+Arial-BoldMT"/>
              </a:rPr>
              <a:t>Consistency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93531" y="2412486"/>
            <a:ext cx="821531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GDTOBS+Arial-BoldMT"/>
                <a:cs typeface="GDTOBS+Arial-BoldMT"/>
              </a:rPr>
              <a:t>Currency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68846" y="2412486"/>
            <a:ext cx="906437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GDTOBS+Arial-BoldMT"/>
                <a:cs typeface="GDTOBS+Arial-BoldMT"/>
              </a:rPr>
              <a:t>Relevancy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44670" y="2412486"/>
            <a:ext cx="694432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GDTOBS+Arial-BoldMT"/>
                <a:cs typeface="GDTOBS+Arial-BoldMT"/>
              </a:rPr>
              <a:t>Validity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0563" y="2911606"/>
            <a:ext cx="907702" cy="332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Customer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Demographic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99041" y="2911606"/>
            <a:ext cx="1090441" cy="484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DOB: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Inaccurate</a:t>
            </a:r>
          </a:p>
          <a:p>
            <a:pPr marL="20955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Age: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Missing</a:t>
            </a:r>
          </a:p>
          <a:p>
            <a:pPr marL="84137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Tenure: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Blanks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32209" y="2911606"/>
            <a:ext cx="1090568" cy="637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62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Job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Title: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Blanks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Job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Industry: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n/a</a:t>
            </a:r>
          </a:p>
          <a:p>
            <a:pPr marL="185737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Customer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ID:</a:t>
            </a:r>
          </a:p>
          <a:p>
            <a:pPr marL="314325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Incomplete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27727" y="2911606"/>
            <a:ext cx="830126" cy="332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7487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Gender: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Inconsistent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99881" y="2911606"/>
            <a:ext cx="816248" cy="484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075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Deceased</a:t>
            </a:r>
          </a:p>
          <a:p>
            <a:pPr marL="7620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Customer: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Filtered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Out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13271" y="2911606"/>
            <a:ext cx="1062460" cy="332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Default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Column:</a:t>
            </a:r>
          </a:p>
          <a:p>
            <a:pPr marL="541337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Delete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23763" y="3679536"/>
            <a:ext cx="703833" cy="332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Customer</a:t>
            </a:r>
          </a:p>
          <a:p>
            <a:pPr marL="85725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Address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217946" y="3679536"/>
            <a:ext cx="901910" cy="332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Customer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ID:</a:t>
            </a:r>
          </a:p>
          <a:p>
            <a:pPr marL="128587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Incomplete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27727" y="3679536"/>
            <a:ext cx="830126" cy="332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0987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States: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Inconsistent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9138" y="4113583"/>
            <a:ext cx="879425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Transactions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37154" y="4113583"/>
            <a:ext cx="949217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Profit: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Missing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27409" y="4113583"/>
            <a:ext cx="1393825" cy="6371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0537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Customer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ID:</a:t>
            </a:r>
          </a:p>
          <a:p>
            <a:pPr marL="619125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Incomplete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Online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Orders: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Blanks</a:t>
            </a:r>
          </a:p>
          <a:p>
            <a:pPr marL="38735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Brands: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Blanks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565646" y="4113583"/>
            <a:ext cx="1111884" cy="484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Cancelled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Status</a:t>
            </a:r>
          </a:p>
          <a:p>
            <a:pPr marL="138112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Order: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Filtered</a:t>
            </a:r>
          </a:p>
          <a:p>
            <a:pPr marL="750887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Out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940999" y="4113583"/>
            <a:ext cx="894861" cy="6371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2562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List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Price:</a:t>
            </a:r>
          </a:p>
          <a:p>
            <a:pPr marL="33655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Format</a:t>
            </a:r>
          </a:p>
          <a:p>
            <a:pPr marL="15875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Product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Sold</a:t>
            </a:r>
          </a:p>
          <a:p>
            <a:pPr marL="0" marR="0">
              <a:lnSpc>
                <a:spcPts val="1117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Date: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TURJFM+ArialMT"/>
                <a:cs typeface="TURJFM+ArialMT"/>
              </a:rPr>
              <a:t>Format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448" y="1217485"/>
            <a:ext cx="664460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Bike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Related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Purchase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Over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Last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3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Years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Based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On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Gender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4081" y="2109135"/>
            <a:ext cx="3672400" cy="50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Difference</a:t>
            </a: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 </a:t>
            </a: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of</a:t>
            </a: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 </a:t>
            </a: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Gender</a:t>
            </a: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 </a:t>
            </a: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on</a:t>
            </a: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 </a:t>
            </a: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Bike</a:t>
            </a: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 </a:t>
            </a: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related</a:t>
            </a:r>
          </a:p>
          <a:p>
            <a:pPr marL="1312068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 b="1">
                <a:solidFill>
                  <a:srgbClr val="f2f2f2"/>
                </a:solidFill>
                <a:latin typeface="GDTOBS+Arial-BoldMT"/>
                <a:cs typeface="GDTOBS+Arial-BoldMT"/>
              </a:rPr>
              <a:t>purchase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6449" y="2277815"/>
            <a:ext cx="3491482" cy="7339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Data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Shows,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average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female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have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made</a:t>
            </a:r>
          </a:p>
          <a:p>
            <a:pPr marL="285750" marR="0">
              <a:lnSpc>
                <a:spcPts val="1550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more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bike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related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purchase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last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3</a:t>
            </a:r>
          </a:p>
          <a:p>
            <a:pPr marL="285750" marR="0">
              <a:lnSpc>
                <a:spcPts val="1550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years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compared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males.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21200" y="2979470"/>
            <a:ext cx="444735" cy="1461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100%</a:t>
            </a:r>
          </a:p>
          <a:p>
            <a:pPr marL="6350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90%</a:t>
            </a:r>
          </a:p>
          <a:p>
            <a:pPr marL="63500" marR="0">
              <a:lnSpc>
                <a:spcPts val="1005"/>
              </a:lnSpc>
              <a:spcBef>
                <a:spcPts val="94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80%</a:t>
            </a:r>
          </a:p>
          <a:p>
            <a:pPr marL="6350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70%</a:t>
            </a:r>
          </a:p>
          <a:p>
            <a:pPr marL="6350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60%</a:t>
            </a:r>
          </a:p>
          <a:p>
            <a:pPr marL="6350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50%</a:t>
            </a:r>
          </a:p>
          <a:p>
            <a:pPr marL="6350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40%</a:t>
            </a:r>
          </a:p>
          <a:p>
            <a:pPr marL="6350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30%</a:t>
            </a:r>
          </a:p>
          <a:p>
            <a:pPr marL="6350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20%</a:t>
            </a:r>
          </a:p>
          <a:p>
            <a:pPr marL="6350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10%</a:t>
            </a:r>
          </a:p>
          <a:p>
            <a:pPr marL="127000" marR="0">
              <a:lnSpc>
                <a:spcPts val="1005"/>
              </a:lnSpc>
              <a:spcBef>
                <a:spcPts val="94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0%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6449" y="3259271"/>
            <a:ext cx="3481375" cy="7339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Average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Females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had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2%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higher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bike</a:t>
            </a:r>
          </a:p>
          <a:p>
            <a:pPr marL="285750" marR="0">
              <a:lnSpc>
                <a:spcPts val="1550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related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purchase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compared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men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last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3</a:t>
            </a:r>
          </a:p>
          <a:p>
            <a:pPr marL="285750" marR="0">
              <a:lnSpc>
                <a:spcPts val="1550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years.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43900" y="3296970"/>
            <a:ext cx="406505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Total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51475" y="3525570"/>
            <a:ext cx="540060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51.31%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72275" y="3525570"/>
            <a:ext cx="540060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48.69%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21300" y="4439970"/>
            <a:ext cx="533530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Female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08775" y="4439970"/>
            <a:ext cx="400143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d9d9d9"/>
                </a:solidFill>
                <a:latin typeface="TURJFM+ArialMT"/>
                <a:cs typeface="TURJFM+ArialMT"/>
              </a:rPr>
              <a:t>Male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448" y="1217485"/>
            <a:ext cx="7514628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Top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Job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Industry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Contributing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to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the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maxing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Profit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&amp;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Bike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Related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6448" y="1568005"/>
            <a:ext cx="1252983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Purchases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57386" y="1865052"/>
            <a:ext cx="3210121" cy="493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595959"/>
                </a:solidFill>
                <a:latin typeface="GDTOBS+Arial-BoldMT"/>
                <a:cs typeface="GDTOBS+Arial-BoldMT"/>
              </a:rPr>
              <a:t>Bike</a:t>
            </a:r>
            <a:r>
              <a:rPr dirty="0" sz="1600" b="1">
                <a:solidFill>
                  <a:srgbClr val="595959"/>
                </a:solidFill>
                <a:latin typeface="GDTOBS+Arial-BoldMT"/>
                <a:cs typeface="GDTOBS+Arial-BoldMT"/>
              </a:rPr>
              <a:t> </a:t>
            </a:r>
            <a:r>
              <a:rPr dirty="0" sz="1600" b="1">
                <a:solidFill>
                  <a:srgbClr val="595959"/>
                </a:solidFill>
                <a:latin typeface="GDTOBS+Arial-BoldMT"/>
                <a:cs typeface="GDTOBS+Arial-BoldMT"/>
              </a:rPr>
              <a:t>related</a:t>
            </a:r>
            <a:r>
              <a:rPr dirty="0" sz="1600" b="1">
                <a:solidFill>
                  <a:srgbClr val="595959"/>
                </a:solidFill>
                <a:latin typeface="GDTOBS+Arial-BoldMT"/>
                <a:cs typeface="GDTOBS+Arial-BoldMT"/>
              </a:rPr>
              <a:t> </a:t>
            </a:r>
            <a:r>
              <a:rPr dirty="0" sz="1600" b="1">
                <a:solidFill>
                  <a:srgbClr val="595959"/>
                </a:solidFill>
                <a:latin typeface="GDTOBS+Arial-BoldMT"/>
                <a:cs typeface="GDTOBS+Arial-BoldMT"/>
              </a:rPr>
              <a:t>purchase</a:t>
            </a:r>
            <a:r>
              <a:rPr dirty="0" sz="1600" b="1">
                <a:solidFill>
                  <a:srgbClr val="595959"/>
                </a:solidFill>
                <a:latin typeface="GDTOBS+Arial-BoldMT"/>
                <a:cs typeface="GDTOBS+Arial-BoldMT"/>
              </a:rPr>
              <a:t> </a:t>
            </a:r>
            <a:r>
              <a:rPr dirty="0" sz="1600" b="1">
                <a:solidFill>
                  <a:srgbClr val="595959"/>
                </a:solidFill>
                <a:latin typeface="GDTOBS+Arial-BoldMT"/>
                <a:cs typeface="GDTOBS+Arial-BoldMT"/>
              </a:rPr>
              <a:t>based</a:t>
            </a:r>
            <a:r>
              <a:rPr dirty="0" sz="1600" b="1">
                <a:solidFill>
                  <a:srgbClr val="595959"/>
                </a:solidFill>
                <a:latin typeface="GDTOBS+Arial-BoldMT"/>
                <a:cs typeface="GDTOBS+Arial-BoldMT"/>
              </a:rPr>
              <a:t> </a:t>
            </a:r>
            <a:r>
              <a:rPr dirty="0" sz="1600" b="1">
                <a:solidFill>
                  <a:srgbClr val="595959"/>
                </a:solidFill>
                <a:latin typeface="GDTOBS+Arial-BoldMT"/>
                <a:cs typeface="GDTOBS+Arial-BoldMT"/>
              </a:rPr>
              <a:t>on</a:t>
            </a:r>
          </a:p>
          <a:p>
            <a:pPr marL="1128712" marR="0">
              <a:lnSpc>
                <a:spcPts val="178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 b="1">
                <a:solidFill>
                  <a:srgbClr val="595959"/>
                </a:solidFill>
                <a:latin typeface="GDTOBS+Arial-BoldMT"/>
                <a:cs typeface="GDTOBS+Arial-BoldMT"/>
              </a:rPr>
              <a:t>industry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6449" y="2273898"/>
            <a:ext cx="207978" cy="8463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</a:p>
          <a:p>
            <a:pPr marL="0" marR="0">
              <a:lnSpc>
                <a:spcPts val="1396"/>
              </a:lnSpc>
              <a:spcBef>
                <a:spcPts val="3571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2199" y="2281805"/>
            <a:ext cx="3523464" cy="417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Top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3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industry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sector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bringing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highest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profits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are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Financial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services,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Manufacturing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&amp;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Health.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74825" y="2426934"/>
            <a:ext cx="663499" cy="12057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200,000</a:t>
            </a:r>
          </a:p>
          <a:p>
            <a:pPr marL="0" marR="0">
              <a:lnSpc>
                <a:spcPts val="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180,000</a:t>
            </a:r>
          </a:p>
          <a:p>
            <a:pPr marL="0" marR="0">
              <a:lnSpc>
                <a:spcPts val="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160,000</a:t>
            </a:r>
          </a:p>
          <a:p>
            <a:pPr marL="0" marR="0">
              <a:lnSpc>
                <a:spcPts val="818"/>
              </a:lnSpc>
              <a:spcBef>
                <a:spcPts val="5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140,000</a:t>
            </a:r>
          </a:p>
          <a:p>
            <a:pPr marL="0" marR="0">
              <a:lnSpc>
                <a:spcPts val="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120,000</a:t>
            </a:r>
          </a:p>
          <a:p>
            <a:pPr marL="0" marR="0">
              <a:lnSpc>
                <a:spcPts val="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100,000</a:t>
            </a:r>
          </a:p>
          <a:p>
            <a:pPr marL="63500" marR="0">
              <a:lnSpc>
                <a:spcPts val="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80,000</a:t>
            </a:r>
          </a:p>
          <a:p>
            <a:pPr marL="63500" marR="0">
              <a:lnSpc>
                <a:spcPts val="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60,000</a:t>
            </a:r>
          </a:p>
          <a:p>
            <a:pPr marL="63500" marR="0">
              <a:lnSpc>
                <a:spcPts val="818"/>
              </a:lnSpc>
              <a:spcBef>
                <a:spcPts val="5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40,000</a:t>
            </a:r>
          </a:p>
          <a:p>
            <a:pPr marL="63500" marR="0">
              <a:lnSpc>
                <a:spcPts val="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20,000</a:t>
            </a:r>
          </a:p>
          <a:p>
            <a:pPr marL="377825" marR="0">
              <a:lnSpc>
                <a:spcPts val="8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2199" y="2912741"/>
            <a:ext cx="3578024" cy="627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These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obvious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most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industry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sectors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are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based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within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city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outskirts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city</a:t>
            </a:r>
          </a:p>
          <a:p>
            <a:pPr marL="0" marR="0">
              <a:lnSpc>
                <a:spcPts val="1328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therefore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consumers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prefer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bikes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commuting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6449" y="3746082"/>
            <a:ext cx="207978" cy="215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2199" y="3753989"/>
            <a:ext cx="3299002" cy="417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Most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Industry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sectors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have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returned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less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than</a:t>
            </a:r>
          </a:p>
          <a:p>
            <a:pPr marL="0" marR="0">
              <a:lnSpc>
                <a:spcPts val="1328"/>
              </a:lnSpc>
              <a:spcBef>
                <a:spcPts val="37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$1,000,000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GGDLLP+TimesNewRomanPSMT"/>
                <a:cs typeface="GGDLLP+TimesNewRomanPSMT"/>
              </a:rPr>
              <a:t>profits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448" y="1217485"/>
            <a:ext cx="4353774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Profit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of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wealth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segment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by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age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cluster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7899" y="2235274"/>
            <a:ext cx="163344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TURJFM+ArialMT"/>
                <a:cs typeface="TURJFM+ArialMT"/>
              </a:rPr>
              <a:t>Age</a:t>
            </a:r>
            <a:r>
              <a:rPr dirty="0" sz="14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595959"/>
                </a:solidFill>
                <a:latin typeface="TURJFM+ArialMT"/>
                <a:cs typeface="TURJFM+ArialMT"/>
              </a:rPr>
              <a:t>Clusters</a:t>
            </a:r>
            <a:r>
              <a:rPr dirty="0" sz="14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595959"/>
                </a:solidFill>
                <a:latin typeface="TURJFM+ArialMT"/>
                <a:cs typeface="TURJFM+ArialMT"/>
              </a:rPr>
              <a:t>Profit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6449" y="2277815"/>
            <a:ext cx="4053685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Over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all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mass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segmentation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make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199" y="2531445"/>
            <a:ext cx="3388211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highest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profit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across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different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age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clusters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3175" y="2535664"/>
            <a:ext cx="914569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2,000,000.00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43175" y="2714960"/>
            <a:ext cx="917783" cy="1779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1,800,000.00</a:t>
            </a:r>
          </a:p>
          <a:p>
            <a:pPr marL="0" marR="0">
              <a:lnSpc>
                <a:spcPts val="1005"/>
              </a:lnSpc>
              <a:spcBef>
                <a:spcPts val="406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1,600,000.00</a:t>
            </a:r>
          </a:p>
          <a:p>
            <a:pPr marL="0" marR="0">
              <a:lnSpc>
                <a:spcPts val="1005"/>
              </a:lnSpc>
              <a:spcBef>
                <a:spcPts val="406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1,400,000.00</a:t>
            </a:r>
          </a:p>
          <a:p>
            <a:pPr marL="0" marR="0">
              <a:lnSpc>
                <a:spcPts val="1005"/>
              </a:lnSpc>
              <a:spcBef>
                <a:spcPts val="406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1,200,000.00</a:t>
            </a:r>
          </a:p>
          <a:p>
            <a:pPr marL="0" marR="0">
              <a:lnSpc>
                <a:spcPts val="1005"/>
              </a:lnSpc>
              <a:spcBef>
                <a:spcPts val="456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1,000,000.00</a:t>
            </a:r>
          </a:p>
          <a:p>
            <a:pPr marL="98425" marR="0">
              <a:lnSpc>
                <a:spcPts val="1005"/>
              </a:lnSpc>
              <a:spcBef>
                <a:spcPts val="406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800,000.00</a:t>
            </a:r>
          </a:p>
          <a:p>
            <a:pPr marL="98425" marR="0">
              <a:lnSpc>
                <a:spcPts val="1005"/>
              </a:lnSpc>
              <a:spcBef>
                <a:spcPts val="406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600,000.00</a:t>
            </a:r>
          </a:p>
          <a:p>
            <a:pPr marL="98425" marR="0">
              <a:lnSpc>
                <a:spcPts val="1005"/>
              </a:lnSpc>
              <a:spcBef>
                <a:spcPts val="406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400,000.00</a:t>
            </a:r>
          </a:p>
          <a:p>
            <a:pPr marL="98425" marR="0">
              <a:lnSpc>
                <a:spcPts val="1005"/>
              </a:lnSpc>
              <a:spcBef>
                <a:spcPts val="406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200,000.00</a:t>
            </a:r>
          </a:p>
          <a:p>
            <a:pPr marL="631825" marR="0">
              <a:lnSpc>
                <a:spcPts val="1005"/>
              </a:lnSpc>
              <a:spcBef>
                <a:spcPts val="406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$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6449" y="3013907"/>
            <a:ext cx="3916273" cy="7339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Mass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aged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between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40-49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likely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to</a:t>
            </a:r>
          </a:p>
          <a:p>
            <a:pPr marL="285750" marR="0">
              <a:lnSpc>
                <a:spcPts val="1550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bring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more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profits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for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company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compare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to</a:t>
            </a:r>
          </a:p>
          <a:p>
            <a:pPr marL="285750" marR="0">
              <a:lnSpc>
                <a:spcPts val="1550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other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age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clusters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09417" y="3280900"/>
            <a:ext cx="1066458" cy="805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Affluent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Customer</a:t>
            </a:r>
          </a:p>
          <a:p>
            <a:pPr marL="0" marR="0">
              <a:lnSpc>
                <a:spcPts val="1005"/>
              </a:lnSpc>
              <a:spcBef>
                <a:spcPts val="674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High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Net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Worth</a:t>
            </a:r>
          </a:p>
          <a:p>
            <a:pPr marL="0" marR="0">
              <a:lnSpc>
                <a:spcPts val="1005"/>
              </a:lnSpc>
              <a:spcBef>
                <a:spcPts val="674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Mass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 </a:t>
            </a: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Customer</a:t>
            </a:r>
          </a:p>
          <a:p>
            <a:pPr marL="0" marR="0">
              <a:lnSpc>
                <a:spcPts val="1005"/>
              </a:lnSpc>
              <a:spcBef>
                <a:spcPts val="624"/>
              </a:spcBef>
              <a:spcAft>
                <a:spcPts val="0"/>
              </a:spcAft>
            </a:pPr>
            <a:r>
              <a:rPr dirty="0" sz="900">
                <a:solidFill>
                  <a:srgbClr val="595959"/>
                </a:solidFill>
                <a:latin typeface="TURJFM+ArialMT"/>
                <a:cs typeface="TURJFM+ArialMT"/>
              </a:rPr>
              <a:t>(blank)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6449" y="3995363"/>
            <a:ext cx="4039668" cy="9793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This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also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indicates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trend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buying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power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</a:p>
          <a:p>
            <a:pPr marL="285750" marR="0">
              <a:lnSpc>
                <a:spcPts val="1550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buying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power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increases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over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time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till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47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then</a:t>
            </a:r>
          </a:p>
          <a:p>
            <a:pPr marL="285750" marR="0">
              <a:lnSpc>
                <a:spcPts val="1550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see’s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decline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buying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power,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thus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lead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lower</a:t>
            </a:r>
          </a:p>
          <a:p>
            <a:pPr marL="285750" marR="0">
              <a:lnSpc>
                <a:spcPts val="1550"/>
              </a:lnSpc>
              <a:spcBef>
                <a:spcPts val="33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profits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448" y="1217485"/>
            <a:ext cx="3762462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Number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of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car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owns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in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each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state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67189" y="2024762"/>
            <a:ext cx="3021446" cy="644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 spc="102" b="1">
                <a:solidFill>
                  <a:srgbClr val="595959"/>
                </a:solidFill>
                <a:latin typeface="GDTOBS+Arial-BoldMT"/>
                <a:cs typeface="GDTOBS+Arial-BoldMT"/>
              </a:rPr>
              <a:t>NUMBER</a:t>
            </a:r>
            <a:r>
              <a:rPr dirty="0" sz="2150" spc="112" b="1">
                <a:solidFill>
                  <a:srgbClr val="595959"/>
                </a:solidFill>
                <a:latin typeface="GDTOBS+Arial-BoldMT"/>
                <a:cs typeface="GDTOBS+Arial-BoldMT"/>
              </a:rPr>
              <a:t> </a:t>
            </a:r>
            <a:r>
              <a:rPr dirty="0" sz="2150" spc="100" b="1">
                <a:solidFill>
                  <a:srgbClr val="595959"/>
                </a:solidFill>
                <a:latin typeface="GDTOBS+Arial-BoldMT"/>
                <a:cs typeface="GDTOBS+Arial-BoldMT"/>
              </a:rPr>
              <a:t>OF</a:t>
            </a:r>
            <a:r>
              <a:rPr dirty="0" sz="2150" spc="115" b="1">
                <a:solidFill>
                  <a:srgbClr val="595959"/>
                </a:solidFill>
                <a:latin typeface="GDTOBS+Arial-BoldMT"/>
                <a:cs typeface="GDTOBS+Arial-BoldMT"/>
              </a:rPr>
              <a:t> </a:t>
            </a:r>
            <a:r>
              <a:rPr dirty="0" sz="2150" spc="103" b="1">
                <a:solidFill>
                  <a:srgbClr val="595959"/>
                </a:solidFill>
                <a:latin typeface="GDTOBS+Arial-BoldMT"/>
                <a:cs typeface="GDTOBS+Arial-BoldMT"/>
              </a:rPr>
              <a:t>CAR</a:t>
            </a:r>
            <a:r>
              <a:rPr dirty="0" sz="2150" spc="112" b="1">
                <a:solidFill>
                  <a:srgbClr val="595959"/>
                </a:solidFill>
                <a:latin typeface="GDTOBS+Arial-BoldMT"/>
                <a:cs typeface="GDTOBS+Arial-BoldMT"/>
              </a:rPr>
              <a:t> </a:t>
            </a:r>
            <a:r>
              <a:rPr dirty="0" sz="2150" spc="112" b="1">
                <a:solidFill>
                  <a:srgbClr val="595959"/>
                </a:solidFill>
                <a:latin typeface="GDTOBS+Arial-BoldMT"/>
                <a:cs typeface="GDTOBS+Arial-BoldMT"/>
              </a:rPr>
              <a:t>IN</a:t>
            </a:r>
          </a:p>
          <a:p>
            <a:pPr marL="522184" marR="0">
              <a:lnSpc>
                <a:spcPts val="2377"/>
              </a:lnSpc>
              <a:spcBef>
                <a:spcPts val="22"/>
              </a:spcBef>
              <a:spcAft>
                <a:spcPts val="0"/>
              </a:spcAft>
            </a:pPr>
            <a:r>
              <a:rPr dirty="0" sz="2150" spc="103" b="1">
                <a:solidFill>
                  <a:srgbClr val="595959"/>
                </a:solidFill>
                <a:latin typeface="GDTOBS+Arial-BoldMT"/>
                <a:cs typeface="GDTOBS+Arial-BoldMT"/>
              </a:rPr>
              <a:t>EACH</a:t>
            </a:r>
            <a:r>
              <a:rPr dirty="0" sz="2150" spc="112" b="1">
                <a:solidFill>
                  <a:srgbClr val="595959"/>
                </a:solidFill>
                <a:latin typeface="GDTOBS+Arial-BoldMT"/>
                <a:cs typeface="GDTOBS+Arial-BoldMT"/>
              </a:rPr>
              <a:t> </a:t>
            </a:r>
            <a:r>
              <a:rPr dirty="0" sz="2150" spc="103" b="1">
                <a:solidFill>
                  <a:srgbClr val="595959"/>
                </a:solidFill>
                <a:latin typeface="GDTOBS+Arial-BoldMT"/>
                <a:cs typeface="GDTOBS+Arial-BoldMT"/>
              </a:rPr>
              <a:t>STATE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6449" y="2277815"/>
            <a:ext cx="3718231" cy="9793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440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NSW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has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highest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potential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of</a:t>
            </a:r>
          </a:p>
          <a:p>
            <a:pPr marL="171450" marR="0">
              <a:lnSpc>
                <a:spcPts val="1550"/>
              </a:lnSpc>
              <a:spcBef>
                <a:spcPts val="32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people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own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car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almost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equal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people</a:t>
            </a:r>
          </a:p>
          <a:p>
            <a:pPr marL="171450" marR="0">
              <a:lnSpc>
                <a:spcPts val="1550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who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don’t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own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cars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which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shows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that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is</a:t>
            </a:r>
          </a:p>
          <a:p>
            <a:pPr marL="171450" marR="0">
              <a:lnSpc>
                <a:spcPts val="1550"/>
              </a:lnSpc>
              <a:spcBef>
                <a:spcPts val="33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opportunity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find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value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there.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97009" y="3532106"/>
            <a:ext cx="507061" cy="7251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TURJFM+ArialMT"/>
                <a:cs typeface="TURJFM+ArialMT"/>
              </a:rPr>
              <a:t>NSW</a:t>
            </a:r>
          </a:p>
          <a:p>
            <a:pPr marL="0" marR="0">
              <a:lnSpc>
                <a:spcPts val="1337"/>
              </a:lnSpc>
              <a:spcBef>
                <a:spcPts val="749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TURJFM+ArialMT"/>
                <a:cs typeface="TURJFM+ArialMT"/>
              </a:rPr>
              <a:t>QLD</a:t>
            </a:r>
          </a:p>
          <a:p>
            <a:pPr marL="0" marR="0">
              <a:lnSpc>
                <a:spcPts val="1337"/>
              </a:lnSpc>
              <a:spcBef>
                <a:spcPts val="699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TURJFM+ArialMT"/>
                <a:cs typeface="TURJFM+ArialMT"/>
              </a:rPr>
              <a:t>VIC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69450" y="4787212"/>
            <a:ext cx="325136" cy="18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595959"/>
                </a:solidFill>
                <a:latin typeface="TURJFM+ArialMT"/>
                <a:cs typeface="TURJFM+ArialMT"/>
              </a:rPr>
              <a:t>No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47292" y="4787212"/>
            <a:ext cx="385245" cy="18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595959"/>
                </a:solidFill>
                <a:latin typeface="TURJFM+ArialMT"/>
                <a:cs typeface="TURJFM+ArialMT"/>
              </a:rPr>
              <a:t>Yes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974" y="86710"/>
            <a:ext cx="455894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Note:</a:t>
            </a:r>
            <a:r>
              <a:rPr dirty="0" sz="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reflective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hypothetical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client.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KPMG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Internship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purposes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">
                <a:solidFill>
                  <a:srgbClr val="000000"/>
                </a:solidFill>
                <a:latin typeface="Calibri"/>
                <a:cs typeface="Calibri"/>
              </a:rPr>
              <a:t>only.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448" y="1217485"/>
            <a:ext cx="6610644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Customer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Classification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–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Targeting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High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Value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PFQGNE+TimesNewRomanPS-BoldMT"/>
                <a:cs typeface="PFQGNE+TimesNewRomanPS-BoldMT"/>
              </a:rPr>
              <a:t>Customers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6447" y="2277815"/>
            <a:ext cx="5899423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URJFM+ArialMT"/>
                <a:cs typeface="TURJFM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URJFM+ArialMT"/>
                <a:cs typeface="TURJFM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These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high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values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you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targeted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from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new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list: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6447" y="2525786"/>
            <a:ext cx="249600" cy="2420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GGDLLP+TimesNewRomanPSMT"/>
                <a:cs typeface="GGDLLP+TimesNewRomanPSMT"/>
              </a:rPr>
              <a:t>i.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497" y="2531445"/>
            <a:ext cx="3836922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High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Value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Customers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Female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compare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male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6447" y="2771151"/>
            <a:ext cx="7217609" cy="73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GGDLLP+TimesNewRomanPSMT"/>
                <a:cs typeface="GGDLLP+TimesNewRomanPSMT"/>
              </a:rPr>
              <a:t>ii.</a:t>
            </a:r>
            <a:r>
              <a:rPr dirty="0" sz="1450" spc="1622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Working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financial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services,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Health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Manufacturing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Indutry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Sector.</a:t>
            </a:r>
          </a:p>
          <a:p>
            <a:pPr marL="0" marR="0">
              <a:lnSpc>
                <a:spcPts val="1605"/>
              </a:lnSpc>
              <a:spcBef>
                <a:spcPts val="32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GGDLLP+TimesNewRomanPSMT"/>
                <a:cs typeface="GGDLLP+TimesNewRomanPSMT"/>
              </a:rPr>
              <a:t>iii.</a:t>
            </a:r>
            <a:r>
              <a:rPr dirty="0" sz="1450" spc="1221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Age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between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40-49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targeted</a:t>
            </a:r>
          </a:p>
          <a:p>
            <a:pPr marL="0" marR="0">
              <a:lnSpc>
                <a:spcPts val="1605"/>
              </a:lnSpc>
              <a:spcBef>
                <a:spcPts val="376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GGDLLP+TimesNewRomanPSMT"/>
                <a:cs typeface="GGDLLP+TimesNewRomanPSMT"/>
              </a:rPr>
              <a:t>iv.</a:t>
            </a:r>
            <a:r>
              <a:rPr dirty="0" sz="1450" spc="1648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NSW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be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in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main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refrence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no.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population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more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as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compared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other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GGDLLP+TimesNewRomanPSMT"/>
                <a:cs typeface="GGDLLP+TimesNewRomanPSMT"/>
              </a:rPr>
              <a:t>state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2023-01-30T07:43:33-06:00</dcterms:modified>
</cp:coreProperties>
</file>