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797675" cy="9926638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UHJ9u8UOO6Rs4YDTIpqJw83wG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92281-3AB4-444C-8E8C-2C7E8FB84EB2}">
  <a:tblStyle styleId="{55792281-3AB4-444C-8E8C-2C7E8FB84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a1806ccb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a1806ccb_2_6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aea1806ccb_2_6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ea1806ccb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ea1806ccb_2_4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aea1806ccb_2_4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36bfe00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36bfe00ad_0_4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a36bfe00ad_0_48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6bfe00a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36bfe00ad_1_2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a36bfe00ad_1_2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ed66b993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ed66b993f_1_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aed66b993f_1_1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ea1806ccb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ea1806ccb_2_3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aea1806ccb_2_32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36bfe00a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a36bfe00ad_0_1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ga36bfe00ad_0_1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36bfe00a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a36bfe00ad_0_2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a36bfe00ad_0_2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6bfe00a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6bfe00ad_0_6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a36bfe00ad_0_65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6bfe00a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6bfe00ad_0_8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a36bfe00ad_0_84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6bfe00a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6bfe00ad_0_10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a36bfe00ad_0_102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6bfe00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6bfe00ad_0_3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36bfe00ad_0_34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ea1806ccb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2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ea1806ccb_2_1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ea1806ccb_2_1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6bfe00a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36bfe00ad_0_12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a36bfe00ad_0_122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/>
        </p:nvSpPr>
        <p:spPr>
          <a:xfrm>
            <a:off x="1" y="-6349"/>
            <a:ext cx="9144000" cy="50164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30238" y="1199755"/>
            <a:ext cx="7886700" cy="206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ahoma"/>
              <a:buNone/>
              <a:defRPr sz="2800">
                <a:solidFill>
                  <a:srgbClr val="8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4" name="Google Shape;24;p9" descr="Image result for korea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1629" y="78119"/>
            <a:ext cx="936087" cy="125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425" cy="38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516" cy="42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" y="4802076"/>
            <a:ext cx="9144000" cy="34142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9144000" cy="38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516" cy="42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0" y="1"/>
            <a:ext cx="9144000" cy="51373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8"/>
          <p:cNvCxnSpPr/>
          <p:nvPr/>
        </p:nvCxnSpPr>
        <p:spPr>
          <a:xfrm>
            <a:off x="0" y="44835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/>
          <p:nvPr/>
        </p:nvSpPr>
        <p:spPr>
          <a:xfrm>
            <a:off x="12700" y="4762440"/>
            <a:ext cx="17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Hanjin Choi</a:t>
            </a:r>
            <a:endParaRPr sz="1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Myungwoo Song</a:t>
            </a:r>
            <a:endParaRPr sz="1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3622000" y="4775150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Quantum Deep Learning Undergraduate Study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1077" y="71778"/>
            <a:ext cx="459646" cy="3683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3003452" y="1891319"/>
            <a:ext cx="55134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b="1">
                <a:solidFill>
                  <a:schemeClr val="dk1"/>
                </a:solidFill>
              </a:rPr>
              <a:t>Quantum Deep Learning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b="1">
                <a:solidFill>
                  <a:schemeClr val="dk1"/>
                </a:solidFill>
              </a:rPr>
              <a:t>Undergraduate Study #2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2997102" y="3442098"/>
            <a:ext cx="5513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/>
              <a:t>Hanjin Choi, Myungwoo Song.</a:t>
            </a:r>
            <a:br>
              <a:rPr lang="en-US" sz="1600" b="1"/>
            </a:br>
            <a:r>
              <a:rPr lang="en-US" sz="1600" b="1">
                <a:solidFill>
                  <a:srgbClr val="800000"/>
                </a:solidFill>
              </a:rPr>
              <a:t>Korea University, School of Electrical Engineering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zxa018@korea.ac.kr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erados@korea.ac.kr</a:t>
            </a:r>
            <a:endParaRPr sz="1600"/>
          </a:p>
        </p:txBody>
      </p:sp>
      <p:cxnSp>
        <p:nvCxnSpPr>
          <p:cNvPr id="35" name="Google Shape;35;p1"/>
          <p:cNvCxnSpPr/>
          <p:nvPr/>
        </p:nvCxnSpPr>
        <p:spPr>
          <a:xfrm>
            <a:off x="3073792" y="3249639"/>
            <a:ext cx="5676314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150" y="1891325"/>
            <a:ext cx="2698650" cy="203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ea1806ccb_2_66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5" name="Google Shape;165;gaea1806ccb_2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75" y="120475"/>
            <a:ext cx="901443" cy="2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aea1806ccb_2_66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Phase change             alone does not change the probability of obtaining a certain basis.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So we have to introduce rotation operator             ,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where                                                                  .</a:t>
            </a:r>
            <a:endParaRPr/>
          </a:p>
        </p:txBody>
      </p:sp>
      <p:pic>
        <p:nvPicPr>
          <p:cNvPr id="167" name="Google Shape;167;gaea1806ccb_2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875" y="673300"/>
            <a:ext cx="866777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aea1806ccb_2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350" y="1297250"/>
            <a:ext cx="901443" cy="27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gaea1806ccb_2_66"/>
          <p:cNvGrpSpPr/>
          <p:nvPr/>
        </p:nvGrpSpPr>
        <p:grpSpPr>
          <a:xfrm>
            <a:off x="140425" y="2666150"/>
            <a:ext cx="5083501" cy="1967200"/>
            <a:chOff x="304800" y="1650575"/>
            <a:chExt cx="5083501" cy="1967200"/>
          </a:xfrm>
        </p:grpSpPr>
        <p:pic>
          <p:nvPicPr>
            <p:cNvPr id="170" name="Google Shape;170;gaea1806ccb_2_66"/>
            <p:cNvPicPr preferRelativeResize="0"/>
            <p:nvPr/>
          </p:nvPicPr>
          <p:blipFill rotWithShape="1">
            <a:blip r:embed="rId5">
              <a:alphaModFix/>
            </a:blip>
            <a:srcRect r="80360"/>
            <a:stretch/>
          </p:blipFill>
          <p:spPr>
            <a:xfrm>
              <a:off x="304800" y="1650575"/>
              <a:ext cx="1735975" cy="425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gaea1806ccb_2_66"/>
            <p:cNvPicPr preferRelativeResize="0"/>
            <p:nvPr/>
          </p:nvPicPr>
          <p:blipFill rotWithShape="1">
            <a:blip r:embed="rId5">
              <a:alphaModFix/>
            </a:blip>
            <a:srcRect l="19542" r="64476"/>
            <a:stretch/>
          </p:blipFill>
          <p:spPr>
            <a:xfrm>
              <a:off x="1168660" y="2164567"/>
              <a:ext cx="1412600" cy="425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gaea1806ccb_2_66"/>
            <p:cNvPicPr preferRelativeResize="0"/>
            <p:nvPr/>
          </p:nvPicPr>
          <p:blipFill rotWithShape="1">
            <a:blip r:embed="rId5">
              <a:alphaModFix/>
            </a:blip>
            <a:srcRect l="36052" r="47965"/>
            <a:stretch/>
          </p:blipFill>
          <p:spPr>
            <a:xfrm>
              <a:off x="1168660" y="2678558"/>
              <a:ext cx="1412600" cy="425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aea1806ccb_2_66"/>
            <p:cNvPicPr preferRelativeResize="0"/>
            <p:nvPr/>
          </p:nvPicPr>
          <p:blipFill rotWithShape="1">
            <a:blip r:embed="rId5">
              <a:alphaModFix/>
            </a:blip>
            <a:srcRect l="52260"/>
            <a:stretch/>
          </p:blipFill>
          <p:spPr>
            <a:xfrm>
              <a:off x="1168650" y="3192550"/>
              <a:ext cx="4219651" cy="425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4" name="Google Shape;174;gaea1806ccb_2_66"/>
          <p:cNvCxnSpPr/>
          <p:nvPr/>
        </p:nvCxnSpPr>
        <p:spPr>
          <a:xfrm>
            <a:off x="3725250" y="3637750"/>
            <a:ext cx="1693500" cy="24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gaea1806ccb_2_66"/>
          <p:cNvSpPr txBox="1"/>
          <p:nvPr/>
        </p:nvSpPr>
        <p:spPr>
          <a:xfrm>
            <a:off x="5915775" y="3186700"/>
            <a:ext cx="2846700" cy="9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Change probability amplitudes</a:t>
            </a:r>
            <a:endParaRPr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6" name="Google Shape;176;gaea1806ccb_2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825" y="1571162"/>
            <a:ext cx="5083499" cy="58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ea1806ccb_2_4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Applying Max-Cut to QAOA - Max-Cut Problem</a:t>
            </a:r>
            <a:endParaRPr/>
          </a:p>
        </p:txBody>
      </p:sp>
      <p:sp>
        <p:nvSpPr>
          <p:cNvPr id="183" name="Google Shape;183;gaea1806ccb_2_43"/>
          <p:cNvSpPr txBox="1">
            <a:spLocks noGrp="1"/>
          </p:cNvSpPr>
          <p:nvPr>
            <p:ph type="body" idx="1"/>
          </p:nvPr>
        </p:nvSpPr>
        <p:spPr>
          <a:xfrm>
            <a:off x="88497" y="525050"/>
            <a:ext cx="6381600" cy="423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Max-Cut Problem is finding a maximum cut of a graph.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Max-Cut Problem is NP-hard. So there is no polynomial-time algorithms for Max-Cut in general graphs.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The polynomial-time approximation algorithm for Max-Cut achieves an approximation ratio</a:t>
            </a:r>
            <a:endParaRPr/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𝞪 ≈ 0.878</a:t>
            </a:r>
            <a:endParaRPr/>
          </a:p>
        </p:txBody>
      </p:sp>
      <p:sp>
        <p:nvSpPr>
          <p:cNvPr id="184" name="Google Shape;184;gaea1806ccb_2_43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5" name="Google Shape;185;gaea1806ccb_2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125" y="2030600"/>
            <a:ext cx="2643302" cy="211465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aea1806ccb_2_43"/>
          <p:cNvSpPr txBox="1"/>
          <p:nvPr/>
        </p:nvSpPr>
        <p:spPr>
          <a:xfrm>
            <a:off x="6688525" y="1081900"/>
            <a:ext cx="2206500" cy="103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Maximum cut is a cut whose size is at least the size of other cut.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gaea1806ccb_2_43"/>
          <p:cNvSpPr txBox="1"/>
          <p:nvPr/>
        </p:nvSpPr>
        <p:spPr>
          <a:xfrm>
            <a:off x="6470125" y="3984175"/>
            <a:ext cx="2614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An example of a maximum cut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36bfe00ad_0_48"/>
          <p:cNvSpPr txBox="1">
            <a:spLocks noGrp="1"/>
          </p:cNvSpPr>
          <p:nvPr>
            <p:ph type="title"/>
          </p:nvPr>
        </p:nvSpPr>
        <p:spPr>
          <a:xfrm>
            <a:off x="0" y="-1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/>
              <a:t>Applying Max-Cut to QAOA - 1</a:t>
            </a:r>
            <a:endParaRPr/>
          </a:p>
        </p:txBody>
      </p:sp>
      <p:sp>
        <p:nvSpPr>
          <p:cNvPr id="194" name="Google Shape;194;ga36bfe00ad_0_48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195" name="Google Shape;195;ga36bfe00ad_0_48"/>
          <p:cNvGrpSpPr/>
          <p:nvPr/>
        </p:nvGrpSpPr>
        <p:grpSpPr>
          <a:xfrm>
            <a:off x="815525" y="583075"/>
            <a:ext cx="7449911" cy="1403762"/>
            <a:chOff x="815525" y="583075"/>
            <a:chExt cx="7449911" cy="1403762"/>
          </a:xfrm>
        </p:grpSpPr>
        <p:pic>
          <p:nvPicPr>
            <p:cNvPr id="196" name="Google Shape;196;ga36bfe00ad_0_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1888" y="1432112"/>
              <a:ext cx="1190825" cy="55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ga36bfe00ad_0_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5525" y="583075"/>
              <a:ext cx="7449911" cy="714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ga36bfe00ad_0_48"/>
          <p:cNvGrpSpPr/>
          <p:nvPr/>
        </p:nvGrpSpPr>
        <p:grpSpPr>
          <a:xfrm>
            <a:off x="847050" y="3341075"/>
            <a:ext cx="7906364" cy="1269100"/>
            <a:chOff x="847050" y="3341075"/>
            <a:chExt cx="7906364" cy="1269100"/>
          </a:xfrm>
        </p:grpSpPr>
        <p:pic>
          <p:nvPicPr>
            <p:cNvPr id="199" name="Google Shape;199;ga36bfe00ad_0_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1512" y="3341075"/>
              <a:ext cx="2919985" cy="55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ga36bfe00ad_0_4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7050" y="3895800"/>
              <a:ext cx="7906364" cy="714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ga36bfe00ad_0_48"/>
          <p:cNvSpPr txBox="1"/>
          <p:nvPr/>
        </p:nvSpPr>
        <p:spPr>
          <a:xfrm>
            <a:off x="847050" y="2397700"/>
            <a:ext cx="31005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Tahoma"/>
                <a:ea typeface="Tahoma"/>
                <a:cs typeface="Tahoma"/>
                <a:sym typeface="Tahoma"/>
              </a:rPr>
              <a:t>Classical Cost Function</a:t>
            </a:r>
            <a:endParaRPr sz="16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ga36bfe00ad_0_48"/>
          <p:cNvSpPr txBox="1"/>
          <p:nvPr/>
        </p:nvSpPr>
        <p:spPr>
          <a:xfrm>
            <a:off x="5562300" y="2397700"/>
            <a:ext cx="22026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Tahoma"/>
                <a:ea typeface="Tahoma"/>
                <a:cs typeface="Tahoma"/>
                <a:sym typeface="Tahoma"/>
              </a:rPr>
              <a:t>Quantum Operator</a:t>
            </a:r>
            <a:endParaRPr sz="16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3" name="Google Shape;203;ga36bfe00ad_0_48"/>
          <p:cNvCxnSpPr>
            <a:endCxn id="199" idx="0"/>
          </p:cNvCxnSpPr>
          <p:nvPr/>
        </p:nvCxnSpPr>
        <p:spPr>
          <a:xfrm flipH="1">
            <a:off x="6661505" y="2951375"/>
            <a:ext cx="4200" cy="389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ga36bfe00ad_0_48"/>
          <p:cNvCxnSpPr>
            <a:stCxn id="201" idx="0"/>
            <a:endCxn id="196" idx="2"/>
          </p:cNvCxnSpPr>
          <p:nvPr/>
        </p:nvCxnSpPr>
        <p:spPr>
          <a:xfrm rot="10800000">
            <a:off x="2397300" y="1986700"/>
            <a:ext cx="0" cy="41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ga36bfe00ad_0_48"/>
          <p:cNvSpPr txBox="1"/>
          <p:nvPr/>
        </p:nvSpPr>
        <p:spPr>
          <a:xfrm>
            <a:off x="79450" y="4428550"/>
            <a:ext cx="196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(Hint : Eigenvalue)</a:t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36bfe00ad_1_2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/>
              <a:t>Applying Max-Cut to QAOA - 2</a:t>
            </a:r>
            <a:endParaRPr/>
          </a:p>
        </p:txBody>
      </p:sp>
      <p:sp>
        <p:nvSpPr>
          <p:cNvPr id="212" name="Google Shape;212;ga36bfe00ad_1_20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13" name="Google Shape;213;ga36bfe00ad_1_20"/>
          <p:cNvPicPr preferRelativeResize="0"/>
          <p:nvPr/>
        </p:nvPicPr>
        <p:blipFill rotWithShape="1">
          <a:blip r:embed="rId3">
            <a:alphaModFix/>
          </a:blip>
          <a:srcRect b="79125"/>
          <a:stretch/>
        </p:blipFill>
        <p:spPr>
          <a:xfrm>
            <a:off x="5830800" y="2290673"/>
            <a:ext cx="2364331" cy="38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ga36bfe00ad_1_20"/>
          <p:cNvGrpSpPr/>
          <p:nvPr/>
        </p:nvGrpSpPr>
        <p:grpSpPr>
          <a:xfrm>
            <a:off x="1268985" y="1073708"/>
            <a:ext cx="4896934" cy="931633"/>
            <a:chOff x="2067491" y="1002675"/>
            <a:chExt cx="5259300" cy="1103700"/>
          </a:xfrm>
        </p:grpSpPr>
        <p:sp>
          <p:nvSpPr>
            <p:cNvPr id="215" name="Google Shape;215;ga36bfe00ad_1_20"/>
            <p:cNvSpPr/>
            <p:nvPr/>
          </p:nvSpPr>
          <p:spPr>
            <a:xfrm>
              <a:off x="2067491" y="1002675"/>
              <a:ext cx="5259300" cy="110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ga36bfe00ad_1_20"/>
            <p:cNvGrpSpPr/>
            <p:nvPr/>
          </p:nvGrpSpPr>
          <p:grpSpPr>
            <a:xfrm>
              <a:off x="2124766" y="1035249"/>
              <a:ext cx="5042360" cy="1033388"/>
              <a:chOff x="2124766" y="1035249"/>
              <a:chExt cx="5042360" cy="1033388"/>
            </a:xfrm>
          </p:grpSpPr>
          <p:pic>
            <p:nvPicPr>
              <p:cNvPr id="217" name="Google Shape;217;ga36bfe00ad_1_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124766" y="1591813"/>
                <a:ext cx="4762949" cy="476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Google Shape;218;ga36bfe00ad_1_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200966" y="1035249"/>
                <a:ext cx="4966160" cy="476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19" name="Google Shape;219;ga36bfe00ad_1_20"/>
          <p:cNvSpPr/>
          <p:nvPr/>
        </p:nvSpPr>
        <p:spPr>
          <a:xfrm>
            <a:off x="3819150" y="4152425"/>
            <a:ext cx="645300" cy="33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a36bfe00ad_1_20"/>
          <p:cNvSpPr txBox="1"/>
          <p:nvPr/>
        </p:nvSpPr>
        <p:spPr>
          <a:xfrm>
            <a:off x="245950" y="554950"/>
            <a:ext cx="29892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Applying                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1" name="Google Shape;221;ga36bfe00ad_1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750" y="3129172"/>
            <a:ext cx="2743299" cy="1400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2" name="Google Shape;222;ga36bfe00ad_1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3025" y="612700"/>
            <a:ext cx="866777" cy="27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ga36bfe00ad_1_20"/>
          <p:cNvCxnSpPr/>
          <p:nvPr/>
        </p:nvCxnSpPr>
        <p:spPr>
          <a:xfrm>
            <a:off x="2954400" y="2238697"/>
            <a:ext cx="0" cy="66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ga36bfe00ad_1_20"/>
          <p:cNvSpPr txBox="1"/>
          <p:nvPr/>
        </p:nvSpPr>
        <p:spPr>
          <a:xfrm>
            <a:off x="3123125" y="2358475"/>
            <a:ext cx="57687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ahoma"/>
                <a:ea typeface="Tahoma"/>
                <a:cs typeface="Tahoma"/>
                <a:sym typeface="Tahoma"/>
              </a:rPr>
              <a:t>Circuit implementation where                                            .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3C86A6-FB4A-4E36-8D5D-AC555083708F}"/>
              </a:ext>
            </a:extLst>
          </p:cNvPr>
          <p:cNvSpPr/>
          <p:nvPr/>
        </p:nvSpPr>
        <p:spPr>
          <a:xfrm>
            <a:off x="1678781" y="4152425"/>
            <a:ext cx="314325" cy="26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Google Shape;131;gaea1806ccb_2_11">
            <a:extLst>
              <a:ext uri="{FF2B5EF4-FFF2-40B4-BE49-F238E27FC236}">
                <a16:creationId xmlns:a16="http://schemas.microsoft.com/office/drawing/2014/main" id="{8CAC3B53-F6B3-4EF0-89FE-6D58052832F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2750" y="4152424"/>
            <a:ext cx="354969" cy="26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ed66b993f_1_10"/>
          <p:cNvSpPr txBox="1"/>
          <p:nvPr/>
        </p:nvSpPr>
        <p:spPr>
          <a:xfrm>
            <a:off x="3993375" y="2194500"/>
            <a:ext cx="4520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ahoma"/>
                <a:ea typeface="Tahoma"/>
                <a:cs typeface="Tahoma"/>
                <a:sym typeface="Tahoma"/>
              </a:rPr>
              <a:t>Circuit implementation where                          . 	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gaed66b993f_1_1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/>
              <a:t>Applying Max-Cut to QAOA - 3</a:t>
            </a:r>
            <a:endParaRPr/>
          </a:p>
        </p:txBody>
      </p:sp>
      <p:sp>
        <p:nvSpPr>
          <p:cNvPr id="232" name="Google Shape;232;gaed66b993f_1_10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33" name="Google Shape;233;gaed66b993f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3058462"/>
            <a:ext cx="2095500" cy="13049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4" name="Google Shape;234;gaed66b993f_1_10"/>
          <p:cNvPicPr preferRelativeResize="0"/>
          <p:nvPr/>
        </p:nvPicPr>
        <p:blipFill rotWithShape="1">
          <a:blip r:embed="rId4">
            <a:alphaModFix/>
          </a:blip>
          <a:srcRect t="22988" r="30074" b="57559"/>
          <a:stretch/>
        </p:blipFill>
        <p:spPr>
          <a:xfrm>
            <a:off x="6616588" y="2237525"/>
            <a:ext cx="1465325" cy="3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aed66b993f_1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025" y="1193237"/>
            <a:ext cx="4414351" cy="544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36" name="Google Shape;236;gaed66b993f_1_10"/>
          <p:cNvCxnSpPr/>
          <p:nvPr/>
        </p:nvCxnSpPr>
        <p:spPr>
          <a:xfrm>
            <a:off x="3805150" y="2060974"/>
            <a:ext cx="0" cy="674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gaed66b993f_1_10"/>
          <p:cNvSpPr txBox="1"/>
          <p:nvPr/>
        </p:nvSpPr>
        <p:spPr>
          <a:xfrm>
            <a:off x="245950" y="554950"/>
            <a:ext cx="29892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Applying                .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8" name="Google Shape;238;gaed66b993f_1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0425" y="612700"/>
            <a:ext cx="901443" cy="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ea1806ccb_2_32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Q/A</a:t>
            </a:r>
            <a:endParaRPr/>
          </a:p>
        </p:txBody>
      </p:sp>
      <p:sp>
        <p:nvSpPr>
          <p:cNvPr id="245" name="Google Shape;245;gaea1806ccb_2_32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246" name="Google Shape;246;gaea1806ccb_2_32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36bfe00ad_0_13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43" name="Google Shape;43;ga36bfe00ad_0_13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What is QAOA?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Cost Function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Applying Max-Cut to QAOA</a:t>
            </a:r>
            <a:endParaRPr sz="3100" dirty="0"/>
          </a:p>
        </p:txBody>
      </p:sp>
      <p:sp>
        <p:nvSpPr>
          <p:cNvPr id="44" name="Google Shape;44;ga36bfe00ad_0_13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5" name="Google Shape;45;ga36bfe00a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75" y="2096500"/>
            <a:ext cx="901443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a36bfe00ad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13" y="1626025"/>
            <a:ext cx="866777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a36bfe00ad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2630" y="1240455"/>
            <a:ext cx="236275" cy="2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36bfe00ad_0_20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QAOA?</a:t>
            </a:r>
            <a:endParaRPr/>
          </a:p>
        </p:txBody>
      </p:sp>
      <p:sp>
        <p:nvSpPr>
          <p:cNvPr id="54" name="Google Shape;54;ga36bfe00ad_0_20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20040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</a:rPr>
              <a:t>Q</a:t>
            </a:r>
            <a:r>
              <a:rPr lang="en-US" sz="3000"/>
              <a:t>uantum </a:t>
            </a:r>
            <a:endParaRPr sz="3000"/>
          </a:p>
          <a:p>
            <a:pPr marL="320040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</a:rPr>
              <a:t>A</a:t>
            </a:r>
            <a:r>
              <a:rPr lang="en-US" sz="3000"/>
              <a:t>pproximate</a:t>
            </a:r>
            <a:endParaRPr sz="3000"/>
          </a:p>
          <a:p>
            <a:pPr marL="320040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</a:rPr>
              <a:t>O</a:t>
            </a:r>
            <a:r>
              <a:rPr lang="en-US" sz="3000"/>
              <a:t>ptimization </a:t>
            </a:r>
            <a:endParaRPr sz="3000"/>
          </a:p>
          <a:p>
            <a:pPr marL="320040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</a:rPr>
              <a:t>A</a:t>
            </a:r>
            <a:r>
              <a:rPr lang="en-US" sz="3000"/>
              <a:t>lgorithm</a:t>
            </a:r>
            <a:endParaRPr sz="3000"/>
          </a:p>
        </p:txBody>
      </p:sp>
      <p:sp>
        <p:nvSpPr>
          <p:cNvPr id="55" name="Google Shape;55;ga36bfe00ad_0_20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36bfe00ad_0_65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Function </a:t>
            </a:r>
            <a:endParaRPr/>
          </a:p>
        </p:txBody>
      </p:sp>
      <p:sp>
        <p:nvSpPr>
          <p:cNvPr id="62" name="Google Shape;62;ga36bfe00ad_0_65"/>
          <p:cNvSpPr txBox="1">
            <a:spLocks noGrp="1"/>
          </p:cNvSpPr>
          <p:nvPr>
            <p:ph type="body" idx="1"/>
          </p:nvPr>
        </p:nvSpPr>
        <p:spPr>
          <a:xfrm>
            <a:off x="88500" y="525047"/>
            <a:ext cx="8996400" cy="256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We want to find bit sequence      , that maximize an objective function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And classically we have to query each of z which requires  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dirty="0"/>
              <a:t>queries.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  is too large to perform! </a:t>
            </a:r>
            <a:endParaRPr dirty="0"/>
          </a:p>
        </p:txBody>
      </p:sp>
      <p:sp>
        <p:nvSpPr>
          <p:cNvPr id="63" name="Google Shape;63;ga36bfe00ad_0_65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4" name="Google Shape;64;ga36bfe00ad_0_65"/>
          <p:cNvSpPr txBox="1"/>
          <p:nvPr/>
        </p:nvSpPr>
        <p:spPr>
          <a:xfrm>
            <a:off x="88500" y="3574025"/>
            <a:ext cx="89964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we want to get approximate maximum value of the objective function C with less time complexity than             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" name="Google Shape;65;ga36bfe00ad_0_65"/>
          <p:cNvCxnSpPr>
            <a:stCxn id="62" idx="2"/>
            <a:endCxn id="64" idx="0"/>
          </p:cNvCxnSpPr>
          <p:nvPr/>
        </p:nvCxnSpPr>
        <p:spPr>
          <a:xfrm>
            <a:off x="4586700" y="3090047"/>
            <a:ext cx="0" cy="483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6" name="Google Shape;66;ga36bfe00ad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100" y="2571750"/>
            <a:ext cx="936523" cy="3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a36bfe00ad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175" y="4149425"/>
            <a:ext cx="936523" cy="3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a36bfe00ad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524" y="1135003"/>
            <a:ext cx="6467500" cy="7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a36bfe00ad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350" y="2078725"/>
            <a:ext cx="658742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a36bfe00ad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700" y="159639"/>
            <a:ext cx="194700" cy="1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a36bfe00ad_0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5525" y="654750"/>
            <a:ext cx="389326" cy="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6bfe00ad_0_84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Treating the objective function C as an operator.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571500" lvl="0" indent="-457200" algn="l" rtl="0">
              <a:spcBef>
                <a:spcPts val="750"/>
              </a:spcBef>
              <a:spcAft>
                <a:spcPts val="0"/>
              </a:spcAft>
              <a:buSzPts val="1800"/>
              <a:buFont typeface="+mj-lt"/>
              <a:buAutoNum type="arabicPeriod" startAt="2"/>
            </a:pPr>
            <a:r>
              <a:rPr lang="en-US" dirty="0"/>
              <a:t>Constructing arbitrary state as general superposition state.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571500" lvl="0" indent="-457200" algn="l" rtl="0">
              <a:spcBef>
                <a:spcPts val="750"/>
              </a:spcBef>
              <a:spcAft>
                <a:spcPts val="0"/>
              </a:spcAft>
              <a:buSzPts val="1800"/>
              <a:buFont typeface="+mj-lt"/>
              <a:buAutoNum type="arabicPeriod" startAt="3"/>
            </a:pPr>
            <a:r>
              <a:rPr lang="en-US" dirty="0"/>
              <a:t>Finding       which maximize                                           is exactly same as finding the      that maximize       .</a:t>
            </a:r>
            <a:endParaRPr dirty="0"/>
          </a:p>
        </p:txBody>
      </p:sp>
      <p:sp>
        <p:nvSpPr>
          <p:cNvPr id="78" name="Google Shape;78;ga36bfe00ad_0_84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9" name="Google Shape;79;ga36bfe00ad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625" y="1024300"/>
            <a:ext cx="3045552" cy="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a36bfe00ad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008" y="2154233"/>
            <a:ext cx="4382791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a36bfe00ad_0_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6852" y="3287575"/>
            <a:ext cx="336312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a36bfe00ad_0_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8784" y="3251754"/>
            <a:ext cx="3191705" cy="5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a36bfe00ad_0_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7762" y="3595900"/>
            <a:ext cx="452225" cy="2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a36bfe00ad_0_84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Function </a:t>
            </a:r>
            <a:endParaRPr/>
          </a:p>
        </p:txBody>
      </p:sp>
      <p:pic>
        <p:nvPicPr>
          <p:cNvPr id="85" name="Google Shape;85;ga36bfe00ad_0_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9700" y="159639"/>
            <a:ext cx="194700" cy="1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a36bfe00ad_0_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34308" y="3542113"/>
            <a:ext cx="336300" cy="3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36bfe00ad_0_102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US" dirty="0"/>
              <a:t>In order to find      , we construct the initial state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571500" lvl="0" indent="-457200" algn="l" rtl="0">
              <a:spcBef>
                <a:spcPts val="750"/>
              </a:spcBef>
              <a:spcAft>
                <a:spcPts val="0"/>
              </a:spcAft>
              <a:buSzPts val="1800"/>
              <a:buFont typeface="+mj-lt"/>
              <a:buAutoNum type="arabicPeriod" startAt="5"/>
            </a:pPr>
            <a:r>
              <a:rPr lang="en-US" dirty="0"/>
              <a:t>Rotating      to make it closer to the       by two types of rotation unitary matrices  </a:t>
            </a:r>
            <a:endParaRPr dirty="0"/>
          </a:p>
        </p:txBody>
      </p:sp>
      <p:sp>
        <p:nvSpPr>
          <p:cNvPr id="93" name="Google Shape;93;ga36bfe00ad_0_102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4" name="Google Shape;94;ga36bfe00a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810" y="2114838"/>
            <a:ext cx="276500" cy="3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a36bfe00ad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108" y="2127060"/>
            <a:ext cx="363700" cy="3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a36bfe00ad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6810" y="2487419"/>
            <a:ext cx="4500104" cy="3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a36bfe00ad_0_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7651" y="652925"/>
            <a:ext cx="351858" cy="3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a36bfe00ad_0_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1050" y="1023850"/>
            <a:ext cx="3732625" cy="77616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a36bfe00ad_0_102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Function </a:t>
            </a:r>
            <a:endParaRPr/>
          </a:p>
        </p:txBody>
      </p:sp>
      <p:pic>
        <p:nvPicPr>
          <p:cNvPr id="100" name="Google Shape;100;ga36bfe00ad_0_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9700" y="159639"/>
            <a:ext cx="194700" cy="1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6bfe00ad_0_34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7" name="Google Shape;107;ga36bfe00ad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0800"/>
            <a:ext cx="4823201" cy="5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a36bfe00ad_0_34"/>
          <p:cNvSpPr txBox="1"/>
          <p:nvPr/>
        </p:nvSpPr>
        <p:spPr>
          <a:xfrm>
            <a:off x="152400" y="1217100"/>
            <a:ext cx="3632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We want to rotate some component of  </a:t>
            </a:r>
            <a:r>
              <a:rPr lang="en-US">
                <a:solidFill>
                  <a:schemeClr val="dk1"/>
                </a:solidFill>
              </a:rPr>
              <a:t>    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9" name="Google Shape;109;ga36bfe00ad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638" y="2826063"/>
            <a:ext cx="7536133" cy="75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a36bfe00ad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78223"/>
            <a:ext cx="1781499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a36bfe00ad_0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00001">
            <a:off x="1996537" y="2104403"/>
            <a:ext cx="1091576" cy="5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a36bfe00ad_0_34"/>
          <p:cNvSpPr txBox="1"/>
          <p:nvPr/>
        </p:nvSpPr>
        <p:spPr>
          <a:xfrm>
            <a:off x="152400" y="4023375"/>
            <a:ext cx="8991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If       is satisfied, then a phase         will be added in front of      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3" name="Google Shape;113;ga36bfe00ad_0_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700" y="4142500"/>
            <a:ext cx="293525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a36bfe00ad_0_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9626" y="4092888"/>
            <a:ext cx="519604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a36bfe00ad_0_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67801" y="4114950"/>
            <a:ext cx="293525" cy="27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a36bfe00ad_0_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40676" y="1284663"/>
            <a:ext cx="235631" cy="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a36bfe00ad_0_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300" y="116750"/>
            <a:ext cx="866777" cy="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a1806ccb_2_11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- circuit form</a:t>
            </a:r>
            <a:endParaRPr/>
          </a:p>
        </p:txBody>
      </p:sp>
      <p:sp>
        <p:nvSpPr>
          <p:cNvPr id="124" name="Google Shape;124;gaea1806ccb_2_11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25" name="Google Shape;125;gaea1806ccb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75" y="1580694"/>
            <a:ext cx="7671450" cy="18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aea1806ccb_2_11"/>
          <p:cNvSpPr txBox="1"/>
          <p:nvPr/>
        </p:nvSpPr>
        <p:spPr>
          <a:xfrm>
            <a:off x="483575" y="759100"/>
            <a:ext cx="4187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A circuit of                 would look like this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7" name="Google Shape;127;gaea1806ccb_2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900" y="823325"/>
            <a:ext cx="866777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aea1806ccb_2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00" y="116750"/>
            <a:ext cx="866777" cy="2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aea1806ccb_2_11"/>
          <p:cNvSpPr/>
          <p:nvPr/>
        </p:nvSpPr>
        <p:spPr>
          <a:xfrm>
            <a:off x="3019813" y="2900850"/>
            <a:ext cx="290100" cy="315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gaea1806ccb_2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63" y="3716200"/>
            <a:ext cx="5362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aea1806ccb_2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7750" y="2957600"/>
            <a:ext cx="210700" cy="2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6bfe00ad_0_122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- 2 qubits example</a:t>
            </a:r>
            <a:endParaRPr/>
          </a:p>
        </p:txBody>
      </p:sp>
      <p:sp>
        <p:nvSpPr>
          <p:cNvPr id="138" name="Google Shape;138;ga36bfe00ad_0_122"/>
          <p:cNvSpPr txBox="1">
            <a:spLocks noGrp="1"/>
          </p:cNvSpPr>
          <p:nvPr>
            <p:ph type="body" idx="1"/>
          </p:nvPr>
        </p:nvSpPr>
        <p:spPr>
          <a:xfrm>
            <a:off x="147590" y="596443"/>
            <a:ext cx="8996400" cy="423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Suppose a state                     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In general                            ,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Let C be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For             </a:t>
            </a:r>
            <a:r>
              <a:rPr lang="en-US" sz="1800"/>
              <a:t> operator, we expect the result:  	</a:t>
            </a:r>
            <a:endParaRPr/>
          </a:p>
        </p:txBody>
      </p:sp>
      <p:sp>
        <p:nvSpPr>
          <p:cNvPr id="139" name="Google Shape;139;ga36bfe00ad_0_122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40" name="Google Shape;140;ga36bfe00ad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650" y="756075"/>
            <a:ext cx="1588138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a36bfe00ad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427" y="1337650"/>
            <a:ext cx="2154378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a36bfe00ad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375" y="1337650"/>
            <a:ext cx="1898411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a36bfe00ad_0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4425" y="1826475"/>
            <a:ext cx="2403775" cy="6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a36bfe00ad_0_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625" y="3413164"/>
            <a:ext cx="7726149" cy="490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ga36bfe00ad_0_122"/>
          <p:cNvGraphicFramePr/>
          <p:nvPr/>
        </p:nvGraphicFramePr>
        <p:xfrm>
          <a:off x="5679000" y="1650100"/>
          <a:ext cx="3313375" cy="1037100"/>
        </p:xfrm>
        <a:graphic>
          <a:graphicData uri="http://schemas.openxmlformats.org/drawingml/2006/table">
            <a:tbl>
              <a:tblPr>
                <a:noFill/>
                <a:tableStyleId>{55792281-3AB4-444C-8E8C-2C7E8FB84EB2}</a:tableStyleId>
              </a:tblPr>
              <a:tblGrid>
                <a:gridCol w="66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6" name="Google Shape;146;ga36bfe00ad_0_122"/>
          <p:cNvCxnSpPr/>
          <p:nvPr/>
        </p:nvCxnSpPr>
        <p:spPr>
          <a:xfrm>
            <a:off x="4035975" y="2168650"/>
            <a:ext cx="1381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7" name="Google Shape;147;ga36bfe00ad_0_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7923" y="1793840"/>
            <a:ext cx="336310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a36bfe00ad_0_1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2825" y="1776215"/>
            <a:ext cx="419525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a36bfe00ad_0_1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1808" y="1776213"/>
            <a:ext cx="419525" cy="27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a36bfe00ad_0_1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90792" y="1776213"/>
            <a:ext cx="419525" cy="27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a36bfe00ad_0_1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49775" y="1776213"/>
            <a:ext cx="419525" cy="27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a36bfe00ad_0_1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72975" y="2345131"/>
            <a:ext cx="226225" cy="21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a36bfe00ad_0_1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07783" y="2345138"/>
            <a:ext cx="141644" cy="2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a36bfe00ad_0_1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57997" y="2345134"/>
            <a:ext cx="141650" cy="218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a36bfe00ad_0_1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29730" y="2337101"/>
            <a:ext cx="141650" cy="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a36bfe00ad_0_1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1438" y="2347177"/>
            <a:ext cx="141650" cy="21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a36bfe00ad_0_1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6300" y="116750"/>
            <a:ext cx="866777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a36bfe00ad_0_1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23625" y="2979925"/>
            <a:ext cx="866777" cy="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398</Words>
  <Application>Microsoft Office PowerPoint</Application>
  <PresentationFormat>화면 슬라이드 쇼(16:9)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Georgia</vt:lpstr>
      <vt:lpstr>Calibri</vt:lpstr>
      <vt:lpstr>Arial</vt:lpstr>
      <vt:lpstr>Tahoma</vt:lpstr>
      <vt:lpstr>Office Theme</vt:lpstr>
      <vt:lpstr>Quantum Deep Learning Undergraduate Study #2</vt:lpstr>
      <vt:lpstr>Contents</vt:lpstr>
      <vt:lpstr>What is QAOA?</vt:lpstr>
      <vt:lpstr>Cost Function </vt:lpstr>
      <vt:lpstr>Cost Function </vt:lpstr>
      <vt:lpstr>Cost Function </vt:lpstr>
      <vt:lpstr>PowerPoint 프레젠테이션</vt:lpstr>
      <vt:lpstr>             - circuit form</vt:lpstr>
      <vt:lpstr>             - 2 qubits example</vt:lpstr>
      <vt:lpstr>PowerPoint 프레젠테이션</vt:lpstr>
      <vt:lpstr>Applying Max-Cut to QAOA - Max-Cut Problem</vt:lpstr>
      <vt:lpstr>Applying Max-Cut to QAOA - 1</vt:lpstr>
      <vt:lpstr>Applying Max-Cut to QAOA - 2</vt:lpstr>
      <vt:lpstr>Applying Max-Cut to QAOA - 3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Deep Learning Undergraduate Study #2</dc:title>
  <cp:lastModifiedBy>송 명우</cp:lastModifiedBy>
  <cp:revision>4</cp:revision>
  <dcterms:modified xsi:type="dcterms:W3CDTF">2020-12-03T09:38:13Z</dcterms:modified>
</cp:coreProperties>
</file>