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797675" cy="9926625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PuycOsM0IQXNK/prMOq16lhZ1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7940499d3_1_5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7940499d3_1_5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7940499d3_1_53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9404a0d4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79404a0d4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79404a0d4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4a589016d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gb4a589016d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b4a589016d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7712081eb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b7712081eb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b7712081eb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7940499d3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7940499d3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b7940499d3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940499d3_0_67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940499d3_0_67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b7940499d3_0_67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248085ca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7248085ca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b7248085ca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940499d3_0_3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940499d3_0_3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7940499d3_0_33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7248085ca_0_7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7248085ca_0_7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7248085ca_0_7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7940499d3_1_1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7940499d3_1_1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b7940499d3_1_15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2F2F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9"/>
          <p:cNvSpPr txBox="1"/>
          <p:nvPr>
            <p:ph type="title"/>
          </p:nvPr>
        </p:nvSpPr>
        <p:spPr>
          <a:xfrm>
            <a:off x="630238" y="1199755"/>
            <a:ext cx="7886700" cy="2064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ahoma"/>
              <a:buNone/>
              <a:defRPr sz="2800">
                <a:solidFill>
                  <a:srgbClr val="8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Image result for korea university logo" id="24" name="Google Shape;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629" y="78119"/>
            <a:ext cx="936087" cy="125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0" y="58999"/>
            <a:ext cx="8005425" cy="389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1"/>
            <a:ext cx="9144000" cy="51373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8"/>
          <p:cNvCxnSpPr/>
          <p:nvPr/>
        </p:nvCxnSpPr>
        <p:spPr>
          <a:xfrm>
            <a:off x="0" y="44835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8"/>
          <p:cNvSpPr txBox="1"/>
          <p:nvPr/>
        </p:nvSpPr>
        <p:spPr>
          <a:xfrm>
            <a:off x="12700" y="4762440"/>
            <a:ext cx="1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Hanjin Choi</a:t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Myungwoo Song</a:t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3622000" y="4775150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Quantum Deep Learning Undergraduate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71077" y="71778"/>
            <a:ext cx="459646" cy="3683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10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Relationship Id="rId7" Type="http://schemas.openxmlformats.org/officeDocument/2006/relationships/image" Target="../media/image31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title"/>
          </p:nvPr>
        </p:nvSpPr>
        <p:spPr>
          <a:xfrm>
            <a:off x="3003452" y="1891319"/>
            <a:ext cx="55134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lang="en-US">
                <a:solidFill>
                  <a:schemeClr val="dk1"/>
                </a:solidFill>
              </a:rPr>
              <a:t>Quantum Deep Learning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lang="en-US">
                <a:solidFill>
                  <a:schemeClr val="dk1"/>
                </a:solidFill>
              </a:rPr>
              <a:t>Undergraduate Study #7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997102" y="3442098"/>
            <a:ext cx="5513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Hanjin Choi, Myungwoo Song.</a:t>
            </a:r>
            <a:br>
              <a:rPr b="1" lang="en-US" sz="1600"/>
            </a:br>
            <a:r>
              <a:rPr b="1" lang="en-US" sz="1600">
                <a:solidFill>
                  <a:srgbClr val="800000"/>
                </a:solidFill>
              </a:rPr>
              <a:t>Korea University, School of Electrical Engineering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zxa018@korea.ac.kr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erados@korea.ac.kr</a:t>
            </a:r>
            <a:endParaRPr sz="1600"/>
          </a:p>
        </p:txBody>
      </p:sp>
      <p:cxnSp>
        <p:nvCxnSpPr>
          <p:cNvPr id="35" name="Google Shape;35;p1"/>
          <p:cNvCxnSpPr/>
          <p:nvPr/>
        </p:nvCxnSpPr>
        <p:spPr>
          <a:xfrm>
            <a:off x="3073792" y="3249639"/>
            <a:ext cx="5676314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50" y="1891325"/>
            <a:ext cx="2698650" cy="203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940499d3_1_53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HHL(Harrow-Hassidim-Lloyd) Algorithm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b7940499d3_1_53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b7940499d3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825" y="1296375"/>
            <a:ext cx="3315750" cy="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b7940499d3_1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850" y="2571750"/>
            <a:ext cx="2998800" cy="7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b7940499d3_1_53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750"/>
              </a:spcBef>
              <a:spcAft>
                <a:spcPts val="0"/>
              </a:spcAft>
              <a:buSzPts val="1700"/>
              <a:buAutoNum type="arabicPeriod" startAt="6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Ancilla qubit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측정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Ancilla qubit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을 측정하여 1이면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는 다음과 같다.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750"/>
              </a:spcBef>
              <a:spcAft>
                <a:spcPts val="0"/>
              </a:spcAft>
              <a:buSzPts val="1700"/>
              <a:buAutoNum type="arabicPeriod" startAt="6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디코딩 or 기댓값 측정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과정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2에서                                                           이므로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과정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7에서 구한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|x⟩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를 디코딩하여 x 를 구한다. 혹은 Observable </a:t>
            </a: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을 사용하여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원하는 어떤 기댓값을 계산한다.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b79404a0d4_0_0"/>
          <p:cNvGrpSpPr/>
          <p:nvPr/>
        </p:nvGrpSpPr>
        <p:grpSpPr>
          <a:xfrm>
            <a:off x="5175200" y="1798828"/>
            <a:ext cx="3806239" cy="349469"/>
            <a:chOff x="5211225" y="1570378"/>
            <a:chExt cx="3806239" cy="349469"/>
          </a:xfrm>
        </p:grpSpPr>
        <p:pic>
          <p:nvPicPr>
            <p:cNvPr id="161" name="Google Shape;161;gb79404a0d4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72664" y="1570378"/>
              <a:ext cx="1844801" cy="349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b79404a0d4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1225" y="1594286"/>
              <a:ext cx="1844800" cy="301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gb79404a0d4_0_0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HHL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를 사용하면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System of linear equations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를 고전 알고리즘보다 빠르게 계산할 수 있다.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그러나 고전, 양자 컴퓨터에서의 시간 복잡도가 각각                                ,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이므로</a:t>
            </a:r>
            <a:r>
              <a:rPr b="1" lang="en-US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en-US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가 N 에 어떻게 의존적이냐에 따라 고전 컴퓨터에서 더 빨리 계산될 수 도 있다.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|x⟩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를 디코딩하여 x 를 구하는 과정은 최소 N 번의 측정이 필요하므로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x 를 구하는 것은 고전 알고리즘보다 빠르다고 볼 수 없다는 것에 주의해야한다.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79404a0d4_0_0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79404a0d4_0_0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4a589016d_0_0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b4a589016d_0_0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Paper review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Quantum Algorithm for Linear Systems of Equations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서론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QFT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QPE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HHL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결론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b4a589016d_0_0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7712081eb_0_0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서론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b7712081eb_0_0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System of linear equations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란            일 때    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를 찾는 것으로 표현할 수 있다.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고전 컴퓨터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에서는 이 문제를 해결하기 위해서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                                 이 필요하다.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양자 컴퓨터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에서는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이 문제를 해결하기 위해서                                  이 필요하다.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이때 N은  행렬의 크기, s는 행렬의 sparsity, k는 행렬의 condition number, ϵ은 오차율이다.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b7712081eb_0_0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gb7712081e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375" y="650400"/>
            <a:ext cx="571425" cy="2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b7712081e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848" y="650400"/>
            <a:ext cx="186038" cy="2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b7712081e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4864" y="2845278"/>
            <a:ext cx="1844801" cy="34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b7712081e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850" y="1872561"/>
            <a:ext cx="1844800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b7712081eb_0_0"/>
          <p:cNvSpPr/>
          <p:nvPr/>
        </p:nvSpPr>
        <p:spPr>
          <a:xfrm>
            <a:off x="5457950" y="2250500"/>
            <a:ext cx="258600" cy="542400"/>
          </a:xfrm>
          <a:prstGeom prst="upDownArrow">
            <a:avLst>
              <a:gd fmla="val 50756" name="adj1"/>
              <a:gd fmla="val 34059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940499d3_0_0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QFT(Quantum Fourier Transform)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b7940499d3_0_0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QFT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DFT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(Discrete Fourier Transform)를 wavefunction의 amplitudes에 적용한 것이다.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DFT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는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벡터                     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벡터                      로 변환한다.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 때                          이고,                        이다.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b7940499d3_0_0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b7940499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49" y="1915524"/>
            <a:ext cx="1497375" cy="3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7940499d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850" y="1915525"/>
            <a:ext cx="1516669" cy="3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b7940499d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50" y="2263350"/>
            <a:ext cx="17673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b7940499d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6951" y="2320788"/>
            <a:ext cx="1394225" cy="5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b7940499d3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5925" y="2921945"/>
            <a:ext cx="4432150" cy="1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b7940499d3_0_0"/>
          <p:cNvSpPr txBox="1"/>
          <p:nvPr/>
        </p:nvSpPr>
        <p:spPr>
          <a:xfrm>
            <a:off x="2336400" y="4250400"/>
            <a:ext cx="4556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ahoma"/>
                <a:ea typeface="Tahoma"/>
                <a:cs typeface="Tahoma"/>
                <a:sym typeface="Tahoma"/>
              </a:rPr>
              <a:t>http://alwayslearn.com/DFT%20and%20FFT%20Tutorial/DFTandFFT_BasicIdea.html</a:t>
            </a:r>
            <a:endParaRPr sz="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940499d3_0_67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QFT(Quantum Fourier Transform)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b7940499d3_0_67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FT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는 quantum state                     를 quantum state                     로 변환한다.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 때                          이고,                        이다.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QFT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는 아래와 같이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unitary matrix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로 표현할 수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일 때 임의의 state |x⟩에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QFT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를 적용하면 다음과 같다.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b7940499d3_0_67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b7940499d3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513" y="2364600"/>
            <a:ext cx="3408376" cy="9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b7940499d3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676" y="575162"/>
            <a:ext cx="1385695" cy="4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b7940499d3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341" y="575154"/>
            <a:ext cx="1410424" cy="45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gb7940499d3_0_67"/>
          <p:cNvGrpSpPr/>
          <p:nvPr/>
        </p:nvGrpSpPr>
        <p:grpSpPr>
          <a:xfrm>
            <a:off x="723116" y="3853050"/>
            <a:ext cx="6968750" cy="454200"/>
            <a:chOff x="723116" y="3713775"/>
            <a:chExt cx="6968750" cy="454200"/>
          </a:xfrm>
        </p:grpSpPr>
        <p:pic>
          <p:nvPicPr>
            <p:cNvPr id="84" name="Google Shape;84;gb7940499d3_0_6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3116" y="3746178"/>
              <a:ext cx="1186331" cy="38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gb7940499d3_0_6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64900" y="3713775"/>
              <a:ext cx="5726966" cy="45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gb7940499d3_0_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4550" y="1029350"/>
            <a:ext cx="17673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b7940499d3_0_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4351" y="1086788"/>
            <a:ext cx="1394225" cy="5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b7940499d3_0_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500" y="3459643"/>
            <a:ext cx="974325" cy="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248085ca_0_0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QPE(Quantum Phase Estimation)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b7248085ca_0_0"/>
          <p:cNvSpPr txBox="1"/>
          <p:nvPr>
            <p:ph idx="1" type="body"/>
          </p:nvPr>
        </p:nvSpPr>
        <p:spPr>
          <a:xfrm>
            <a:off x="88499" y="525050"/>
            <a:ext cx="80907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Unitary operator U에서 밑에 식을 만족하는 θ를 추정하는 알고리즘이다.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설정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US" sz="15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θ를 저장하기 위한 n qubits counting register를 준비한다. 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중첩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n-bit Hadamard gate를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counting register에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적용한다.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Controlled Unitary Operations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|Ψ⟩를 eigenvector로 가지는 unitary operator U를 control bit가 |1⟩일 때만 target register 에 적용한다.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|Ψ⟩는 U의 eigenvector이기 때문에 밑의 식이 성립한다.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b7248085ca_0_0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b7248085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220" y="927482"/>
            <a:ext cx="2739449" cy="47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gb7248085c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138" y="1709000"/>
            <a:ext cx="1509425" cy="3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b7248085ca_0_0"/>
          <p:cNvPicPr preferRelativeResize="0"/>
          <p:nvPr/>
        </p:nvPicPr>
        <p:blipFill rotWithShape="1">
          <a:blip r:embed="rId5">
            <a:alphaModFix/>
          </a:blip>
          <a:srcRect b="10" l="0" r="0" t="0"/>
          <a:stretch/>
        </p:blipFill>
        <p:spPr>
          <a:xfrm>
            <a:off x="5622725" y="2484150"/>
            <a:ext cx="1808550" cy="4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b7248085c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789" y="4285268"/>
            <a:ext cx="3810788" cy="34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gb7248085ca_0_0"/>
          <p:cNvGrpSpPr/>
          <p:nvPr/>
        </p:nvGrpSpPr>
        <p:grpSpPr>
          <a:xfrm>
            <a:off x="5089126" y="3521320"/>
            <a:ext cx="2553451" cy="635616"/>
            <a:chOff x="866901" y="3971808"/>
            <a:chExt cx="2553451" cy="635616"/>
          </a:xfrm>
        </p:grpSpPr>
        <p:pic>
          <p:nvPicPr>
            <p:cNvPr id="102" name="Google Shape;102;gb7248085ca_0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10140" y="3971808"/>
              <a:ext cx="2310212" cy="635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gb7248085ca_0_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66901" y="4039145"/>
              <a:ext cx="539629" cy="336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b7248085ca_0_0"/>
          <p:cNvSpPr/>
          <p:nvPr/>
        </p:nvSpPr>
        <p:spPr>
          <a:xfrm>
            <a:off x="7723775" y="2869325"/>
            <a:ext cx="819900" cy="1059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b7248085ca_0_0"/>
          <p:cNvSpPr/>
          <p:nvPr/>
        </p:nvSpPr>
        <p:spPr>
          <a:xfrm>
            <a:off x="7723775" y="1747825"/>
            <a:ext cx="819900" cy="965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940499d3_0_33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QPE(Quantum Phase Estimation)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b7940499d3_0_33"/>
          <p:cNvSpPr txBox="1"/>
          <p:nvPr>
            <p:ph idx="1" type="body"/>
          </p:nvPr>
        </p:nvSpPr>
        <p:spPr>
          <a:xfrm>
            <a:off x="88499" y="525050"/>
            <a:ext cx="79170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500"/>
              <a:buFont typeface="Arial"/>
              <a:buAutoNum type="arabicPeriod" startAt="4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Inverse Fourier Transform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|Ψ</a:t>
            </a:r>
            <a:r>
              <a:rPr baseline="-25000" lang="en-US" sz="15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⟩는 QFT를 적용한 결과와 같으므로 IQFT를 counting register에 적용하면 적용하면 |2</a:t>
            </a:r>
            <a:r>
              <a:rPr baseline="30000" lang="en-US" sz="15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θ⟩을 얻을 수 있다.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Arial"/>
              <a:buAutoNum type="arabicPeriod" startAt="4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측정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latin typeface="Arial"/>
                <a:ea typeface="Arial"/>
                <a:cs typeface="Arial"/>
                <a:sym typeface="Arial"/>
              </a:rPr>
              <a:t>|Ψ</a:t>
            </a:r>
            <a:r>
              <a:rPr baseline="-25000" lang="en-US" sz="15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⟩은                 일 때 probability amplitude가 제일 높다. 따라서 counting register를 측정하면 높은 확률로 다음과 같은 상태가 나온다.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7940499d3_0_33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b7940499d3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99" y="1347066"/>
            <a:ext cx="4924175" cy="6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b7940499d3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425" y="2742300"/>
            <a:ext cx="2240047" cy="3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b7940499d3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975" y="2460513"/>
            <a:ext cx="752025" cy="2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b7940499d3_0_33"/>
          <p:cNvSpPr/>
          <p:nvPr/>
        </p:nvSpPr>
        <p:spPr>
          <a:xfrm>
            <a:off x="7969725" y="1722600"/>
            <a:ext cx="819900" cy="965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b7248085c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775" y="3403300"/>
            <a:ext cx="2998800" cy="784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gb7248085ca_0_7"/>
          <p:cNvGrpSpPr/>
          <p:nvPr/>
        </p:nvGrpSpPr>
        <p:grpSpPr>
          <a:xfrm>
            <a:off x="2250566" y="1817718"/>
            <a:ext cx="4285209" cy="719807"/>
            <a:chOff x="1945766" y="2711518"/>
            <a:chExt cx="4285209" cy="719807"/>
          </a:xfrm>
        </p:grpSpPr>
        <p:pic>
          <p:nvPicPr>
            <p:cNvPr id="125" name="Google Shape;125;gb7248085ca_0_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45766" y="2723513"/>
              <a:ext cx="1670500" cy="69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gb7248085ca_0_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3575" y="2711518"/>
              <a:ext cx="2057401" cy="7198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gb7248085ca_0_7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HHL(Harrow-Hassidim-Lloyd) Algorithm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7248085ca_0_7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7248085ca_0_7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HHL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은 Linear System 의 해를 구하는 양자 알고리즘이다.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75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인코딩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보통은 정규화된 벡터의 i 번째 성분을 i 번째 기저 벡터의 진폭에 인코딩한다.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그리고 </a:t>
            </a: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가 Hermitian이면 </a:t>
            </a: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와 그 역행렬은 다음과 같은 spectral decomposition을 가진다.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그럼 A|x⟩ = |b⟩ 가 만들어진다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75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|x⟩의  표현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 A|x⟩ = |b⟩ 에 A 의 inverse 를 연산하면 |x⟩ 는 다음과 같이 표현된다.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이 때 |u</a:t>
            </a:r>
            <a:r>
              <a:rPr baseline="-25000" lang="en-US" sz="15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⟩ 는 j 번째 eigenvector이고, λ</a:t>
            </a:r>
            <a:r>
              <a:rPr baseline="-25000" lang="en-US" sz="15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는 j 번째 eigenvalue이다.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940499d3_1_15"/>
          <p:cNvSpPr txBox="1"/>
          <p:nvPr>
            <p:ph idx="1" type="body"/>
          </p:nvPr>
        </p:nvSpPr>
        <p:spPr>
          <a:xfrm>
            <a:off x="88490" y="525043"/>
            <a:ext cx="8996400" cy="423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750"/>
              </a:spcBef>
              <a:spcAft>
                <a:spcPts val="0"/>
              </a:spcAft>
              <a:buSzPts val="1700"/>
              <a:buAutoNum type="arabicPeriod" startAt="3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QPE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QPE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을 사용하여                 를 연산한다.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                                                    이므로                             라고 하면                        가 남는다.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750"/>
              </a:spcBef>
              <a:spcAft>
                <a:spcPts val="0"/>
              </a:spcAft>
              <a:buSzPts val="1500"/>
              <a:buAutoNum type="arabicPeriod" startAt="3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Ancilla qubit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Ancilla qubit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을 추가하여         에 대한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Controlled rotation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을 수행한다.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750"/>
              </a:spcBef>
              <a:spcAft>
                <a:spcPts val="0"/>
              </a:spcAft>
              <a:buSzPts val="1700"/>
              <a:buAutoNum type="arabicPeriod" startAt="3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QPE</a:t>
            </a:r>
            <a:r>
              <a:rPr b="1" baseline="30000" lang="en-US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†</a:t>
            </a:r>
            <a:endParaRPr b="1" baseline="30000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QPE</a:t>
            </a:r>
            <a:r>
              <a:rPr b="1" baseline="30000"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†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을 수행한다.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b7940499d3_1_15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HHL(Harrow-Hassidim-Lloyd) Algorithm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b7940499d3_1_15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b7940499d3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50" y="915650"/>
            <a:ext cx="729925" cy="3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b7940499d3_1_15"/>
          <p:cNvPicPr preferRelativeResize="0"/>
          <p:nvPr/>
        </p:nvPicPr>
        <p:blipFill rotWithShape="1">
          <a:blip r:embed="rId4">
            <a:alphaModFix/>
          </a:blip>
          <a:srcRect b="0" l="18109" r="4202" t="0"/>
          <a:stretch/>
        </p:blipFill>
        <p:spPr>
          <a:xfrm>
            <a:off x="621150" y="1186625"/>
            <a:ext cx="2141725" cy="7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b7940499d3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152" y="2657450"/>
            <a:ext cx="3078100" cy="72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b7940499d3_1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7475" y="2323564"/>
            <a:ext cx="392700" cy="34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b7940499d3_1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8237" y="3815975"/>
            <a:ext cx="3041913" cy="7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b7940499d3_1_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2216" y="1249455"/>
            <a:ext cx="1370250" cy="64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b7940499d3_1_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3566" y="1249441"/>
            <a:ext cx="1197305" cy="6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