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046" r:id="rId2"/>
    <p:sldId id="2067" r:id="rId3"/>
    <p:sldId id="2063" r:id="rId4"/>
    <p:sldId id="2068" r:id="rId5"/>
    <p:sldId id="2064" r:id="rId6"/>
    <p:sldId id="2071" r:id="rId7"/>
    <p:sldId id="2086" r:id="rId8"/>
    <p:sldId id="2085" r:id="rId9"/>
    <p:sldId id="2081" r:id="rId10"/>
    <p:sldId id="2082" r:id="rId11"/>
    <p:sldId id="2083" r:id="rId12"/>
    <p:sldId id="2084" r:id="rId13"/>
    <p:sldId id="2074" r:id="rId14"/>
    <p:sldId id="2080" r:id="rId1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36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7" pos="76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8640" userDrawn="1">
          <p15:clr>
            <a:srgbClr val="A4A3A4"/>
          </p15:clr>
        </p15:guide>
        <p15:guide id="10" orient="horz" pos="46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/>
  <p:cmAuthor id="2" name="Microsoft Office User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B1F4D"/>
    <a:srgbClr val="00B8DB"/>
    <a:srgbClr val="EC72A5"/>
    <a:srgbClr val="2D1E42"/>
    <a:srgbClr val="583F52"/>
    <a:srgbClr val="4AEDDE"/>
    <a:srgbClr val="FA5C79"/>
    <a:srgbClr val="F6DC0D"/>
    <a:srgbClr val="FDE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6202" autoAdjust="0"/>
  </p:normalViewPr>
  <p:slideViewPr>
    <p:cSldViewPr snapToGrid="0" snapToObjects="1">
      <p:cViewPr>
        <p:scale>
          <a:sx n="50" d="100"/>
          <a:sy n="50" d="100"/>
        </p:scale>
        <p:origin x="-816" y="-444"/>
      </p:cViewPr>
      <p:guideLst>
        <p:guide orient="horz" pos="8136"/>
        <p:guide orient="horz" pos="504"/>
        <p:guide orient="horz" pos="8640"/>
        <p:guide orient="horz" pos="4632"/>
        <p:guide pos="14278"/>
        <p:guide pos="1078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50676;&#51204;&#49548;&#51088;08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50676;&#51204;&#49548;&#51088;082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50676;&#51204;&#49548;&#51088;0915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50676;&#51204;&#49548;&#51088;0915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&#50676;&#51204;&#49548;&#51088;09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3600" dirty="0" err="1">
                <a:latin typeface="08서울남산체 B" pitchFamily="18" charset="-127"/>
                <a:ea typeface="08서울남산체 B" pitchFamily="18" charset="-127"/>
              </a:rPr>
              <a:t>온도차</a:t>
            </a:r>
            <a:r>
              <a:rPr lang="en-US" altLang="ko-KR" sz="3600" dirty="0">
                <a:latin typeface="08서울남산체 B" pitchFamily="18" charset="-127"/>
                <a:ea typeface="08서울남산체 B" pitchFamily="18" charset="-127"/>
              </a:rPr>
              <a:t>-</a:t>
            </a:r>
            <a:r>
              <a:rPr lang="ko-KR" altLang="en-US" sz="3600" dirty="0">
                <a:latin typeface="08서울남산체 B" pitchFamily="18" charset="-127"/>
                <a:ea typeface="08서울남산체 B" pitchFamily="18" charset="-127"/>
              </a:rPr>
              <a:t>전압</a:t>
            </a:r>
            <a:endParaRPr lang="en-US" altLang="ko-KR" sz="3600" dirty="0">
              <a:latin typeface="08서울남산체 B" pitchFamily="18" charset="-127"/>
              <a:ea typeface="08서울남산체 B" pitchFamily="18" charset="-127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en-US" sz="2400" baseline="0" dirty="0">
                        <a:latin typeface="08서울남산체 B" pitchFamily="18" charset="-127"/>
                        <a:ea typeface="08서울남산체 B" pitchFamily="18" charset="-127"/>
                      </a:rPr>
                      <a:t>y = 0.0116x + 0.0703</a:t>
                    </a:r>
                    <a:endParaRPr lang="en-US" altLang="en-US" sz="2400" dirty="0">
                      <a:latin typeface="08서울남산체 B" pitchFamily="18" charset="-127"/>
                      <a:ea typeface="08서울남산체 B" pitchFamily="18" charset="-127"/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</c:trendlineLbl>
          </c:trendline>
          <c:xVal>
            <c:numRef>
              <c:f>Sheet1!$B$2:$B$26</c:f>
              <c:numCache>
                <c:formatCode>General</c:formatCode>
                <c:ptCount val="25"/>
                <c:pt idx="0">
                  <c:v>0.6</c:v>
                </c:pt>
                <c:pt idx="1">
                  <c:v>11.5</c:v>
                </c:pt>
                <c:pt idx="2">
                  <c:v>17.3</c:v>
                </c:pt>
                <c:pt idx="3">
                  <c:v>24.1</c:v>
                </c:pt>
                <c:pt idx="4">
                  <c:v>29</c:v>
                </c:pt>
                <c:pt idx="5">
                  <c:v>35</c:v>
                </c:pt>
                <c:pt idx="6">
                  <c:v>41.4</c:v>
                </c:pt>
                <c:pt idx="7">
                  <c:v>43.3</c:v>
                </c:pt>
                <c:pt idx="8">
                  <c:v>45.6</c:v>
                </c:pt>
                <c:pt idx="9">
                  <c:v>48.6</c:v>
                </c:pt>
                <c:pt idx="10">
                  <c:v>51.3</c:v>
                </c:pt>
                <c:pt idx="11">
                  <c:v>54.2</c:v>
                </c:pt>
                <c:pt idx="12">
                  <c:v>57.8</c:v>
                </c:pt>
                <c:pt idx="13">
                  <c:v>60</c:v>
                </c:pt>
                <c:pt idx="14">
                  <c:v>58.4</c:v>
                </c:pt>
                <c:pt idx="15">
                  <c:v>63.4</c:v>
                </c:pt>
                <c:pt idx="16">
                  <c:v>66</c:v>
                </c:pt>
                <c:pt idx="17">
                  <c:v>68.8</c:v>
                </c:pt>
                <c:pt idx="18">
                  <c:v>70.2</c:v>
                </c:pt>
                <c:pt idx="19">
                  <c:v>70.599999999999994</c:v>
                </c:pt>
                <c:pt idx="20">
                  <c:v>69</c:v>
                </c:pt>
                <c:pt idx="21">
                  <c:v>72.3</c:v>
                </c:pt>
                <c:pt idx="22">
                  <c:v>73.3</c:v>
                </c:pt>
                <c:pt idx="23">
                  <c:v>73.8</c:v>
                </c:pt>
                <c:pt idx="24">
                  <c:v>74.7</c:v>
                </c:pt>
              </c:numCache>
            </c:numRef>
          </c:xVal>
          <c:yVal>
            <c:numRef>
              <c:f>Sheet1!$E$2:$E$26</c:f>
              <c:numCache>
                <c:formatCode>General</c:formatCode>
                <c:ptCount val="25"/>
                <c:pt idx="0">
                  <c:v>0</c:v>
                </c:pt>
                <c:pt idx="1">
                  <c:v>0.185</c:v>
                </c:pt>
                <c:pt idx="2">
                  <c:v>0.26300000000000001</c:v>
                </c:pt>
                <c:pt idx="3">
                  <c:v>0.35799999999999998</c:v>
                </c:pt>
                <c:pt idx="4">
                  <c:v>0.432</c:v>
                </c:pt>
                <c:pt idx="5">
                  <c:v>0.505</c:v>
                </c:pt>
                <c:pt idx="6">
                  <c:v>0.59</c:v>
                </c:pt>
                <c:pt idx="7">
                  <c:v>0.61499999999999999</c:v>
                </c:pt>
                <c:pt idx="8">
                  <c:v>0.64</c:v>
                </c:pt>
                <c:pt idx="9">
                  <c:v>0.64800000000000002</c:v>
                </c:pt>
                <c:pt idx="10">
                  <c:v>0.67500000000000004</c:v>
                </c:pt>
                <c:pt idx="11">
                  <c:v>0.70899999999999996</c:v>
                </c:pt>
                <c:pt idx="12">
                  <c:v>0.76</c:v>
                </c:pt>
                <c:pt idx="13">
                  <c:v>0.76100000000000001</c:v>
                </c:pt>
                <c:pt idx="14">
                  <c:v>0.75700000000000001</c:v>
                </c:pt>
                <c:pt idx="15">
                  <c:v>0.80200000000000005</c:v>
                </c:pt>
                <c:pt idx="16">
                  <c:v>0.86499999999999999</c:v>
                </c:pt>
                <c:pt idx="17">
                  <c:v>0.872</c:v>
                </c:pt>
                <c:pt idx="18">
                  <c:v>0.89</c:v>
                </c:pt>
                <c:pt idx="19">
                  <c:v>0.88400000000000001</c:v>
                </c:pt>
                <c:pt idx="20">
                  <c:v>0.84899999999999998</c:v>
                </c:pt>
                <c:pt idx="21">
                  <c:v>0.88500000000000001</c:v>
                </c:pt>
                <c:pt idx="22">
                  <c:v>0.89600000000000002</c:v>
                </c:pt>
                <c:pt idx="23">
                  <c:v>0.89200000000000002</c:v>
                </c:pt>
                <c:pt idx="24">
                  <c:v>0.89800000000000002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AF0-445F-81CD-E69DC24DC1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566784"/>
        <c:axId val="198262784"/>
      </c:scatterChart>
      <c:valAx>
        <c:axId val="18156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8262784"/>
        <c:crosses val="autoZero"/>
        <c:crossBetween val="midCat"/>
      </c:valAx>
      <c:valAx>
        <c:axId val="198262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1566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3600" dirty="0" err="1" smtClean="0">
                <a:latin typeface="08서울남산체 B" pitchFamily="18" charset="-127"/>
                <a:ea typeface="08서울남산체 B" pitchFamily="18" charset="-127"/>
              </a:rPr>
              <a:t>온도차</a:t>
            </a:r>
            <a:r>
              <a:rPr lang="en-US" altLang="ko-KR" sz="3600" dirty="0" smtClean="0">
                <a:latin typeface="08서울남산체 B" pitchFamily="18" charset="-127"/>
                <a:ea typeface="08서울남산체 B" pitchFamily="18" charset="-127"/>
              </a:rPr>
              <a:t>-</a:t>
            </a:r>
            <a:r>
              <a:rPr lang="ko-KR" altLang="en-US" sz="3600" dirty="0" smtClean="0">
                <a:latin typeface="08서울남산체 B" pitchFamily="18" charset="-127"/>
                <a:ea typeface="08서울남산체 B" pitchFamily="18" charset="-127"/>
              </a:rPr>
              <a:t>전압</a:t>
            </a:r>
            <a:endParaRPr lang="en-US" altLang="ko-KR" sz="3600" dirty="0">
              <a:latin typeface="08서울남산체 B" pitchFamily="18" charset="-127"/>
              <a:ea typeface="08서울남산체 B" pitchFamily="18" charset="-127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en-US" sz="2400" baseline="0" dirty="0">
                        <a:latin typeface="08서울남산체 B" pitchFamily="18" charset="-127"/>
                        <a:ea typeface="08서울남산체 B" pitchFamily="18" charset="-127"/>
                      </a:rPr>
                      <a:t>y = 0.0193x + 0.145</a:t>
                    </a:r>
                    <a:endParaRPr lang="en-US" altLang="en-US" sz="2400" dirty="0">
                      <a:latin typeface="08서울남산체 B" pitchFamily="18" charset="-127"/>
                      <a:ea typeface="08서울남산체 B" pitchFamily="18" charset="-127"/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</c:trendlineLbl>
          </c:trendline>
          <c:xVal>
            <c:numRef>
              <c:f>Sheet1!$B$2:$B$26</c:f>
              <c:numCache>
                <c:formatCode>General</c:formatCode>
                <c:ptCount val="25"/>
                <c:pt idx="0">
                  <c:v>0</c:v>
                </c:pt>
                <c:pt idx="1">
                  <c:v>9.4</c:v>
                </c:pt>
                <c:pt idx="2">
                  <c:v>17.600000000000001</c:v>
                </c:pt>
                <c:pt idx="3">
                  <c:v>24.3</c:v>
                </c:pt>
                <c:pt idx="4">
                  <c:v>32.4</c:v>
                </c:pt>
                <c:pt idx="5">
                  <c:v>35</c:v>
                </c:pt>
                <c:pt idx="6">
                  <c:v>37.200000000000003</c:v>
                </c:pt>
                <c:pt idx="7">
                  <c:v>39.1</c:v>
                </c:pt>
                <c:pt idx="8">
                  <c:v>41.2</c:v>
                </c:pt>
                <c:pt idx="9">
                  <c:v>44.2</c:v>
                </c:pt>
                <c:pt idx="10">
                  <c:v>48.5</c:v>
                </c:pt>
                <c:pt idx="11">
                  <c:v>53.3</c:v>
                </c:pt>
                <c:pt idx="12">
                  <c:v>55.8</c:v>
                </c:pt>
                <c:pt idx="13">
                  <c:v>57.3</c:v>
                </c:pt>
                <c:pt idx="14">
                  <c:v>60.5</c:v>
                </c:pt>
                <c:pt idx="15">
                  <c:v>62</c:v>
                </c:pt>
                <c:pt idx="16">
                  <c:v>62.2</c:v>
                </c:pt>
                <c:pt idx="17">
                  <c:v>64.8</c:v>
                </c:pt>
                <c:pt idx="18">
                  <c:v>67.599999999999994</c:v>
                </c:pt>
                <c:pt idx="19">
                  <c:v>68.400000000000006</c:v>
                </c:pt>
                <c:pt idx="20">
                  <c:v>70.3</c:v>
                </c:pt>
                <c:pt idx="21">
                  <c:v>71.8</c:v>
                </c:pt>
                <c:pt idx="22">
                  <c:v>71.599999999999994</c:v>
                </c:pt>
                <c:pt idx="23">
                  <c:v>71.8</c:v>
                </c:pt>
                <c:pt idx="24">
                  <c:v>72.599999999999994</c:v>
                </c:pt>
              </c:numCache>
            </c:numRef>
          </c:xVal>
          <c:yVal>
            <c:numRef>
              <c:f>Sheet1!$E$2:$E$26</c:f>
              <c:numCache>
                <c:formatCode>General</c:formatCode>
                <c:ptCount val="25"/>
                <c:pt idx="0">
                  <c:v>0</c:v>
                </c:pt>
                <c:pt idx="1">
                  <c:v>0.28000000000000003</c:v>
                </c:pt>
                <c:pt idx="2">
                  <c:v>0.51</c:v>
                </c:pt>
                <c:pt idx="3">
                  <c:v>0.69</c:v>
                </c:pt>
                <c:pt idx="4">
                  <c:v>0.83</c:v>
                </c:pt>
                <c:pt idx="5">
                  <c:v>0.88</c:v>
                </c:pt>
                <c:pt idx="6">
                  <c:v>0.88</c:v>
                </c:pt>
                <c:pt idx="7">
                  <c:v>0.92</c:v>
                </c:pt>
                <c:pt idx="8">
                  <c:v>0.95</c:v>
                </c:pt>
                <c:pt idx="9">
                  <c:v>1.01</c:v>
                </c:pt>
                <c:pt idx="10">
                  <c:v>1.1100000000000001</c:v>
                </c:pt>
                <c:pt idx="11">
                  <c:v>1.22</c:v>
                </c:pt>
                <c:pt idx="12">
                  <c:v>1.26</c:v>
                </c:pt>
                <c:pt idx="13">
                  <c:v>1.28</c:v>
                </c:pt>
                <c:pt idx="14">
                  <c:v>1.34</c:v>
                </c:pt>
                <c:pt idx="15">
                  <c:v>1.35</c:v>
                </c:pt>
                <c:pt idx="16">
                  <c:v>1.33</c:v>
                </c:pt>
                <c:pt idx="17">
                  <c:v>1.36</c:v>
                </c:pt>
                <c:pt idx="18">
                  <c:v>1.44</c:v>
                </c:pt>
                <c:pt idx="19">
                  <c:v>1.46</c:v>
                </c:pt>
                <c:pt idx="20">
                  <c:v>1.49</c:v>
                </c:pt>
                <c:pt idx="21">
                  <c:v>1.52</c:v>
                </c:pt>
                <c:pt idx="22">
                  <c:v>1.49</c:v>
                </c:pt>
                <c:pt idx="23">
                  <c:v>1.48</c:v>
                </c:pt>
                <c:pt idx="24">
                  <c:v>1.5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AF0-445F-81CD-E69DC24DC1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521024"/>
        <c:axId val="229521600"/>
      </c:scatterChart>
      <c:valAx>
        <c:axId val="22952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9521600"/>
        <c:crosses val="autoZero"/>
        <c:crossBetween val="midCat"/>
      </c:valAx>
      <c:valAx>
        <c:axId val="22952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9521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3600" dirty="0" err="1">
                <a:latin typeface="08서울남산체 B" pitchFamily="18" charset="-127"/>
                <a:ea typeface="08서울남산체 B" pitchFamily="18" charset="-127"/>
              </a:rPr>
              <a:t>온도차</a:t>
            </a:r>
            <a:r>
              <a:rPr lang="en-US" altLang="ko-KR" sz="3600" dirty="0">
                <a:latin typeface="08서울남산체 B" pitchFamily="18" charset="-127"/>
                <a:ea typeface="08서울남산체 B" pitchFamily="18" charset="-127"/>
              </a:rPr>
              <a:t>-</a:t>
            </a:r>
            <a:r>
              <a:rPr lang="ko-KR" altLang="en-US" sz="3600" dirty="0">
                <a:latin typeface="08서울남산체 B" pitchFamily="18" charset="-127"/>
                <a:ea typeface="08서울남산체 B" pitchFamily="18" charset="-127"/>
              </a:rPr>
              <a:t>전압</a:t>
            </a:r>
            <a:endParaRPr lang="en-US" altLang="ko-KR" sz="3600" dirty="0">
              <a:latin typeface="08서울남산체 B" pitchFamily="18" charset="-127"/>
              <a:ea typeface="08서울남산체 B" pitchFamily="18" charset="-127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en-US" sz="2400" baseline="0" dirty="0">
                        <a:latin typeface="08서울남산체 B" pitchFamily="18" charset="-127"/>
                        <a:ea typeface="08서울남산체 B" pitchFamily="18" charset="-127"/>
                      </a:rPr>
                      <a:t>y = 0.0457x - 0.2943</a:t>
                    </a:r>
                    <a:endParaRPr lang="en-US" altLang="en-US" sz="2400" dirty="0">
                      <a:latin typeface="08서울남산체 B" pitchFamily="18" charset="-127"/>
                      <a:ea typeface="08서울남산체 B" pitchFamily="18" charset="-127"/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</c:trendlineLbl>
          </c:trendline>
          <c:xVal>
            <c:numRef>
              <c:f>Sheet1!$B$2:$B$26</c:f>
              <c:numCache>
                <c:formatCode>General</c:formatCode>
                <c:ptCount val="25"/>
                <c:pt idx="0">
                  <c:v>1.9</c:v>
                </c:pt>
                <c:pt idx="1">
                  <c:v>19.3</c:v>
                </c:pt>
                <c:pt idx="2">
                  <c:v>17.5</c:v>
                </c:pt>
                <c:pt idx="3">
                  <c:v>15.4</c:v>
                </c:pt>
                <c:pt idx="4">
                  <c:v>20.2</c:v>
                </c:pt>
                <c:pt idx="5">
                  <c:v>24.1</c:v>
                </c:pt>
                <c:pt idx="6">
                  <c:v>27.2</c:v>
                </c:pt>
                <c:pt idx="7">
                  <c:v>31.9</c:v>
                </c:pt>
                <c:pt idx="8">
                  <c:v>35.200000000000003</c:v>
                </c:pt>
                <c:pt idx="9">
                  <c:v>37.9</c:v>
                </c:pt>
                <c:pt idx="10">
                  <c:v>41.2</c:v>
                </c:pt>
                <c:pt idx="11">
                  <c:v>43.9</c:v>
                </c:pt>
                <c:pt idx="12">
                  <c:v>46.2</c:v>
                </c:pt>
                <c:pt idx="13">
                  <c:v>48.7</c:v>
                </c:pt>
                <c:pt idx="14">
                  <c:v>50.2</c:v>
                </c:pt>
                <c:pt idx="15">
                  <c:v>50.7</c:v>
                </c:pt>
                <c:pt idx="16">
                  <c:v>51.7</c:v>
                </c:pt>
                <c:pt idx="17">
                  <c:v>53.8</c:v>
                </c:pt>
                <c:pt idx="18">
                  <c:v>55.6</c:v>
                </c:pt>
                <c:pt idx="19">
                  <c:v>56.7</c:v>
                </c:pt>
                <c:pt idx="20">
                  <c:v>57.1</c:v>
                </c:pt>
                <c:pt idx="21">
                  <c:v>57.5</c:v>
                </c:pt>
                <c:pt idx="22">
                  <c:v>58</c:v>
                </c:pt>
                <c:pt idx="23">
                  <c:v>58.6</c:v>
                </c:pt>
                <c:pt idx="24">
                  <c:v>59</c:v>
                </c:pt>
              </c:numCache>
            </c:numRef>
          </c:xVal>
          <c:yVal>
            <c:numRef>
              <c:f>Sheet1!$E$2:$E$26</c:f>
              <c:numCache>
                <c:formatCode>General</c:formatCode>
                <c:ptCount val="25"/>
                <c:pt idx="0">
                  <c:v>6.6000000000000003E-2</c:v>
                </c:pt>
                <c:pt idx="1">
                  <c:v>0.14499999999999999</c:v>
                </c:pt>
                <c:pt idx="2">
                  <c:v>0.33600000000000002</c:v>
                </c:pt>
                <c:pt idx="3">
                  <c:v>0.54900000000000004</c:v>
                </c:pt>
                <c:pt idx="4">
                  <c:v>0.74399999999999999</c:v>
                </c:pt>
                <c:pt idx="5">
                  <c:v>0.88300000000000001</c:v>
                </c:pt>
                <c:pt idx="6">
                  <c:v>0.99299999999999999</c:v>
                </c:pt>
                <c:pt idx="7">
                  <c:v>1.095</c:v>
                </c:pt>
                <c:pt idx="8">
                  <c:v>1.2350000000000001</c:v>
                </c:pt>
                <c:pt idx="9">
                  <c:v>1.391</c:v>
                </c:pt>
                <c:pt idx="10">
                  <c:v>1.5249999999999999</c:v>
                </c:pt>
                <c:pt idx="11">
                  <c:v>1.6359999999999999</c:v>
                </c:pt>
                <c:pt idx="12">
                  <c:v>1.732</c:v>
                </c:pt>
                <c:pt idx="13">
                  <c:v>1.9870000000000001</c:v>
                </c:pt>
                <c:pt idx="14">
                  <c:v>2.0539999999999998</c:v>
                </c:pt>
                <c:pt idx="15">
                  <c:v>2.0779999999999998</c:v>
                </c:pt>
                <c:pt idx="16">
                  <c:v>2.1219999999999999</c:v>
                </c:pt>
                <c:pt idx="17">
                  <c:v>2.2069999999999999</c:v>
                </c:pt>
                <c:pt idx="18">
                  <c:v>2.2789999999999999</c:v>
                </c:pt>
                <c:pt idx="19">
                  <c:v>2.3220000000000001</c:v>
                </c:pt>
                <c:pt idx="20">
                  <c:v>2.3340000000000001</c:v>
                </c:pt>
                <c:pt idx="21">
                  <c:v>2.3450000000000002</c:v>
                </c:pt>
                <c:pt idx="22">
                  <c:v>2.3690000000000002</c:v>
                </c:pt>
                <c:pt idx="23">
                  <c:v>2.39</c:v>
                </c:pt>
                <c:pt idx="24">
                  <c:v>2.4060000000000001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AF0-445F-81CD-E69DC24DC1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441920"/>
        <c:axId val="144442496"/>
      </c:scatterChart>
      <c:valAx>
        <c:axId val="14444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442496"/>
        <c:crosses val="autoZero"/>
        <c:crossBetween val="midCat"/>
      </c:valAx>
      <c:valAx>
        <c:axId val="14444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441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4400" dirty="0">
                <a:latin typeface="08서울남산체 B" pitchFamily="18" charset="-127"/>
                <a:ea typeface="08서울남산체 B" pitchFamily="18" charset="-127"/>
              </a:rPr>
              <a:t>시간</a:t>
            </a:r>
            <a:r>
              <a:rPr lang="en-US" altLang="ko-KR" sz="4400" dirty="0">
                <a:latin typeface="08서울남산체 B" pitchFamily="18" charset="-127"/>
                <a:ea typeface="08서울남산체 B" pitchFamily="18" charset="-127"/>
              </a:rPr>
              <a:t>-</a:t>
            </a:r>
            <a:r>
              <a:rPr lang="ko-KR" altLang="en-US" sz="4400" dirty="0" err="1">
                <a:latin typeface="08서울남산체 B" pitchFamily="18" charset="-127"/>
                <a:ea typeface="08서울남산체 B" pitchFamily="18" charset="-127"/>
              </a:rPr>
              <a:t>온도차</a:t>
            </a:r>
            <a:endParaRPr lang="en-US" altLang="ko-KR" sz="4400" dirty="0">
              <a:latin typeface="08서울남산체 B" pitchFamily="18" charset="-127"/>
              <a:ea typeface="08서울남산체 B" pitchFamily="18" charset="-127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en-US" sz="2800" baseline="0" dirty="0">
                        <a:latin typeface="08서울남산체 B" pitchFamily="18" charset="-127"/>
                        <a:ea typeface="08서울남산체 B" pitchFamily="18" charset="-127"/>
                      </a:rPr>
                      <a:t>y = 2.0938x + 13.222</a:t>
                    </a:r>
                    <a:endParaRPr lang="en-US" altLang="en-US" sz="2800" dirty="0">
                      <a:latin typeface="08서울남산체 B" pitchFamily="18" charset="-127"/>
                      <a:ea typeface="08서울남산체 B" pitchFamily="18" charset="-127"/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</c:trendlineLbl>
          </c:trendline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1.9</c:v>
                </c:pt>
                <c:pt idx="1">
                  <c:v>19.3</c:v>
                </c:pt>
                <c:pt idx="2">
                  <c:v>17.5</c:v>
                </c:pt>
                <c:pt idx="3">
                  <c:v>15.4</c:v>
                </c:pt>
                <c:pt idx="4">
                  <c:v>20.2</c:v>
                </c:pt>
                <c:pt idx="5">
                  <c:v>24.1</c:v>
                </c:pt>
                <c:pt idx="6">
                  <c:v>27.2</c:v>
                </c:pt>
                <c:pt idx="7">
                  <c:v>31.9</c:v>
                </c:pt>
                <c:pt idx="8">
                  <c:v>35.200000000000003</c:v>
                </c:pt>
                <c:pt idx="9">
                  <c:v>37.9</c:v>
                </c:pt>
                <c:pt idx="10">
                  <c:v>41.2</c:v>
                </c:pt>
                <c:pt idx="11">
                  <c:v>43.9</c:v>
                </c:pt>
                <c:pt idx="12">
                  <c:v>46.2</c:v>
                </c:pt>
                <c:pt idx="13">
                  <c:v>48.7</c:v>
                </c:pt>
                <c:pt idx="14">
                  <c:v>50.2</c:v>
                </c:pt>
                <c:pt idx="15">
                  <c:v>50.7</c:v>
                </c:pt>
                <c:pt idx="16">
                  <c:v>51.7</c:v>
                </c:pt>
                <c:pt idx="17">
                  <c:v>53.8</c:v>
                </c:pt>
                <c:pt idx="18">
                  <c:v>55.6</c:v>
                </c:pt>
                <c:pt idx="19">
                  <c:v>56.7</c:v>
                </c:pt>
                <c:pt idx="20">
                  <c:v>57.1</c:v>
                </c:pt>
                <c:pt idx="21">
                  <c:v>57.5</c:v>
                </c:pt>
                <c:pt idx="22">
                  <c:v>58</c:v>
                </c:pt>
                <c:pt idx="23">
                  <c:v>58.6</c:v>
                </c:pt>
                <c:pt idx="24">
                  <c:v>59</c:v>
                </c:pt>
                <c:pt idx="25">
                  <c:v>59.2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646-4FB6-A10E-3DDC3785B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605760"/>
        <c:axId val="90688896"/>
      </c:lineChart>
      <c:catAx>
        <c:axId val="8760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688896"/>
        <c:crosses val="autoZero"/>
        <c:auto val="1"/>
        <c:lblAlgn val="ctr"/>
        <c:lblOffset val="100"/>
        <c:noMultiLvlLbl val="0"/>
      </c:catAx>
      <c:valAx>
        <c:axId val="9068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60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5400" dirty="0" err="1">
                <a:latin typeface="08서울남산체 B" pitchFamily="18" charset="-127"/>
                <a:ea typeface="08서울남산체 B" pitchFamily="18" charset="-127"/>
              </a:rPr>
              <a:t>온도차</a:t>
            </a:r>
            <a:r>
              <a:rPr lang="en-US" altLang="ko-KR" sz="5400" dirty="0">
                <a:latin typeface="08서울남산체 B" pitchFamily="18" charset="-127"/>
                <a:ea typeface="08서울남산체 B" pitchFamily="18" charset="-127"/>
              </a:rPr>
              <a:t>-</a:t>
            </a:r>
            <a:r>
              <a:rPr lang="ko-KR" altLang="en-US" sz="5400" dirty="0">
                <a:latin typeface="08서울남산체 B" pitchFamily="18" charset="-127"/>
                <a:ea typeface="08서울남산체 B" pitchFamily="18" charset="-127"/>
              </a:rPr>
              <a:t>전력 </a:t>
            </a:r>
            <a:r>
              <a:rPr lang="en-US" altLang="ko-KR" sz="5400" dirty="0">
                <a:latin typeface="08서울남산체 B" pitchFamily="18" charset="-127"/>
                <a:ea typeface="08서울남산체 B" pitchFamily="18" charset="-127"/>
              </a:rPr>
              <a:t>(</a:t>
            </a:r>
            <a:r>
              <a:rPr lang="ko-KR" altLang="en-US" sz="5400" dirty="0">
                <a:latin typeface="08서울남산체 B" pitchFamily="18" charset="-127"/>
                <a:ea typeface="08서울남산체 B" pitchFamily="18" charset="-127"/>
              </a:rPr>
              <a:t>저항 </a:t>
            </a:r>
            <a:r>
              <a:rPr lang="en-US" altLang="ko-KR" sz="5400" dirty="0">
                <a:latin typeface="08서울남산체 B" pitchFamily="18" charset="-127"/>
                <a:ea typeface="08서울남산체 B" pitchFamily="18" charset="-127"/>
              </a:rPr>
              <a:t>100</a:t>
            </a:r>
            <a:r>
              <a:rPr lang="el-GR" altLang="ko-KR" sz="5400" dirty="0">
                <a:latin typeface="08서울남산체 B" pitchFamily="18" charset="-127"/>
                <a:ea typeface="08서울남산체 B" pitchFamily="18" charset="-127"/>
              </a:rPr>
              <a:t>Ω</a:t>
            </a:r>
            <a:r>
              <a:rPr lang="en-US" altLang="ko-KR" sz="5400" dirty="0">
                <a:latin typeface="08서울남산체 B" pitchFamily="18" charset="-127"/>
                <a:ea typeface="08서울남산체 B" pitchFamily="18" charset="-127"/>
              </a:rPr>
              <a:t>)</a:t>
            </a:r>
            <a:endParaRPr lang="ko-KR" altLang="en-US" sz="5400" dirty="0">
              <a:latin typeface="08서울남산체 B" pitchFamily="18" charset="-127"/>
              <a:ea typeface="08서울남산체 B" pitchFamily="18" charset="-127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0"/>
            <c:dispEq val="1"/>
            <c:trendlineLbl>
              <c:layout>
                <c:manualLayout>
                  <c:x val="-9.7027663295405797E-2"/>
                  <c:y val="1.9408915659254487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en-US" sz="4400" baseline="0" dirty="0">
                        <a:latin typeface="08서울남산체 B" pitchFamily="18" charset="-127"/>
                        <a:ea typeface="08서울남산체 B" pitchFamily="18" charset="-127"/>
                      </a:rPr>
                      <a:t>y = 0.0037x</a:t>
                    </a:r>
                    <a:r>
                      <a:rPr lang="en-US" altLang="en-US" sz="4400" baseline="30000" dirty="0">
                        <a:latin typeface="08서울남산체 B" pitchFamily="18" charset="-127"/>
                        <a:ea typeface="08서울남산체 B" pitchFamily="18" charset="-127"/>
                      </a:rPr>
                      <a:t>2.3472</a:t>
                    </a:r>
                    <a:endParaRPr lang="en-US" altLang="en-US" sz="4400" dirty="0">
                      <a:latin typeface="08서울남산체 B" pitchFamily="18" charset="-127"/>
                      <a:ea typeface="08서울남산체 B" pitchFamily="18" charset="-127"/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</c:trendlineLbl>
          </c:trendline>
          <c:xVal>
            <c:numRef>
              <c:f>Sheet1!$B$2:$B$38</c:f>
              <c:numCache>
                <c:formatCode>General</c:formatCode>
                <c:ptCount val="37"/>
                <c:pt idx="0">
                  <c:v>1.9</c:v>
                </c:pt>
                <c:pt idx="1">
                  <c:v>19.3</c:v>
                </c:pt>
                <c:pt idx="2">
                  <c:v>17.5</c:v>
                </c:pt>
                <c:pt idx="3">
                  <c:v>15.4</c:v>
                </c:pt>
                <c:pt idx="4">
                  <c:v>20.2</c:v>
                </c:pt>
                <c:pt idx="5">
                  <c:v>24.1</c:v>
                </c:pt>
                <c:pt idx="6">
                  <c:v>27.2</c:v>
                </c:pt>
                <c:pt idx="7">
                  <c:v>31.9</c:v>
                </c:pt>
                <c:pt idx="8">
                  <c:v>35.200000000000003</c:v>
                </c:pt>
                <c:pt idx="9">
                  <c:v>37.9</c:v>
                </c:pt>
                <c:pt idx="10">
                  <c:v>41.2</c:v>
                </c:pt>
                <c:pt idx="11">
                  <c:v>43.9</c:v>
                </c:pt>
                <c:pt idx="12">
                  <c:v>46.2</c:v>
                </c:pt>
                <c:pt idx="13">
                  <c:v>48.7</c:v>
                </c:pt>
                <c:pt idx="14">
                  <c:v>50.2</c:v>
                </c:pt>
                <c:pt idx="15">
                  <c:v>50.7</c:v>
                </c:pt>
                <c:pt idx="16">
                  <c:v>51.7</c:v>
                </c:pt>
                <c:pt idx="17">
                  <c:v>53.8</c:v>
                </c:pt>
                <c:pt idx="18">
                  <c:v>55.6</c:v>
                </c:pt>
                <c:pt idx="19">
                  <c:v>56.7</c:v>
                </c:pt>
                <c:pt idx="20">
                  <c:v>57.1</c:v>
                </c:pt>
                <c:pt idx="21">
                  <c:v>57.5</c:v>
                </c:pt>
                <c:pt idx="22">
                  <c:v>58</c:v>
                </c:pt>
                <c:pt idx="23">
                  <c:v>58.6</c:v>
                </c:pt>
                <c:pt idx="24">
                  <c:v>59</c:v>
                </c:pt>
                <c:pt idx="25">
                  <c:v>59.2</c:v>
                </c:pt>
                <c:pt idx="26">
                  <c:v>59</c:v>
                </c:pt>
                <c:pt idx="27">
                  <c:v>60.1</c:v>
                </c:pt>
                <c:pt idx="28">
                  <c:v>60.7</c:v>
                </c:pt>
                <c:pt idx="29">
                  <c:v>61.7</c:v>
                </c:pt>
                <c:pt idx="30">
                  <c:v>62.3</c:v>
                </c:pt>
                <c:pt idx="31">
                  <c:v>63.2</c:v>
                </c:pt>
                <c:pt idx="32">
                  <c:v>63.9</c:v>
                </c:pt>
                <c:pt idx="33">
                  <c:v>64</c:v>
                </c:pt>
                <c:pt idx="34">
                  <c:v>64</c:v>
                </c:pt>
                <c:pt idx="35">
                  <c:v>63.8</c:v>
                </c:pt>
                <c:pt idx="36">
                  <c:v>64.099999999999994</c:v>
                </c:pt>
              </c:numCache>
            </c:numRef>
          </c:xVal>
          <c:yVal>
            <c:numRef>
              <c:f>Sheet1!$G$2:$G$38</c:f>
              <c:numCache>
                <c:formatCode>General</c:formatCode>
                <c:ptCount val="37"/>
                <c:pt idx="0">
                  <c:v>4.3560000000000001E-2</c:v>
                </c:pt>
                <c:pt idx="1">
                  <c:v>0.22474999999999998</c:v>
                </c:pt>
                <c:pt idx="2">
                  <c:v>1.1457600000000001</c:v>
                </c:pt>
                <c:pt idx="3">
                  <c:v>3.0304799999999998</c:v>
                </c:pt>
                <c:pt idx="4">
                  <c:v>5.6246399999999994</c:v>
                </c:pt>
                <c:pt idx="5">
                  <c:v>7.8851899999999997</c:v>
                </c:pt>
                <c:pt idx="6">
                  <c:v>9.9995100000000008</c:v>
                </c:pt>
                <c:pt idx="7">
                  <c:v>12.16545</c:v>
                </c:pt>
                <c:pt idx="8">
                  <c:v>15.647450000000001</c:v>
                </c:pt>
                <c:pt idx="9">
                  <c:v>19.571370000000002</c:v>
                </c:pt>
                <c:pt idx="10">
                  <c:v>23.561249999999998</c:v>
                </c:pt>
                <c:pt idx="11">
                  <c:v>27.157600000000002</c:v>
                </c:pt>
                <c:pt idx="12">
                  <c:v>30.379279999999998</c:v>
                </c:pt>
                <c:pt idx="13">
                  <c:v>39.5413</c:v>
                </c:pt>
                <c:pt idx="14">
                  <c:v>42.312399999999997</c:v>
                </c:pt>
                <c:pt idx="15">
                  <c:v>43.2224</c:v>
                </c:pt>
                <c:pt idx="16">
                  <c:v>45.198599999999999</c:v>
                </c:pt>
                <c:pt idx="17">
                  <c:v>48.774700000000003</c:v>
                </c:pt>
                <c:pt idx="18">
                  <c:v>51.961199999999998</c:v>
                </c:pt>
                <c:pt idx="19">
                  <c:v>53.870399999999997</c:v>
                </c:pt>
                <c:pt idx="20">
                  <c:v>54.382200000000005</c:v>
                </c:pt>
                <c:pt idx="21">
                  <c:v>55.107500000000002</c:v>
                </c:pt>
                <c:pt idx="22">
                  <c:v>56.145300000000006</c:v>
                </c:pt>
                <c:pt idx="23">
                  <c:v>57.121000000000002</c:v>
                </c:pt>
                <c:pt idx="24">
                  <c:v>57.984600000000007</c:v>
                </c:pt>
                <c:pt idx="25">
                  <c:v>57.671999999999997</c:v>
                </c:pt>
                <c:pt idx="26">
                  <c:v>57.192699999999995</c:v>
                </c:pt>
                <c:pt idx="27">
                  <c:v>59.340799999999994</c:v>
                </c:pt>
                <c:pt idx="28">
                  <c:v>60.393000000000008</c:v>
                </c:pt>
                <c:pt idx="29">
                  <c:v>61.976099999999995</c:v>
                </c:pt>
                <c:pt idx="30">
                  <c:v>63.327599999999997</c:v>
                </c:pt>
                <c:pt idx="31">
                  <c:v>64.897499999999994</c:v>
                </c:pt>
                <c:pt idx="32">
                  <c:v>65.92049999999999</c:v>
                </c:pt>
                <c:pt idx="33">
                  <c:v>65.510400000000004</c:v>
                </c:pt>
                <c:pt idx="34">
                  <c:v>65.433599999999998</c:v>
                </c:pt>
                <c:pt idx="35">
                  <c:v>64.846500000000006</c:v>
                </c:pt>
                <c:pt idx="36">
                  <c:v>64.94850000000001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D18E-4949-B1C2-D2604B983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9515264"/>
        <c:axId val="229515840"/>
      </c:scatterChart>
      <c:valAx>
        <c:axId val="229515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9515840"/>
        <c:crosses val="autoZero"/>
        <c:crossBetween val="midCat"/>
      </c:valAx>
      <c:valAx>
        <c:axId val="22951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9515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uni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unito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Nunito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14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919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263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30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 userDrawn="1"/>
        </p:nvGrpSpPr>
        <p:grpSpPr>
          <a:xfrm rot="5400000">
            <a:off x="-16715231" y="-397359"/>
            <a:ext cx="24535152" cy="4304369"/>
            <a:chOff x="0" y="-156114"/>
            <a:chExt cx="24535152" cy="4304369"/>
          </a:xfrm>
        </p:grpSpPr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1" name="Freeform 5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2" name="Freeform 5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3" name="Freeform 5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4" name="Freeform 5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5" name="Freeform 5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6" name="Freeform 5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7" name="Freeform 5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8" name="Freeform 57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9" name="Freeform 58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2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3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4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5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6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7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8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9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0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1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2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3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4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3" name="Freeform 2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2901752" y="3940389"/>
            <a:ext cx="6780686" cy="38703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9075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770022" y="2436714"/>
            <a:ext cx="4290417" cy="7627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461797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410888" y="3912686"/>
            <a:ext cx="7567384" cy="47803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679538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133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3905212" y="1952726"/>
            <a:ext cx="8420998" cy="8420998"/>
          </a:xfrm>
          <a:custGeom>
            <a:avLst/>
            <a:gdLst>
              <a:gd name="connsiteX0" fmla="*/ 1794805 w 3589610"/>
              <a:gd name="connsiteY0" fmla="*/ 0 h 3589610"/>
              <a:gd name="connsiteX1" fmla="*/ 3589610 w 3589610"/>
              <a:gd name="connsiteY1" fmla="*/ 1794805 h 3589610"/>
              <a:gd name="connsiteX2" fmla="*/ 1794805 w 3589610"/>
              <a:gd name="connsiteY2" fmla="*/ 3589610 h 3589610"/>
              <a:gd name="connsiteX3" fmla="*/ 0 w 3589610"/>
              <a:gd name="connsiteY3" fmla="*/ 1794805 h 3589610"/>
              <a:gd name="connsiteX4" fmla="*/ 1794805 w 3589610"/>
              <a:gd name="connsiteY4" fmla="*/ 0 h 358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9610" h="3589610">
                <a:moveTo>
                  <a:pt x="1794805" y="0"/>
                </a:moveTo>
                <a:cubicBezTo>
                  <a:pt x="2786048" y="0"/>
                  <a:pt x="3589610" y="803562"/>
                  <a:pt x="3589610" y="1794805"/>
                </a:cubicBezTo>
                <a:cubicBezTo>
                  <a:pt x="3589610" y="2786048"/>
                  <a:pt x="2786048" y="3589610"/>
                  <a:pt x="1794805" y="3589610"/>
                </a:cubicBezTo>
                <a:cubicBezTo>
                  <a:pt x="803562" y="3589610"/>
                  <a:pt x="0" y="2786048"/>
                  <a:pt x="0" y="1794805"/>
                </a:cubicBezTo>
                <a:cubicBezTo>
                  <a:pt x="0" y="803562"/>
                  <a:pt x="803562" y="0"/>
                  <a:pt x="17948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Nunito Light" charset="0"/>
                <a:ea typeface="Nunito Light" charset="0"/>
                <a:cs typeface="Nunito Light" charset="0"/>
              </a:defRPr>
            </a:lvl1pPr>
          </a:lstStyle>
          <a:p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 rot="10800000">
            <a:off x="-23446" y="10974729"/>
            <a:ext cx="24535152" cy="4304369"/>
            <a:chOff x="0" y="-156114"/>
            <a:chExt cx="24535152" cy="4304369"/>
          </a:xfrm>
        </p:grpSpPr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6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7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3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4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5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7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8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29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  <p:sp>
          <p:nvSpPr>
            <p:cNvPr id="30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947180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964" r:id="rId2"/>
    <p:sldLayoutId id="2147483965" r:id="rId3"/>
    <p:sldLayoutId id="2147483958" r:id="rId4"/>
    <p:sldLayoutId id="2147483959" r:id="rId5"/>
    <p:sldLayoutId id="2147483960" r:id="rId6"/>
    <p:sldLayoutId id="2147483953" r:id="rId7"/>
    <p:sldLayoutId id="2147483956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Box 311"/>
          <p:cNvSpPr txBox="1"/>
          <p:nvPr/>
        </p:nvSpPr>
        <p:spPr>
          <a:xfrm>
            <a:off x="8700373" y="5482164"/>
            <a:ext cx="651332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0" b="1" spc="300" dirty="0">
                <a:latin typeface="나눔스퀘어_ac ExtraBold" pitchFamily="50" charset="-127"/>
                <a:ea typeface="나눔스퀘어_ac ExtraBold" pitchFamily="50" charset="-127"/>
                <a:cs typeface="Nunito" charset="0"/>
              </a:rPr>
              <a:t>행복회로</a:t>
            </a:r>
            <a:endParaRPr lang="en-US" sz="14000" b="1" spc="300" dirty="0">
              <a:latin typeface="나눔스퀘어_ac ExtraBold" pitchFamily="50" charset="-127"/>
              <a:ea typeface="나눔스퀘어_ac ExtraBold" pitchFamily="50" charset="-127"/>
              <a:cs typeface="Nunito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690208" y="8265756"/>
            <a:ext cx="10533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dirty="0">
                <a:latin typeface="나눔스퀘어_ac Bold" pitchFamily="50" charset="-127"/>
                <a:ea typeface="나눔스퀘어_ac Bold" pitchFamily="50" charset="-127"/>
              </a:rPr>
              <a:t>열전소자를 활용한 산불 모니터링 </a:t>
            </a:r>
            <a:r>
              <a:rPr lang="ko-KR" altLang="en-US" dirty="0" err="1">
                <a:latin typeface="나눔스퀘어_ac Bold" pitchFamily="50" charset="-127"/>
                <a:ea typeface="나눔스퀘어_ac Bold" pitchFamily="50" charset="-127"/>
              </a:rPr>
              <a:t>드론의</a:t>
            </a:r>
            <a:r>
              <a:rPr lang="ko-KR" altLang="en-US" dirty="0">
                <a:latin typeface="나눔스퀘어_ac Bold" pitchFamily="50" charset="-127"/>
                <a:ea typeface="나눔스퀘어_ac Bold" pitchFamily="50" charset="-127"/>
              </a:rPr>
              <a:t> 배터리 효율 향상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0" y="-1582768"/>
            <a:ext cx="24535152" cy="4304369"/>
            <a:chOff x="0" y="-156114"/>
            <a:chExt cx="24535152" cy="4304369"/>
          </a:xfrm>
        </p:grpSpPr>
        <p:sp>
          <p:nvSpPr>
            <p:cNvPr id="131" name="Freeform 130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2" name="Freeform 131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3" name="Freeform 132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4" name="Freeform 133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5" name="Freeform 134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6" name="Freeform 135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7" name="Freeform 136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8" name="Freeform 137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39" name="Freeform 138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0" name="Freeform 139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1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2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3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4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5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6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7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8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49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0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1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2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3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4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  <p:sp>
          <p:nvSpPr>
            <p:cNvPr id="155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7197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796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D32D490-D487-43BC-838F-5AB82D3001E8}"/>
                  </a:ext>
                </a:extLst>
              </p:cNvPr>
              <p:cNvSpPr txBox="1"/>
              <p:nvPr/>
            </p:nvSpPr>
            <p:spPr>
              <a:xfrm>
                <a:off x="1588307" y="9440994"/>
                <a:ext cx="9606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  <a:cs typeface="Nunito" charset="0"/>
                  </a:rPr>
                  <a:t>=2.54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/>
                        <a:ea typeface="Nunito" charset="0"/>
                        <a:cs typeface="Nunito" charset="0"/>
                      </a:rPr>
                      <m:t>𝑉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  <a:cs typeface="Nunito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2"/>
                            </a:solidFill>
                            <a:latin typeface="Cambria Math"/>
                            <a:ea typeface="08서울남산체 B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2"/>
                            </a:solidFill>
                            <a:latin typeface="Cambria Math"/>
                            <a:ea typeface="08서울남산체 B" pitchFamily="18" charset="-127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2"/>
                            </a:solidFill>
                            <a:latin typeface="Cambria Math"/>
                            <a:ea typeface="08서울남산체 B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2"/>
                        </a:solidFill>
                        <a:latin typeface="Cambria Math"/>
                        <a:ea typeface="08서울남산체 B" pitchFamily="18" charset="-127"/>
                      </a:rPr>
                      <m:t>=65.95</m:t>
                    </m:r>
                    <m:r>
                      <a:rPr lang="en-US" altLang="ko-KR" b="0" i="1" smtClean="0">
                        <a:solidFill>
                          <a:schemeClr val="tx2"/>
                        </a:solidFill>
                        <a:latin typeface="Cambria Math"/>
                        <a:ea typeface="08서울남산체 B" pitchFamily="18" charset="-127"/>
                      </a:rPr>
                      <m:t>𝑚𝑊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  <a:cs typeface="Nunito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Nunito" charset="0"/>
                      </a:rPr>
                      <m:t>∆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Nunito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Nunito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Nunito" charset="0"/>
                      </a:rPr>
                      <m:t>65.6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Nunito" charset="0"/>
                      </a:rPr>
                      <m:t>℃</m:t>
                    </m:r>
                  </m:oMath>
                </a14:m>
                <a:endParaRPr lang="en-US" dirty="0">
                  <a:solidFill>
                    <a:schemeClr val="tx2"/>
                  </a:solidFill>
                  <a:latin typeface="08서울남산체 B" pitchFamily="18" charset="-127"/>
                  <a:ea typeface="08서울남산체 B" pitchFamily="18" charset="-127"/>
                  <a:cs typeface="Nunito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D32D490-D487-43BC-838F-5AB82D300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07" y="9440994"/>
                <a:ext cx="9606412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hape 2540">
            <a:extLst>
              <a:ext uri="{FF2B5EF4-FFF2-40B4-BE49-F238E27FC236}">
                <a16:creationId xmlns:a16="http://schemas.microsoft.com/office/drawing/2014/main" xmlns="" id="{32246F0D-05E4-40A3-8D40-3DA4BFA6FBAF}"/>
              </a:ext>
            </a:extLst>
          </p:cNvPr>
          <p:cNvSpPr/>
          <p:nvPr/>
        </p:nvSpPr>
        <p:spPr>
          <a:xfrm>
            <a:off x="832601" y="9471005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E837B13-06E0-4329-AC13-DE34E05CBFCF}"/>
              </a:ext>
            </a:extLst>
          </p:cNvPr>
          <p:cNvSpPr txBox="1"/>
          <p:nvPr/>
        </p:nvSpPr>
        <p:spPr>
          <a:xfrm>
            <a:off x="1632390" y="10400000"/>
            <a:ext cx="15333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온도 측정기 접합부 삽입 안정적으로 해결</a:t>
            </a:r>
            <a:r>
              <a:rPr lang="en-US" altLang="ko-KR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, </a:t>
            </a:r>
            <a:r>
              <a:rPr lang="ko-KR" alt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보다 정확한 온도 측정 및 열 전달 가능</a:t>
            </a:r>
            <a:endParaRPr lang="en-US" altLang="ko-KR" b="0" dirty="0" smtClean="0">
              <a:solidFill>
                <a:schemeClr val="tx2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1" name="Shape 2540">
            <a:extLst>
              <a:ext uri="{FF2B5EF4-FFF2-40B4-BE49-F238E27FC236}">
                <a16:creationId xmlns:a16="http://schemas.microsoft.com/office/drawing/2014/main" xmlns="" id="{CD59939B-C9C5-45F6-BED6-B65720A12335}"/>
              </a:ext>
            </a:extLst>
          </p:cNvPr>
          <p:cNvSpPr/>
          <p:nvPr/>
        </p:nvSpPr>
        <p:spPr>
          <a:xfrm>
            <a:off x="832601" y="1043001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0571" y="908763"/>
            <a:ext cx="82012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600" dirty="0" smtClean="0">
                <a:latin typeface="08서울남산체 B" pitchFamily="18" charset="-127"/>
                <a:ea typeface="08서울남산체 B" pitchFamily="18" charset="-127"/>
                <a:cs typeface="Nunito Light" charset="0"/>
              </a:rPr>
              <a:t>3</a:t>
            </a:r>
            <a:r>
              <a:rPr lang="ko-KR" altLang="en-US" sz="8000" b="1" spc="600" dirty="0" smtClean="0">
                <a:latin typeface="08서울남산체 B" pitchFamily="18" charset="-127"/>
                <a:ea typeface="08서울남산체 B" pitchFamily="18" charset="-127"/>
                <a:cs typeface="Nunito Light" charset="0"/>
              </a:rPr>
              <a:t>차 실험 </a:t>
            </a:r>
            <a:r>
              <a:rPr lang="en-US" altLang="ko-KR" sz="8000" b="1" spc="600" dirty="0" smtClean="0">
                <a:latin typeface="08서울남산체 B" pitchFamily="18" charset="-127"/>
                <a:ea typeface="08서울남산체 B" pitchFamily="18" charset="-127"/>
                <a:cs typeface="Nunito Light" charset="0"/>
              </a:rPr>
              <a:t>(09/15)</a:t>
            </a:r>
            <a:endParaRPr lang="en-US" sz="8000" b="1" spc="600" dirty="0">
              <a:latin typeface="08서울남산체 B" pitchFamily="18" charset="-127"/>
              <a:ea typeface="08서울남산체 B" pitchFamily="18" charset="-127"/>
              <a:cs typeface="Nunito Light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4E837B13-06E0-4329-AC13-DE34E05CBFCF}"/>
                  </a:ext>
                </a:extLst>
              </p:cNvPr>
              <p:cNvSpPr txBox="1"/>
              <p:nvPr/>
            </p:nvSpPr>
            <p:spPr>
              <a:xfrm>
                <a:off x="1632389" y="11253967"/>
                <a:ext cx="167581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</a:rPr>
                  <a:t>외부 </a:t>
                </a:r>
                <a:r>
                  <a:rPr lang="ko-KR" altLang="en-US" b="0" dirty="0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</a:rPr>
                  <a:t>저항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2"/>
                        </a:solidFill>
                        <a:latin typeface="Cambria Math"/>
                        <a:ea typeface="08서울남산체 B" pitchFamily="18" charset="-127"/>
                      </a:rPr>
                      <m:t>100</m:t>
                    </m:r>
                    <m:r>
                      <m:rPr>
                        <m:sty m:val="p"/>
                      </m:rPr>
                      <a:rPr lang="el-GR" altLang="ko-KR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altLang="ko-KR" b="0" i="0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ko-KR" altLang="en-US" b="0" dirty="0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</a:rPr>
                  <a:t>으로 설정하여 전류와 전압을 동시에 측정</a:t>
                </a:r>
                <a:r>
                  <a:rPr lang="en-US" altLang="ko-KR" b="0" dirty="0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</a:rPr>
                  <a:t>, </a:t>
                </a:r>
                <a:r>
                  <a:rPr lang="ko-KR" altLang="en-US" b="0" dirty="0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</a:rPr>
                  <a:t>소모 전력 계산이 가능하였음 </a:t>
                </a:r>
                <a:endParaRPr lang="en-US" altLang="ko-KR" b="0" dirty="0" smtClean="0">
                  <a:solidFill>
                    <a:schemeClr val="tx2"/>
                  </a:solidFill>
                  <a:latin typeface="08서울남산체 B" pitchFamily="18" charset="-127"/>
                  <a:ea typeface="08서울남산체 B" pitchFamily="18" charset="-127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4E837B13-06E0-4329-AC13-DE34E05CB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389" y="11253967"/>
                <a:ext cx="16758114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128" t="-14151" b="-34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hape 2540">
            <a:extLst>
              <a:ext uri="{FF2B5EF4-FFF2-40B4-BE49-F238E27FC236}">
                <a16:creationId xmlns:a16="http://schemas.microsoft.com/office/drawing/2014/main" xmlns="" id="{CD59939B-C9C5-45F6-BED6-B65720A12335}"/>
              </a:ext>
            </a:extLst>
          </p:cNvPr>
          <p:cNvSpPr/>
          <p:nvPr/>
        </p:nvSpPr>
        <p:spPr>
          <a:xfrm>
            <a:off x="832600" y="1128397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3074" name="Picture 2" descr="C:\Users\ANY\Downloads\20190915_183155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1" t="15502" r="28564"/>
          <a:stretch/>
        </p:blipFill>
        <p:spPr bwMode="auto">
          <a:xfrm rot="5400000">
            <a:off x="15815004" y="2732206"/>
            <a:ext cx="6552884" cy="629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NY\Downloads\20190915_194718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68" y="2709947"/>
            <a:ext cx="13265826" cy="644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5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30571" y="614849"/>
            <a:ext cx="82012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600" dirty="0" smtClean="0">
                <a:latin typeface="08서울남산체 B" pitchFamily="18" charset="-127"/>
                <a:ea typeface="08서울남산체 B" pitchFamily="18" charset="-127"/>
                <a:cs typeface="Nunito Light" charset="0"/>
              </a:rPr>
              <a:t>3</a:t>
            </a:r>
            <a:r>
              <a:rPr lang="ko-KR" altLang="en-US" sz="8000" b="1" spc="600" dirty="0" smtClean="0">
                <a:latin typeface="08서울남산체 B" pitchFamily="18" charset="-127"/>
                <a:ea typeface="08서울남산체 B" pitchFamily="18" charset="-127"/>
                <a:cs typeface="Nunito Light" charset="0"/>
              </a:rPr>
              <a:t>차 실험 </a:t>
            </a:r>
            <a:r>
              <a:rPr lang="en-US" altLang="ko-KR" sz="8000" b="1" spc="600" dirty="0" smtClean="0">
                <a:latin typeface="08서울남산체 B" pitchFamily="18" charset="-127"/>
                <a:ea typeface="08서울남산체 B" pitchFamily="18" charset="-127"/>
                <a:cs typeface="Nunito Light" charset="0"/>
              </a:rPr>
              <a:t>(09/15)</a:t>
            </a:r>
            <a:endParaRPr lang="en-US" sz="8000" b="1" spc="600" dirty="0">
              <a:latin typeface="08서울남산체 B" pitchFamily="18" charset="-127"/>
              <a:ea typeface="08서울남산체 B" pitchFamily="18" charset="-127"/>
              <a:cs typeface="Nunito Light" charset="0"/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7BE58688-6E8C-49B7-BD57-370E7563A4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9053975"/>
              </p:ext>
            </p:extLst>
          </p:nvPr>
        </p:nvGraphicFramePr>
        <p:xfrm>
          <a:off x="12750180" y="3305836"/>
          <a:ext cx="10787455" cy="7400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D37974AA-73F4-4BDD-A0A9-8A7C31533D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073768"/>
              </p:ext>
            </p:extLst>
          </p:nvPr>
        </p:nvGraphicFramePr>
        <p:xfrm>
          <a:off x="853238" y="3305838"/>
          <a:ext cx="10737614" cy="7400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2073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30571" y="614849"/>
            <a:ext cx="82012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600" dirty="0" smtClean="0">
                <a:latin typeface="08서울남산체 B" pitchFamily="18" charset="-127"/>
                <a:ea typeface="08서울남산체 B" pitchFamily="18" charset="-127"/>
                <a:cs typeface="Nunito Light" charset="0"/>
              </a:rPr>
              <a:t>3</a:t>
            </a:r>
            <a:r>
              <a:rPr lang="ko-KR" altLang="en-US" sz="8000" b="1" spc="600" dirty="0" smtClean="0">
                <a:latin typeface="08서울남산체 B" pitchFamily="18" charset="-127"/>
                <a:ea typeface="08서울남산체 B" pitchFamily="18" charset="-127"/>
                <a:cs typeface="Nunito Light" charset="0"/>
              </a:rPr>
              <a:t>차 실험 </a:t>
            </a:r>
            <a:r>
              <a:rPr lang="en-US" altLang="ko-KR" sz="8000" b="1" spc="600" dirty="0" smtClean="0">
                <a:latin typeface="08서울남산체 B" pitchFamily="18" charset="-127"/>
                <a:ea typeface="08서울남산체 B" pitchFamily="18" charset="-127"/>
                <a:cs typeface="Nunito Light" charset="0"/>
              </a:rPr>
              <a:t>(09/15)</a:t>
            </a:r>
            <a:endParaRPr lang="en-US" sz="8000" b="1" spc="600" dirty="0">
              <a:latin typeface="08서울남산체 B" pitchFamily="18" charset="-127"/>
              <a:ea typeface="08서울남산체 B" pitchFamily="18" charset="-127"/>
              <a:cs typeface="Nunito Light" charset="0"/>
            </a:endParaRPr>
          </a:p>
        </p:txBody>
      </p:sp>
      <p:graphicFrame>
        <p:nvGraphicFramePr>
          <p:cNvPr id="15" name="차트 14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D9264416-9270-4249-BFDF-748888150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438537"/>
              </p:ext>
            </p:extLst>
          </p:nvPr>
        </p:nvGraphicFramePr>
        <p:xfrm>
          <a:off x="4329182" y="2449286"/>
          <a:ext cx="15640661" cy="9914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162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9"/>
          <p:cNvSpPr>
            <a:spLocks noChangeArrowheads="1"/>
          </p:cNvSpPr>
          <p:nvPr/>
        </p:nvSpPr>
        <p:spPr bwMode="auto">
          <a:xfrm>
            <a:off x="6819973" y="6446644"/>
            <a:ext cx="1269504" cy="1018776"/>
          </a:xfrm>
          <a:custGeom>
            <a:avLst/>
            <a:gdLst>
              <a:gd name="T0" fmla="*/ 1764 w 1765"/>
              <a:gd name="T1" fmla="*/ 1054 h 1417"/>
              <a:gd name="T2" fmla="*/ 255 w 1765"/>
              <a:gd name="T3" fmla="*/ 0 h 1417"/>
              <a:gd name="T4" fmla="*/ 255 w 1765"/>
              <a:gd name="T5" fmla="*/ 0 h 1417"/>
              <a:gd name="T6" fmla="*/ 0 w 1765"/>
              <a:gd name="T7" fmla="*/ 365 h 1417"/>
              <a:gd name="T8" fmla="*/ 1513 w 1765"/>
              <a:gd name="T9" fmla="*/ 1416 h 1417"/>
              <a:gd name="T10" fmla="*/ 1513 w 1765"/>
              <a:gd name="T11" fmla="*/ 1416 h 1417"/>
              <a:gd name="T12" fmla="*/ 1764 w 1765"/>
              <a:gd name="T13" fmla="*/ 1054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5" h="1417">
                <a:moveTo>
                  <a:pt x="1764" y="1054"/>
                </a:moveTo>
                <a:lnTo>
                  <a:pt x="255" y="0"/>
                </a:lnTo>
                <a:lnTo>
                  <a:pt x="255" y="0"/>
                </a:lnTo>
                <a:cubicBezTo>
                  <a:pt x="186" y="132"/>
                  <a:pt x="100" y="258"/>
                  <a:pt x="0" y="365"/>
                </a:cubicBezTo>
                <a:lnTo>
                  <a:pt x="1513" y="1416"/>
                </a:lnTo>
                <a:lnTo>
                  <a:pt x="1513" y="1416"/>
                </a:lnTo>
                <a:cubicBezTo>
                  <a:pt x="1585" y="1287"/>
                  <a:pt x="1671" y="1165"/>
                  <a:pt x="1764" y="1054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1" name="Freeform 40"/>
          <p:cNvSpPr>
            <a:spLocks noChangeArrowheads="1"/>
          </p:cNvSpPr>
          <p:nvPr/>
        </p:nvSpPr>
        <p:spPr bwMode="auto">
          <a:xfrm>
            <a:off x="11060118" y="6376820"/>
            <a:ext cx="1377412" cy="1088599"/>
          </a:xfrm>
          <a:custGeom>
            <a:avLst/>
            <a:gdLst>
              <a:gd name="T0" fmla="*/ 1656 w 1912"/>
              <a:gd name="T1" fmla="*/ 0 h 1514"/>
              <a:gd name="T2" fmla="*/ 0 w 1912"/>
              <a:gd name="T3" fmla="*/ 1151 h 1514"/>
              <a:gd name="T4" fmla="*/ 0 w 1912"/>
              <a:gd name="T5" fmla="*/ 1151 h 1514"/>
              <a:gd name="T6" fmla="*/ 251 w 1912"/>
              <a:gd name="T7" fmla="*/ 1513 h 1514"/>
              <a:gd name="T8" fmla="*/ 1911 w 1912"/>
              <a:gd name="T9" fmla="*/ 358 h 1514"/>
              <a:gd name="T10" fmla="*/ 1911 w 1912"/>
              <a:gd name="T11" fmla="*/ 358 h 1514"/>
              <a:gd name="T12" fmla="*/ 1656 w 1912"/>
              <a:gd name="T13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2" h="1514">
                <a:moveTo>
                  <a:pt x="1656" y="0"/>
                </a:moveTo>
                <a:lnTo>
                  <a:pt x="0" y="1151"/>
                </a:lnTo>
                <a:lnTo>
                  <a:pt x="0" y="1151"/>
                </a:lnTo>
                <a:cubicBezTo>
                  <a:pt x="97" y="1265"/>
                  <a:pt x="179" y="1384"/>
                  <a:pt x="251" y="1513"/>
                </a:cubicBezTo>
                <a:lnTo>
                  <a:pt x="1911" y="358"/>
                </a:lnTo>
                <a:lnTo>
                  <a:pt x="1911" y="358"/>
                </a:lnTo>
                <a:cubicBezTo>
                  <a:pt x="1814" y="251"/>
                  <a:pt x="1728" y="129"/>
                  <a:pt x="1656" y="0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2" name="Freeform 41"/>
          <p:cNvSpPr>
            <a:spLocks noChangeArrowheads="1"/>
          </p:cNvSpPr>
          <p:nvPr/>
        </p:nvSpPr>
        <p:spPr bwMode="auto">
          <a:xfrm>
            <a:off x="14487777" y="6376821"/>
            <a:ext cx="1447235" cy="1145726"/>
          </a:xfrm>
          <a:custGeom>
            <a:avLst/>
            <a:gdLst>
              <a:gd name="T0" fmla="*/ 2012 w 2013"/>
              <a:gd name="T1" fmla="*/ 1226 h 1593"/>
              <a:gd name="T2" fmla="*/ 251 w 2013"/>
              <a:gd name="T3" fmla="*/ 0 h 1593"/>
              <a:gd name="T4" fmla="*/ 251 w 2013"/>
              <a:gd name="T5" fmla="*/ 0 h 1593"/>
              <a:gd name="T6" fmla="*/ 0 w 2013"/>
              <a:gd name="T7" fmla="*/ 365 h 1593"/>
              <a:gd name="T8" fmla="*/ 1757 w 2013"/>
              <a:gd name="T9" fmla="*/ 1592 h 1593"/>
              <a:gd name="T10" fmla="*/ 1757 w 2013"/>
              <a:gd name="T11" fmla="*/ 1592 h 1593"/>
              <a:gd name="T12" fmla="*/ 2012 w 2013"/>
              <a:gd name="T13" fmla="*/ 1226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3" h="1593">
                <a:moveTo>
                  <a:pt x="2012" y="1226"/>
                </a:moveTo>
                <a:lnTo>
                  <a:pt x="251" y="0"/>
                </a:lnTo>
                <a:lnTo>
                  <a:pt x="251" y="0"/>
                </a:lnTo>
                <a:cubicBezTo>
                  <a:pt x="183" y="132"/>
                  <a:pt x="97" y="251"/>
                  <a:pt x="0" y="365"/>
                </a:cubicBezTo>
                <a:lnTo>
                  <a:pt x="1757" y="1592"/>
                </a:lnTo>
                <a:lnTo>
                  <a:pt x="1757" y="1592"/>
                </a:lnTo>
                <a:cubicBezTo>
                  <a:pt x="1829" y="1459"/>
                  <a:pt x="1915" y="1341"/>
                  <a:pt x="2012" y="1226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5" name="Freeform 42"/>
          <p:cNvSpPr>
            <a:spLocks noChangeArrowheads="1"/>
          </p:cNvSpPr>
          <p:nvPr/>
        </p:nvSpPr>
        <p:spPr bwMode="auto">
          <a:xfrm>
            <a:off x="5055364" y="5015276"/>
            <a:ext cx="1761438" cy="1764611"/>
          </a:xfrm>
          <a:custGeom>
            <a:avLst/>
            <a:gdLst>
              <a:gd name="T0" fmla="*/ 2448 w 2449"/>
              <a:gd name="T1" fmla="*/ 1226 h 2450"/>
              <a:gd name="T2" fmla="*/ 2448 w 2449"/>
              <a:gd name="T3" fmla="*/ 1226 h 2450"/>
              <a:gd name="T4" fmla="*/ 1226 w 2449"/>
              <a:gd name="T5" fmla="*/ 2449 h 2450"/>
              <a:gd name="T6" fmla="*/ 1226 w 2449"/>
              <a:gd name="T7" fmla="*/ 2449 h 2450"/>
              <a:gd name="T8" fmla="*/ 0 w 2449"/>
              <a:gd name="T9" fmla="*/ 1226 h 2450"/>
              <a:gd name="T10" fmla="*/ 0 w 2449"/>
              <a:gd name="T11" fmla="*/ 1226 h 2450"/>
              <a:gd name="T12" fmla="*/ 1226 w 2449"/>
              <a:gd name="T13" fmla="*/ 0 h 2450"/>
              <a:gd name="T14" fmla="*/ 1226 w 2449"/>
              <a:gd name="T15" fmla="*/ 0 h 2450"/>
              <a:gd name="T16" fmla="*/ 2448 w 2449"/>
              <a:gd name="T17" fmla="*/ 1226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49" h="2450">
                <a:moveTo>
                  <a:pt x="2448" y="1226"/>
                </a:moveTo>
                <a:lnTo>
                  <a:pt x="2448" y="1226"/>
                </a:lnTo>
                <a:cubicBezTo>
                  <a:pt x="2448" y="1904"/>
                  <a:pt x="1900" y="2449"/>
                  <a:pt x="1226" y="2449"/>
                </a:cubicBezTo>
                <a:lnTo>
                  <a:pt x="1226" y="2449"/>
                </a:lnTo>
                <a:cubicBezTo>
                  <a:pt x="545" y="2449"/>
                  <a:pt x="0" y="1904"/>
                  <a:pt x="0" y="1226"/>
                </a:cubicBezTo>
                <a:lnTo>
                  <a:pt x="0" y="1226"/>
                </a:lnTo>
                <a:cubicBezTo>
                  <a:pt x="0" y="545"/>
                  <a:pt x="545" y="0"/>
                  <a:pt x="1226" y="0"/>
                </a:cubicBezTo>
                <a:lnTo>
                  <a:pt x="1226" y="0"/>
                </a:lnTo>
                <a:cubicBezTo>
                  <a:pt x="1900" y="0"/>
                  <a:pt x="2448" y="545"/>
                  <a:pt x="2448" y="12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6" name="Freeform 43"/>
          <p:cNvSpPr>
            <a:spLocks noChangeArrowheads="1"/>
          </p:cNvSpPr>
          <p:nvPr/>
        </p:nvSpPr>
        <p:spPr bwMode="auto">
          <a:xfrm>
            <a:off x="7965702" y="6824320"/>
            <a:ext cx="3218193" cy="3221367"/>
          </a:xfrm>
          <a:custGeom>
            <a:avLst/>
            <a:gdLst>
              <a:gd name="T0" fmla="*/ 4471 w 4472"/>
              <a:gd name="T1" fmla="*/ 2237 h 4476"/>
              <a:gd name="T2" fmla="*/ 4471 w 4472"/>
              <a:gd name="T3" fmla="*/ 2237 h 4476"/>
              <a:gd name="T4" fmla="*/ 2234 w 4472"/>
              <a:gd name="T5" fmla="*/ 4475 h 4476"/>
              <a:gd name="T6" fmla="*/ 2234 w 4472"/>
              <a:gd name="T7" fmla="*/ 4475 h 4476"/>
              <a:gd name="T8" fmla="*/ 0 w 4472"/>
              <a:gd name="T9" fmla="*/ 2237 h 4476"/>
              <a:gd name="T10" fmla="*/ 0 w 4472"/>
              <a:gd name="T11" fmla="*/ 2237 h 4476"/>
              <a:gd name="T12" fmla="*/ 2234 w 4472"/>
              <a:gd name="T13" fmla="*/ 0 h 4476"/>
              <a:gd name="T14" fmla="*/ 2234 w 4472"/>
              <a:gd name="T15" fmla="*/ 0 h 4476"/>
              <a:gd name="T16" fmla="*/ 4471 w 4472"/>
              <a:gd name="T17" fmla="*/ 2237 h 4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72" h="4476">
                <a:moveTo>
                  <a:pt x="4471" y="2237"/>
                </a:moveTo>
                <a:lnTo>
                  <a:pt x="4471" y="2237"/>
                </a:lnTo>
                <a:cubicBezTo>
                  <a:pt x="4471" y="3471"/>
                  <a:pt x="3471" y="4475"/>
                  <a:pt x="2234" y="4475"/>
                </a:cubicBezTo>
                <a:lnTo>
                  <a:pt x="2234" y="4475"/>
                </a:lnTo>
                <a:cubicBezTo>
                  <a:pt x="1000" y="4475"/>
                  <a:pt x="0" y="3471"/>
                  <a:pt x="0" y="2237"/>
                </a:cubicBezTo>
                <a:lnTo>
                  <a:pt x="0" y="2237"/>
                </a:lnTo>
                <a:cubicBezTo>
                  <a:pt x="0" y="1000"/>
                  <a:pt x="1000" y="0"/>
                  <a:pt x="2234" y="0"/>
                </a:cubicBezTo>
                <a:lnTo>
                  <a:pt x="2234" y="0"/>
                </a:lnTo>
                <a:cubicBezTo>
                  <a:pt x="3471" y="0"/>
                  <a:pt x="4471" y="1000"/>
                  <a:pt x="4471" y="22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7" name="Freeform 44"/>
          <p:cNvSpPr>
            <a:spLocks noChangeArrowheads="1"/>
          </p:cNvSpPr>
          <p:nvPr/>
        </p:nvSpPr>
        <p:spPr bwMode="auto">
          <a:xfrm>
            <a:off x="12405791" y="4675685"/>
            <a:ext cx="2110551" cy="2104202"/>
          </a:xfrm>
          <a:custGeom>
            <a:avLst/>
            <a:gdLst>
              <a:gd name="T0" fmla="*/ 2930 w 2931"/>
              <a:gd name="T1" fmla="*/ 1459 h 2923"/>
              <a:gd name="T2" fmla="*/ 2930 w 2931"/>
              <a:gd name="T3" fmla="*/ 1459 h 2923"/>
              <a:gd name="T4" fmla="*/ 1467 w 2931"/>
              <a:gd name="T5" fmla="*/ 2922 h 2923"/>
              <a:gd name="T6" fmla="*/ 1467 w 2931"/>
              <a:gd name="T7" fmla="*/ 2922 h 2923"/>
              <a:gd name="T8" fmla="*/ 0 w 2931"/>
              <a:gd name="T9" fmla="*/ 1459 h 2923"/>
              <a:gd name="T10" fmla="*/ 0 w 2931"/>
              <a:gd name="T11" fmla="*/ 1459 h 2923"/>
              <a:gd name="T12" fmla="*/ 1467 w 2931"/>
              <a:gd name="T13" fmla="*/ 0 h 2923"/>
              <a:gd name="T14" fmla="*/ 1467 w 2931"/>
              <a:gd name="T15" fmla="*/ 0 h 2923"/>
              <a:gd name="T16" fmla="*/ 2930 w 2931"/>
              <a:gd name="T17" fmla="*/ 1459 h 2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31" h="2923">
                <a:moveTo>
                  <a:pt x="2930" y="1459"/>
                </a:moveTo>
                <a:lnTo>
                  <a:pt x="2930" y="1459"/>
                </a:lnTo>
                <a:cubicBezTo>
                  <a:pt x="2930" y="2269"/>
                  <a:pt x="2274" y="2922"/>
                  <a:pt x="1467" y="2922"/>
                </a:cubicBezTo>
                <a:lnTo>
                  <a:pt x="1467" y="2922"/>
                </a:lnTo>
                <a:cubicBezTo>
                  <a:pt x="657" y="2922"/>
                  <a:pt x="0" y="2269"/>
                  <a:pt x="0" y="1459"/>
                </a:cubicBezTo>
                <a:lnTo>
                  <a:pt x="0" y="1459"/>
                </a:lnTo>
                <a:cubicBezTo>
                  <a:pt x="0" y="656"/>
                  <a:pt x="657" y="0"/>
                  <a:pt x="1467" y="0"/>
                </a:cubicBezTo>
                <a:lnTo>
                  <a:pt x="1467" y="0"/>
                </a:lnTo>
                <a:cubicBezTo>
                  <a:pt x="2274" y="0"/>
                  <a:pt x="2930" y="656"/>
                  <a:pt x="2930" y="14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8" name="Freeform 45"/>
          <p:cNvSpPr>
            <a:spLocks noChangeArrowheads="1"/>
          </p:cNvSpPr>
          <p:nvPr/>
        </p:nvSpPr>
        <p:spPr bwMode="auto">
          <a:xfrm>
            <a:off x="15874712" y="7132175"/>
            <a:ext cx="2243847" cy="2243847"/>
          </a:xfrm>
          <a:custGeom>
            <a:avLst/>
            <a:gdLst>
              <a:gd name="T0" fmla="*/ 3116 w 3117"/>
              <a:gd name="T1" fmla="*/ 1556 h 3117"/>
              <a:gd name="T2" fmla="*/ 3116 w 3117"/>
              <a:gd name="T3" fmla="*/ 1556 h 3117"/>
              <a:gd name="T4" fmla="*/ 1556 w 3117"/>
              <a:gd name="T5" fmla="*/ 3116 h 3117"/>
              <a:gd name="T6" fmla="*/ 1556 w 3117"/>
              <a:gd name="T7" fmla="*/ 3116 h 3117"/>
              <a:gd name="T8" fmla="*/ 0 w 3117"/>
              <a:gd name="T9" fmla="*/ 1556 h 3117"/>
              <a:gd name="T10" fmla="*/ 0 w 3117"/>
              <a:gd name="T11" fmla="*/ 1556 h 3117"/>
              <a:gd name="T12" fmla="*/ 1556 w 3117"/>
              <a:gd name="T13" fmla="*/ 0 h 3117"/>
              <a:gd name="T14" fmla="*/ 1556 w 3117"/>
              <a:gd name="T15" fmla="*/ 0 h 3117"/>
              <a:gd name="T16" fmla="*/ 3116 w 3117"/>
              <a:gd name="T17" fmla="*/ 1556 h 3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17" h="3117">
                <a:moveTo>
                  <a:pt x="3116" y="1556"/>
                </a:moveTo>
                <a:lnTo>
                  <a:pt x="3116" y="1556"/>
                </a:lnTo>
                <a:cubicBezTo>
                  <a:pt x="3116" y="2420"/>
                  <a:pt x="2417" y="3116"/>
                  <a:pt x="1556" y="3116"/>
                </a:cubicBezTo>
                <a:lnTo>
                  <a:pt x="1556" y="3116"/>
                </a:lnTo>
                <a:cubicBezTo>
                  <a:pt x="696" y="3116"/>
                  <a:pt x="0" y="2420"/>
                  <a:pt x="0" y="1556"/>
                </a:cubicBezTo>
                <a:lnTo>
                  <a:pt x="0" y="1556"/>
                </a:lnTo>
                <a:cubicBezTo>
                  <a:pt x="0" y="699"/>
                  <a:pt x="696" y="0"/>
                  <a:pt x="1556" y="0"/>
                </a:cubicBezTo>
                <a:lnTo>
                  <a:pt x="1556" y="0"/>
                </a:lnTo>
                <a:cubicBezTo>
                  <a:pt x="2417" y="0"/>
                  <a:pt x="3116" y="699"/>
                  <a:pt x="3116" y="155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19" name="Freeform 46"/>
          <p:cNvSpPr>
            <a:spLocks noChangeArrowheads="1"/>
          </p:cNvSpPr>
          <p:nvPr/>
        </p:nvSpPr>
        <p:spPr bwMode="auto">
          <a:xfrm>
            <a:off x="5537774" y="5596075"/>
            <a:ext cx="371331" cy="542712"/>
          </a:xfrm>
          <a:custGeom>
            <a:avLst/>
            <a:gdLst>
              <a:gd name="T0" fmla="*/ 513 w 514"/>
              <a:gd name="T1" fmla="*/ 376 h 754"/>
              <a:gd name="T2" fmla="*/ 513 w 514"/>
              <a:gd name="T3" fmla="*/ 376 h 754"/>
              <a:gd name="T4" fmla="*/ 448 w 514"/>
              <a:gd name="T5" fmla="*/ 660 h 754"/>
              <a:gd name="T6" fmla="*/ 448 w 514"/>
              <a:gd name="T7" fmla="*/ 660 h 754"/>
              <a:gd name="T8" fmla="*/ 258 w 514"/>
              <a:gd name="T9" fmla="*/ 753 h 754"/>
              <a:gd name="T10" fmla="*/ 258 w 514"/>
              <a:gd name="T11" fmla="*/ 753 h 754"/>
              <a:gd name="T12" fmla="*/ 65 w 514"/>
              <a:gd name="T13" fmla="*/ 656 h 754"/>
              <a:gd name="T14" fmla="*/ 65 w 514"/>
              <a:gd name="T15" fmla="*/ 656 h 754"/>
              <a:gd name="T16" fmla="*/ 0 w 514"/>
              <a:gd name="T17" fmla="*/ 376 h 754"/>
              <a:gd name="T18" fmla="*/ 0 w 514"/>
              <a:gd name="T19" fmla="*/ 376 h 754"/>
              <a:gd name="T20" fmla="*/ 65 w 514"/>
              <a:gd name="T21" fmla="*/ 90 h 754"/>
              <a:gd name="T22" fmla="*/ 65 w 514"/>
              <a:gd name="T23" fmla="*/ 90 h 754"/>
              <a:gd name="T24" fmla="*/ 258 w 514"/>
              <a:gd name="T25" fmla="*/ 0 h 754"/>
              <a:gd name="T26" fmla="*/ 258 w 514"/>
              <a:gd name="T27" fmla="*/ 0 h 754"/>
              <a:gd name="T28" fmla="*/ 448 w 514"/>
              <a:gd name="T29" fmla="*/ 93 h 754"/>
              <a:gd name="T30" fmla="*/ 448 w 514"/>
              <a:gd name="T31" fmla="*/ 93 h 754"/>
              <a:gd name="T32" fmla="*/ 513 w 514"/>
              <a:gd name="T33" fmla="*/ 376 h 754"/>
              <a:gd name="T34" fmla="*/ 158 w 514"/>
              <a:gd name="T35" fmla="*/ 376 h 754"/>
              <a:gd name="T36" fmla="*/ 158 w 514"/>
              <a:gd name="T37" fmla="*/ 376 h 754"/>
              <a:gd name="T38" fmla="*/ 179 w 514"/>
              <a:gd name="T39" fmla="*/ 570 h 754"/>
              <a:gd name="T40" fmla="*/ 179 w 514"/>
              <a:gd name="T41" fmla="*/ 570 h 754"/>
              <a:gd name="T42" fmla="*/ 258 w 514"/>
              <a:gd name="T43" fmla="*/ 627 h 754"/>
              <a:gd name="T44" fmla="*/ 258 w 514"/>
              <a:gd name="T45" fmla="*/ 627 h 754"/>
              <a:gd name="T46" fmla="*/ 333 w 514"/>
              <a:gd name="T47" fmla="*/ 570 h 754"/>
              <a:gd name="T48" fmla="*/ 333 w 514"/>
              <a:gd name="T49" fmla="*/ 570 h 754"/>
              <a:gd name="T50" fmla="*/ 359 w 514"/>
              <a:gd name="T51" fmla="*/ 376 h 754"/>
              <a:gd name="T52" fmla="*/ 359 w 514"/>
              <a:gd name="T53" fmla="*/ 376 h 754"/>
              <a:gd name="T54" fmla="*/ 333 w 514"/>
              <a:gd name="T55" fmla="*/ 186 h 754"/>
              <a:gd name="T56" fmla="*/ 333 w 514"/>
              <a:gd name="T57" fmla="*/ 186 h 754"/>
              <a:gd name="T58" fmla="*/ 258 w 514"/>
              <a:gd name="T59" fmla="*/ 125 h 754"/>
              <a:gd name="T60" fmla="*/ 258 w 514"/>
              <a:gd name="T61" fmla="*/ 125 h 754"/>
              <a:gd name="T62" fmla="*/ 179 w 514"/>
              <a:gd name="T63" fmla="*/ 186 h 754"/>
              <a:gd name="T64" fmla="*/ 179 w 514"/>
              <a:gd name="T65" fmla="*/ 186 h 754"/>
              <a:gd name="T66" fmla="*/ 158 w 514"/>
              <a:gd name="T67" fmla="*/ 376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14" h="754">
                <a:moveTo>
                  <a:pt x="513" y="376"/>
                </a:moveTo>
                <a:lnTo>
                  <a:pt x="513" y="376"/>
                </a:lnTo>
                <a:cubicBezTo>
                  <a:pt x="513" y="502"/>
                  <a:pt x="491" y="599"/>
                  <a:pt x="448" y="660"/>
                </a:cubicBezTo>
                <a:lnTo>
                  <a:pt x="448" y="660"/>
                </a:lnTo>
                <a:cubicBezTo>
                  <a:pt x="409" y="721"/>
                  <a:pt x="344" y="753"/>
                  <a:pt x="258" y="753"/>
                </a:cubicBezTo>
                <a:lnTo>
                  <a:pt x="258" y="753"/>
                </a:lnTo>
                <a:cubicBezTo>
                  <a:pt x="172" y="753"/>
                  <a:pt x="111" y="721"/>
                  <a:pt x="65" y="656"/>
                </a:cubicBezTo>
                <a:lnTo>
                  <a:pt x="65" y="656"/>
                </a:lnTo>
                <a:cubicBezTo>
                  <a:pt x="22" y="595"/>
                  <a:pt x="0" y="502"/>
                  <a:pt x="0" y="376"/>
                </a:cubicBezTo>
                <a:lnTo>
                  <a:pt x="0" y="376"/>
                </a:lnTo>
                <a:cubicBezTo>
                  <a:pt x="0" y="247"/>
                  <a:pt x="22" y="154"/>
                  <a:pt x="65" y="90"/>
                </a:cubicBezTo>
                <a:lnTo>
                  <a:pt x="65" y="90"/>
                </a:lnTo>
                <a:cubicBezTo>
                  <a:pt x="108" y="29"/>
                  <a:pt x="169" y="0"/>
                  <a:pt x="258" y="0"/>
                </a:cubicBezTo>
                <a:lnTo>
                  <a:pt x="258" y="0"/>
                </a:lnTo>
                <a:cubicBezTo>
                  <a:pt x="341" y="0"/>
                  <a:pt x="405" y="29"/>
                  <a:pt x="448" y="93"/>
                </a:cubicBezTo>
                <a:lnTo>
                  <a:pt x="448" y="93"/>
                </a:lnTo>
                <a:cubicBezTo>
                  <a:pt x="491" y="161"/>
                  <a:pt x="513" y="251"/>
                  <a:pt x="513" y="376"/>
                </a:cubicBezTo>
                <a:close/>
                <a:moveTo>
                  <a:pt x="158" y="376"/>
                </a:moveTo>
                <a:lnTo>
                  <a:pt x="158" y="376"/>
                </a:lnTo>
                <a:cubicBezTo>
                  <a:pt x="158" y="466"/>
                  <a:pt x="161" y="531"/>
                  <a:pt x="179" y="570"/>
                </a:cubicBezTo>
                <a:lnTo>
                  <a:pt x="179" y="570"/>
                </a:lnTo>
                <a:cubicBezTo>
                  <a:pt x="194" y="609"/>
                  <a:pt x="219" y="627"/>
                  <a:pt x="258" y="627"/>
                </a:cubicBezTo>
                <a:lnTo>
                  <a:pt x="258" y="627"/>
                </a:lnTo>
                <a:cubicBezTo>
                  <a:pt x="290" y="627"/>
                  <a:pt x="319" y="609"/>
                  <a:pt x="333" y="570"/>
                </a:cubicBezTo>
                <a:lnTo>
                  <a:pt x="333" y="570"/>
                </a:lnTo>
                <a:cubicBezTo>
                  <a:pt x="351" y="527"/>
                  <a:pt x="359" y="466"/>
                  <a:pt x="359" y="376"/>
                </a:cubicBezTo>
                <a:lnTo>
                  <a:pt x="359" y="376"/>
                </a:lnTo>
                <a:cubicBezTo>
                  <a:pt x="359" y="287"/>
                  <a:pt x="351" y="222"/>
                  <a:pt x="333" y="186"/>
                </a:cubicBezTo>
                <a:lnTo>
                  <a:pt x="333" y="186"/>
                </a:lnTo>
                <a:cubicBezTo>
                  <a:pt x="319" y="143"/>
                  <a:pt x="290" y="125"/>
                  <a:pt x="258" y="125"/>
                </a:cubicBezTo>
                <a:lnTo>
                  <a:pt x="258" y="125"/>
                </a:lnTo>
                <a:cubicBezTo>
                  <a:pt x="222" y="125"/>
                  <a:pt x="194" y="143"/>
                  <a:pt x="179" y="186"/>
                </a:cubicBezTo>
                <a:lnTo>
                  <a:pt x="179" y="186"/>
                </a:lnTo>
                <a:cubicBezTo>
                  <a:pt x="161" y="222"/>
                  <a:pt x="158" y="287"/>
                  <a:pt x="158" y="3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0" name="Freeform 47"/>
          <p:cNvSpPr>
            <a:spLocks noChangeArrowheads="1"/>
          </p:cNvSpPr>
          <p:nvPr/>
        </p:nvSpPr>
        <p:spPr bwMode="auto">
          <a:xfrm>
            <a:off x="5978929" y="5605597"/>
            <a:ext cx="260248" cy="526844"/>
          </a:xfrm>
          <a:custGeom>
            <a:avLst/>
            <a:gdLst>
              <a:gd name="T0" fmla="*/ 359 w 360"/>
              <a:gd name="T1" fmla="*/ 731 h 732"/>
              <a:gd name="T2" fmla="*/ 204 w 360"/>
              <a:gd name="T3" fmla="*/ 731 h 732"/>
              <a:gd name="T4" fmla="*/ 204 w 360"/>
              <a:gd name="T5" fmla="*/ 308 h 732"/>
              <a:gd name="T6" fmla="*/ 208 w 360"/>
              <a:gd name="T7" fmla="*/ 236 h 732"/>
              <a:gd name="T8" fmla="*/ 208 w 360"/>
              <a:gd name="T9" fmla="*/ 165 h 732"/>
              <a:gd name="T10" fmla="*/ 208 w 360"/>
              <a:gd name="T11" fmla="*/ 165 h 732"/>
              <a:gd name="T12" fmla="*/ 158 w 360"/>
              <a:gd name="T13" fmla="*/ 211 h 732"/>
              <a:gd name="T14" fmla="*/ 72 w 360"/>
              <a:gd name="T15" fmla="*/ 279 h 732"/>
              <a:gd name="T16" fmla="*/ 0 w 360"/>
              <a:gd name="T17" fmla="*/ 186 h 732"/>
              <a:gd name="T18" fmla="*/ 233 w 360"/>
              <a:gd name="T19" fmla="*/ 0 h 732"/>
              <a:gd name="T20" fmla="*/ 359 w 360"/>
              <a:gd name="T21" fmla="*/ 0 h 732"/>
              <a:gd name="T22" fmla="*/ 359 w 360"/>
              <a:gd name="T23" fmla="*/ 731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0" h="732">
                <a:moveTo>
                  <a:pt x="359" y="731"/>
                </a:moveTo>
                <a:lnTo>
                  <a:pt x="204" y="731"/>
                </a:lnTo>
                <a:lnTo>
                  <a:pt x="204" y="308"/>
                </a:lnTo>
                <a:lnTo>
                  <a:pt x="208" y="236"/>
                </a:lnTo>
                <a:lnTo>
                  <a:pt x="208" y="165"/>
                </a:lnTo>
                <a:lnTo>
                  <a:pt x="208" y="165"/>
                </a:lnTo>
                <a:cubicBezTo>
                  <a:pt x="183" y="186"/>
                  <a:pt x="165" y="208"/>
                  <a:pt x="158" y="211"/>
                </a:cubicBezTo>
                <a:lnTo>
                  <a:pt x="72" y="279"/>
                </a:lnTo>
                <a:lnTo>
                  <a:pt x="0" y="186"/>
                </a:lnTo>
                <a:lnTo>
                  <a:pt x="233" y="0"/>
                </a:lnTo>
                <a:lnTo>
                  <a:pt x="359" y="0"/>
                </a:lnTo>
                <a:lnTo>
                  <a:pt x="359" y="7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1" name="Freeform 48"/>
          <p:cNvSpPr>
            <a:spLocks noChangeArrowheads="1"/>
          </p:cNvSpPr>
          <p:nvPr/>
        </p:nvSpPr>
        <p:spPr bwMode="auto">
          <a:xfrm>
            <a:off x="12945331" y="5377085"/>
            <a:ext cx="479239" cy="710922"/>
          </a:xfrm>
          <a:custGeom>
            <a:avLst/>
            <a:gdLst>
              <a:gd name="T0" fmla="*/ 667 w 668"/>
              <a:gd name="T1" fmla="*/ 499 h 987"/>
              <a:gd name="T2" fmla="*/ 667 w 668"/>
              <a:gd name="T3" fmla="*/ 499 h 987"/>
              <a:gd name="T4" fmla="*/ 584 w 668"/>
              <a:gd name="T5" fmla="*/ 868 h 987"/>
              <a:gd name="T6" fmla="*/ 584 w 668"/>
              <a:gd name="T7" fmla="*/ 868 h 987"/>
              <a:gd name="T8" fmla="*/ 333 w 668"/>
              <a:gd name="T9" fmla="*/ 986 h 987"/>
              <a:gd name="T10" fmla="*/ 333 w 668"/>
              <a:gd name="T11" fmla="*/ 986 h 987"/>
              <a:gd name="T12" fmla="*/ 82 w 668"/>
              <a:gd name="T13" fmla="*/ 864 h 987"/>
              <a:gd name="T14" fmla="*/ 82 w 668"/>
              <a:gd name="T15" fmla="*/ 864 h 987"/>
              <a:gd name="T16" fmla="*/ 0 w 668"/>
              <a:gd name="T17" fmla="*/ 499 h 987"/>
              <a:gd name="T18" fmla="*/ 0 w 668"/>
              <a:gd name="T19" fmla="*/ 499 h 987"/>
              <a:gd name="T20" fmla="*/ 79 w 668"/>
              <a:gd name="T21" fmla="*/ 126 h 987"/>
              <a:gd name="T22" fmla="*/ 79 w 668"/>
              <a:gd name="T23" fmla="*/ 126 h 987"/>
              <a:gd name="T24" fmla="*/ 333 w 668"/>
              <a:gd name="T25" fmla="*/ 0 h 987"/>
              <a:gd name="T26" fmla="*/ 333 w 668"/>
              <a:gd name="T27" fmla="*/ 0 h 987"/>
              <a:gd name="T28" fmla="*/ 584 w 668"/>
              <a:gd name="T29" fmla="*/ 129 h 987"/>
              <a:gd name="T30" fmla="*/ 584 w 668"/>
              <a:gd name="T31" fmla="*/ 129 h 987"/>
              <a:gd name="T32" fmla="*/ 667 w 668"/>
              <a:gd name="T33" fmla="*/ 499 h 987"/>
              <a:gd name="T34" fmla="*/ 197 w 668"/>
              <a:gd name="T35" fmla="*/ 499 h 987"/>
              <a:gd name="T36" fmla="*/ 197 w 668"/>
              <a:gd name="T37" fmla="*/ 499 h 987"/>
              <a:gd name="T38" fmla="*/ 229 w 668"/>
              <a:gd name="T39" fmla="*/ 750 h 987"/>
              <a:gd name="T40" fmla="*/ 229 w 668"/>
              <a:gd name="T41" fmla="*/ 750 h 987"/>
              <a:gd name="T42" fmla="*/ 333 w 668"/>
              <a:gd name="T43" fmla="*/ 828 h 987"/>
              <a:gd name="T44" fmla="*/ 333 w 668"/>
              <a:gd name="T45" fmla="*/ 828 h 987"/>
              <a:gd name="T46" fmla="*/ 434 w 668"/>
              <a:gd name="T47" fmla="*/ 750 h 987"/>
              <a:gd name="T48" fmla="*/ 434 w 668"/>
              <a:gd name="T49" fmla="*/ 750 h 987"/>
              <a:gd name="T50" fmla="*/ 466 w 668"/>
              <a:gd name="T51" fmla="*/ 499 h 987"/>
              <a:gd name="T52" fmla="*/ 466 w 668"/>
              <a:gd name="T53" fmla="*/ 499 h 987"/>
              <a:gd name="T54" fmla="*/ 434 w 668"/>
              <a:gd name="T55" fmla="*/ 244 h 987"/>
              <a:gd name="T56" fmla="*/ 434 w 668"/>
              <a:gd name="T57" fmla="*/ 244 h 987"/>
              <a:gd name="T58" fmla="*/ 333 w 668"/>
              <a:gd name="T59" fmla="*/ 169 h 987"/>
              <a:gd name="T60" fmla="*/ 333 w 668"/>
              <a:gd name="T61" fmla="*/ 169 h 987"/>
              <a:gd name="T62" fmla="*/ 229 w 668"/>
              <a:gd name="T63" fmla="*/ 244 h 987"/>
              <a:gd name="T64" fmla="*/ 229 w 668"/>
              <a:gd name="T65" fmla="*/ 244 h 987"/>
              <a:gd name="T66" fmla="*/ 197 w 668"/>
              <a:gd name="T67" fmla="*/ 499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8" h="987">
                <a:moveTo>
                  <a:pt x="667" y="499"/>
                </a:moveTo>
                <a:lnTo>
                  <a:pt x="667" y="499"/>
                </a:lnTo>
                <a:cubicBezTo>
                  <a:pt x="667" y="663"/>
                  <a:pt x="642" y="785"/>
                  <a:pt x="584" y="868"/>
                </a:cubicBezTo>
                <a:lnTo>
                  <a:pt x="584" y="868"/>
                </a:lnTo>
                <a:cubicBezTo>
                  <a:pt x="530" y="950"/>
                  <a:pt x="448" y="986"/>
                  <a:pt x="333" y="986"/>
                </a:cubicBezTo>
                <a:lnTo>
                  <a:pt x="333" y="986"/>
                </a:lnTo>
                <a:cubicBezTo>
                  <a:pt x="222" y="986"/>
                  <a:pt x="140" y="950"/>
                  <a:pt x="82" y="864"/>
                </a:cubicBezTo>
                <a:lnTo>
                  <a:pt x="82" y="864"/>
                </a:lnTo>
                <a:cubicBezTo>
                  <a:pt x="28" y="782"/>
                  <a:pt x="0" y="656"/>
                  <a:pt x="0" y="499"/>
                </a:cubicBezTo>
                <a:lnTo>
                  <a:pt x="0" y="499"/>
                </a:lnTo>
                <a:cubicBezTo>
                  <a:pt x="0" y="326"/>
                  <a:pt x="28" y="201"/>
                  <a:pt x="79" y="126"/>
                </a:cubicBezTo>
                <a:lnTo>
                  <a:pt x="79" y="126"/>
                </a:lnTo>
                <a:cubicBezTo>
                  <a:pt x="136" y="43"/>
                  <a:pt x="218" y="0"/>
                  <a:pt x="333" y="0"/>
                </a:cubicBezTo>
                <a:lnTo>
                  <a:pt x="333" y="0"/>
                </a:lnTo>
                <a:cubicBezTo>
                  <a:pt x="444" y="0"/>
                  <a:pt x="527" y="43"/>
                  <a:pt x="584" y="129"/>
                </a:cubicBezTo>
                <a:lnTo>
                  <a:pt x="584" y="129"/>
                </a:lnTo>
                <a:cubicBezTo>
                  <a:pt x="642" y="212"/>
                  <a:pt x="667" y="334"/>
                  <a:pt x="667" y="499"/>
                </a:cubicBezTo>
                <a:close/>
                <a:moveTo>
                  <a:pt x="197" y="499"/>
                </a:moveTo>
                <a:lnTo>
                  <a:pt x="197" y="499"/>
                </a:lnTo>
                <a:cubicBezTo>
                  <a:pt x="197" y="617"/>
                  <a:pt x="208" y="699"/>
                  <a:pt x="229" y="750"/>
                </a:cubicBezTo>
                <a:lnTo>
                  <a:pt x="229" y="750"/>
                </a:lnTo>
                <a:cubicBezTo>
                  <a:pt x="251" y="803"/>
                  <a:pt x="287" y="828"/>
                  <a:pt x="333" y="828"/>
                </a:cubicBezTo>
                <a:lnTo>
                  <a:pt x="333" y="828"/>
                </a:lnTo>
                <a:cubicBezTo>
                  <a:pt x="380" y="828"/>
                  <a:pt x="412" y="803"/>
                  <a:pt x="434" y="750"/>
                </a:cubicBezTo>
                <a:lnTo>
                  <a:pt x="434" y="750"/>
                </a:lnTo>
                <a:cubicBezTo>
                  <a:pt x="455" y="696"/>
                  <a:pt x="466" y="613"/>
                  <a:pt x="466" y="499"/>
                </a:cubicBezTo>
                <a:lnTo>
                  <a:pt x="466" y="499"/>
                </a:lnTo>
                <a:cubicBezTo>
                  <a:pt x="466" y="380"/>
                  <a:pt x="455" y="298"/>
                  <a:pt x="434" y="244"/>
                </a:cubicBezTo>
                <a:lnTo>
                  <a:pt x="434" y="244"/>
                </a:lnTo>
                <a:cubicBezTo>
                  <a:pt x="412" y="194"/>
                  <a:pt x="380" y="169"/>
                  <a:pt x="333" y="169"/>
                </a:cubicBezTo>
                <a:lnTo>
                  <a:pt x="333" y="169"/>
                </a:lnTo>
                <a:cubicBezTo>
                  <a:pt x="287" y="169"/>
                  <a:pt x="251" y="194"/>
                  <a:pt x="229" y="244"/>
                </a:cubicBezTo>
                <a:lnTo>
                  <a:pt x="229" y="244"/>
                </a:lnTo>
                <a:cubicBezTo>
                  <a:pt x="208" y="298"/>
                  <a:pt x="197" y="380"/>
                  <a:pt x="197" y="4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2" name="Freeform 49"/>
          <p:cNvSpPr>
            <a:spLocks noChangeArrowheads="1"/>
          </p:cNvSpPr>
          <p:nvPr/>
        </p:nvSpPr>
        <p:spPr bwMode="auto">
          <a:xfrm>
            <a:off x="13497565" y="5380260"/>
            <a:ext cx="476064" cy="707747"/>
          </a:xfrm>
          <a:custGeom>
            <a:avLst/>
            <a:gdLst>
              <a:gd name="T0" fmla="*/ 635 w 661"/>
              <a:gd name="T1" fmla="*/ 229 h 983"/>
              <a:gd name="T2" fmla="*/ 635 w 661"/>
              <a:gd name="T3" fmla="*/ 229 h 983"/>
              <a:gd name="T4" fmla="*/ 581 w 661"/>
              <a:gd name="T5" fmla="*/ 380 h 983"/>
              <a:gd name="T6" fmla="*/ 581 w 661"/>
              <a:gd name="T7" fmla="*/ 380 h 983"/>
              <a:gd name="T8" fmla="*/ 427 w 661"/>
              <a:gd name="T9" fmla="*/ 469 h 983"/>
              <a:gd name="T10" fmla="*/ 427 w 661"/>
              <a:gd name="T11" fmla="*/ 473 h 983"/>
              <a:gd name="T12" fmla="*/ 427 w 661"/>
              <a:gd name="T13" fmla="*/ 473 h 983"/>
              <a:gd name="T14" fmla="*/ 602 w 661"/>
              <a:gd name="T15" fmla="*/ 541 h 983"/>
              <a:gd name="T16" fmla="*/ 602 w 661"/>
              <a:gd name="T17" fmla="*/ 541 h 983"/>
              <a:gd name="T18" fmla="*/ 660 w 661"/>
              <a:gd name="T19" fmla="*/ 692 h 983"/>
              <a:gd name="T20" fmla="*/ 660 w 661"/>
              <a:gd name="T21" fmla="*/ 692 h 983"/>
              <a:gd name="T22" fmla="*/ 563 w 661"/>
              <a:gd name="T23" fmla="*/ 910 h 983"/>
              <a:gd name="T24" fmla="*/ 563 w 661"/>
              <a:gd name="T25" fmla="*/ 910 h 983"/>
              <a:gd name="T26" fmla="*/ 276 w 661"/>
              <a:gd name="T27" fmla="*/ 982 h 983"/>
              <a:gd name="T28" fmla="*/ 276 w 661"/>
              <a:gd name="T29" fmla="*/ 982 h 983"/>
              <a:gd name="T30" fmla="*/ 0 w 661"/>
              <a:gd name="T31" fmla="*/ 936 h 983"/>
              <a:gd name="T32" fmla="*/ 0 w 661"/>
              <a:gd name="T33" fmla="*/ 760 h 983"/>
              <a:gd name="T34" fmla="*/ 0 w 661"/>
              <a:gd name="T35" fmla="*/ 760 h 983"/>
              <a:gd name="T36" fmla="*/ 122 w 661"/>
              <a:gd name="T37" fmla="*/ 806 h 983"/>
              <a:gd name="T38" fmla="*/ 122 w 661"/>
              <a:gd name="T39" fmla="*/ 806 h 983"/>
              <a:gd name="T40" fmla="*/ 255 w 661"/>
              <a:gd name="T41" fmla="*/ 824 h 983"/>
              <a:gd name="T42" fmla="*/ 255 w 661"/>
              <a:gd name="T43" fmla="*/ 824 h 983"/>
              <a:gd name="T44" fmla="*/ 402 w 661"/>
              <a:gd name="T45" fmla="*/ 792 h 983"/>
              <a:gd name="T46" fmla="*/ 402 w 661"/>
              <a:gd name="T47" fmla="*/ 792 h 983"/>
              <a:gd name="T48" fmla="*/ 452 w 661"/>
              <a:gd name="T49" fmla="*/ 681 h 983"/>
              <a:gd name="T50" fmla="*/ 452 w 661"/>
              <a:gd name="T51" fmla="*/ 681 h 983"/>
              <a:gd name="T52" fmla="*/ 394 w 661"/>
              <a:gd name="T53" fmla="*/ 584 h 983"/>
              <a:gd name="T54" fmla="*/ 394 w 661"/>
              <a:gd name="T55" fmla="*/ 584 h 983"/>
              <a:gd name="T56" fmla="*/ 222 w 661"/>
              <a:gd name="T57" fmla="*/ 555 h 983"/>
              <a:gd name="T58" fmla="*/ 147 w 661"/>
              <a:gd name="T59" fmla="*/ 555 h 983"/>
              <a:gd name="T60" fmla="*/ 147 w 661"/>
              <a:gd name="T61" fmla="*/ 401 h 983"/>
              <a:gd name="T62" fmla="*/ 222 w 661"/>
              <a:gd name="T63" fmla="*/ 401 h 983"/>
              <a:gd name="T64" fmla="*/ 222 w 661"/>
              <a:gd name="T65" fmla="*/ 401 h 983"/>
              <a:gd name="T66" fmla="*/ 384 w 661"/>
              <a:gd name="T67" fmla="*/ 373 h 983"/>
              <a:gd name="T68" fmla="*/ 384 w 661"/>
              <a:gd name="T69" fmla="*/ 373 h 983"/>
              <a:gd name="T70" fmla="*/ 434 w 661"/>
              <a:gd name="T71" fmla="*/ 272 h 983"/>
              <a:gd name="T72" fmla="*/ 434 w 661"/>
              <a:gd name="T73" fmla="*/ 272 h 983"/>
              <a:gd name="T74" fmla="*/ 301 w 661"/>
              <a:gd name="T75" fmla="*/ 165 h 983"/>
              <a:gd name="T76" fmla="*/ 301 w 661"/>
              <a:gd name="T77" fmla="*/ 165 h 983"/>
              <a:gd name="T78" fmla="*/ 201 w 661"/>
              <a:gd name="T79" fmla="*/ 179 h 983"/>
              <a:gd name="T80" fmla="*/ 201 w 661"/>
              <a:gd name="T81" fmla="*/ 179 h 983"/>
              <a:gd name="T82" fmla="*/ 93 w 661"/>
              <a:gd name="T83" fmla="*/ 233 h 983"/>
              <a:gd name="T84" fmla="*/ 4 w 661"/>
              <a:gd name="T85" fmla="*/ 93 h 983"/>
              <a:gd name="T86" fmla="*/ 4 w 661"/>
              <a:gd name="T87" fmla="*/ 93 h 983"/>
              <a:gd name="T88" fmla="*/ 316 w 661"/>
              <a:gd name="T89" fmla="*/ 0 h 983"/>
              <a:gd name="T90" fmla="*/ 316 w 661"/>
              <a:gd name="T91" fmla="*/ 0 h 983"/>
              <a:gd name="T92" fmla="*/ 549 w 661"/>
              <a:gd name="T93" fmla="*/ 61 h 983"/>
              <a:gd name="T94" fmla="*/ 549 w 661"/>
              <a:gd name="T95" fmla="*/ 61 h 983"/>
              <a:gd name="T96" fmla="*/ 635 w 661"/>
              <a:gd name="T97" fmla="*/ 229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1" h="983">
                <a:moveTo>
                  <a:pt x="635" y="229"/>
                </a:moveTo>
                <a:lnTo>
                  <a:pt x="635" y="229"/>
                </a:lnTo>
                <a:cubicBezTo>
                  <a:pt x="635" y="290"/>
                  <a:pt x="617" y="340"/>
                  <a:pt x="581" y="380"/>
                </a:cubicBezTo>
                <a:lnTo>
                  <a:pt x="581" y="380"/>
                </a:lnTo>
                <a:cubicBezTo>
                  <a:pt x="541" y="423"/>
                  <a:pt x="495" y="452"/>
                  <a:pt x="427" y="469"/>
                </a:cubicBezTo>
                <a:lnTo>
                  <a:pt x="427" y="473"/>
                </a:lnTo>
                <a:lnTo>
                  <a:pt x="427" y="473"/>
                </a:lnTo>
                <a:cubicBezTo>
                  <a:pt x="506" y="480"/>
                  <a:pt x="563" y="502"/>
                  <a:pt x="602" y="541"/>
                </a:cubicBezTo>
                <a:lnTo>
                  <a:pt x="602" y="541"/>
                </a:lnTo>
                <a:cubicBezTo>
                  <a:pt x="645" y="581"/>
                  <a:pt x="660" y="631"/>
                  <a:pt x="660" y="692"/>
                </a:cubicBezTo>
                <a:lnTo>
                  <a:pt x="660" y="692"/>
                </a:lnTo>
                <a:cubicBezTo>
                  <a:pt x="660" y="781"/>
                  <a:pt x="631" y="857"/>
                  <a:pt x="563" y="910"/>
                </a:cubicBezTo>
                <a:lnTo>
                  <a:pt x="563" y="910"/>
                </a:lnTo>
                <a:cubicBezTo>
                  <a:pt x="498" y="957"/>
                  <a:pt x="398" y="982"/>
                  <a:pt x="276" y="982"/>
                </a:cubicBezTo>
                <a:lnTo>
                  <a:pt x="276" y="982"/>
                </a:lnTo>
                <a:cubicBezTo>
                  <a:pt x="172" y="982"/>
                  <a:pt x="79" y="968"/>
                  <a:pt x="0" y="936"/>
                </a:cubicBezTo>
                <a:lnTo>
                  <a:pt x="0" y="760"/>
                </a:lnTo>
                <a:lnTo>
                  <a:pt x="0" y="760"/>
                </a:lnTo>
                <a:cubicBezTo>
                  <a:pt x="39" y="781"/>
                  <a:pt x="75" y="796"/>
                  <a:pt x="122" y="806"/>
                </a:cubicBezTo>
                <a:lnTo>
                  <a:pt x="122" y="806"/>
                </a:lnTo>
                <a:cubicBezTo>
                  <a:pt x="169" y="821"/>
                  <a:pt x="208" y="824"/>
                  <a:pt x="255" y="824"/>
                </a:cubicBezTo>
                <a:lnTo>
                  <a:pt x="255" y="824"/>
                </a:lnTo>
                <a:cubicBezTo>
                  <a:pt x="323" y="824"/>
                  <a:pt x="373" y="810"/>
                  <a:pt x="402" y="792"/>
                </a:cubicBezTo>
                <a:lnTo>
                  <a:pt x="402" y="792"/>
                </a:lnTo>
                <a:cubicBezTo>
                  <a:pt x="434" y="767"/>
                  <a:pt x="452" y="731"/>
                  <a:pt x="452" y="681"/>
                </a:cubicBezTo>
                <a:lnTo>
                  <a:pt x="452" y="681"/>
                </a:lnTo>
                <a:cubicBezTo>
                  <a:pt x="452" y="638"/>
                  <a:pt x="430" y="606"/>
                  <a:pt x="394" y="584"/>
                </a:cubicBezTo>
                <a:lnTo>
                  <a:pt x="394" y="584"/>
                </a:lnTo>
                <a:cubicBezTo>
                  <a:pt x="359" y="566"/>
                  <a:pt x="301" y="555"/>
                  <a:pt x="222" y="555"/>
                </a:cubicBezTo>
                <a:lnTo>
                  <a:pt x="147" y="555"/>
                </a:lnTo>
                <a:lnTo>
                  <a:pt x="147" y="401"/>
                </a:lnTo>
                <a:lnTo>
                  <a:pt x="222" y="401"/>
                </a:lnTo>
                <a:lnTo>
                  <a:pt x="222" y="401"/>
                </a:lnTo>
                <a:cubicBezTo>
                  <a:pt x="294" y="401"/>
                  <a:pt x="351" y="391"/>
                  <a:pt x="384" y="373"/>
                </a:cubicBezTo>
                <a:lnTo>
                  <a:pt x="384" y="373"/>
                </a:lnTo>
                <a:cubicBezTo>
                  <a:pt x="416" y="351"/>
                  <a:pt x="434" y="322"/>
                  <a:pt x="434" y="272"/>
                </a:cubicBezTo>
                <a:lnTo>
                  <a:pt x="434" y="272"/>
                </a:lnTo>
                <a:cubicBezTo>
                  <a:pt x="434" y="201"/>
                  <a:pt x="387" y="165"/>
                  <a:pt x="301" y="165"/>
                </a:cubicBezTo>
                <a:lnTo>
                  <a:pt x="301" y="165"/>
                </a:lnTo>
                <a:cubicBezTo>
                  <a:pt x="269" y="165"/>
                  <a:pt x="233" y="172"/>
                  <a:pt x="201" y="179"/>
                </a:cubicBezTo>
                <a:lnTo>
                  <a:pt x="201" y="179"/>
                </a:lnTo>
                <a:cubicBezTo>
                  <a:pt x="172" y="193"/>
                  <a:pt x="136" y="208"/>
                  <a:pt x="93" y="233"/>
                </a:cubicBezTo>
                <a:lnTo>
                  <a:pt x="4" y="93"/>
                </a:lnTo>
                <a:lnTo>
                  <a:pt x="4" y="93"/>
                </a:lnTo>
                <a:cubicBezTo>
                  <a:pt x="86" y="32"/>
                  <a:pt x="194" y="0"/>
                  <a:pt x="316" y="0"/>
                </a:cubicBezTo>
                <a:lnTo>
                  <a:pt x="316" y="0"/>
                </a:lnTo>
                <a:cubicBezTo>
                  <a:pt x="412" y="0"/>
                  <a:pt x="491" y="18"/>
                  <a:pt x="549" y="61"/>
                </a:cubicBezTo>
                <a:lnTo>
                  <a:pt x="549" y="61"/>
                </a:lnTo>
                <a:cubicBezTo>
                  <a:pt x="606" y="100"/>
                  <a:pt x="635" y="158"/>
                  <a:pt x="635" y="22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6" name="Freeform 50"/>
          <p:cNvSpPr>
            <a:spLocks noChangeArrowheads="1"/>
          </p:cNvSpPr>
          <p:nvPr/>
        </p:nvSpPr>
        <p:spPr bwMode="auto">
          <a:xfrm>
            <a:off x="16423771" y="7871661"/>
            <a:ext cx="533192" cy="783920"/>
          </a:xfrm>
          <a:custGeom>
            <a:avLst/>
            <a:gdLst>
              <a:gd name="T0" fmla="*/ 739 w 740"/>
              <a:gd name="T1" fmla="*/ 545 h 1087"/>
              <a:gd name="T2" fmla="*/ 739 w 740"/>
              <a:gd name="T3" fmla="*/ 545 h 1087"/>
              <a:gd name="T4" fmla="*/ 649 w 740"/>
              <a:gd name="T5" fmla="*/ 953 h 1087"/>
              <a:gd name="T6" fmla="*/ 649 w 740"/>
              <a:gd name="T7" fmla="*/ 953 h 1087"/>
              <a:gd name="T8" fmla="*/ 369 w 740"/>
              <a:gd name="T9" fmla="*/ 1086 h 1087"/>
              <a:gd name="T10" fmla="*/ 369 w 740"/>
              <a:gd name="T11" fmla="*/ 1086 h 1087"/>
              <a:gd name="T12" fmla="*/ 93 w 740"/>
              <a:gd name="T13" fmla="*/ 950 h 1087"/>
              <a:gd name="T14" fmla="*/ 93 w 740"/>
              <a:gd name="T15" fmla="*/ 950 h 1087"/>
              <a:gd name="T16" fmla="*/ 0 w 740"/>
              <a:gd name="T17" fmla="*/ 545 h 1087"/>
              <a:gd name="T18" fmla="*/ 0 w 740"/>
              <a:gd name="T19" fmla="*/ 545 h 1087"/>
              <a:gd name="T20" fmla="*/ 93 w 740"/>
              <a:gd name="T21" fmla="*/ 132 h 1087"/>
              <a:gd name="T22" fmla="*/ 93 w 740"/>
              <a:gd name="T23" fmla="*/ 132 h 1087"/>
              <a:gd name="T24" fmla="*/ 369 w 740"/>
              <a:gd name="T25" fmla="*/ 0 h 1087"/>
              <a:gd name="T26" fmla="*/ 369 w 740"/>
              <a:gd name="T27" fmla="*/ 0 h 1087"/>
              <a:gd name="T28" fmla="*/ 645 w 740"/>
              <a:gd name="T29" fmla="*/ 136 h 1087"/>
              <a:gd name="T30" fmla="*/ 645 w 740"/>
              <a:gd name="T31" fmla="*/ 136 h 1087"/>
              <a:gd name="T32" fmla="*/ 739 w 740"/>
              <a:gd name="T33" fmla="*/ 545 h 1087"/>
              <a:gd name="T34" fmla="*/ 222 w 740"/>
              <a:gd name="T35" fmla="*/ 545 h 1087"/>
              <a:gd name="T36" fmla="*/ 222 w 740"/>
              <a:gd name="T37" fmla="*/ 545 h 1087"/>
              <a:gd name="T38" fmla="*/ 258 w 740"/>
              <a:gd name="T39" fmla="*/ 824 h 1087"/>
              <a:gd name="T40" fmla="*/ 258 w 740"/>
              <a:gd name="T41" fmla="*/ 824 h 1087"/>
              <a:gd name="T42" fmla="*/ 369 w 740"/>
              <a:gd name="T43" fmla="*/ 907 h 1087"/>
              <a:gd name="T44" fmla="*/ 369 w 740"/>
              <a:gd name="T45" fmla="*/ 907 h 1087"/>
              <a:gd name="T46" fmla="*/ 480 w 740"/>
              <a:gd name="T47" fmla="*/ 824 h 1087"/>
              <a:gd name="T48" fmla="*/ 480 w 740"/>
              <a:gd name="T49" fmla="*/ 824 h 1087"/>
              <a:gd name="T50" fmla="*/ 516 w 740"/>
              <a:gd name="T51" fmla="*/ 545 h 1087"/>
              <a:gd name="T52" fmla="*/ 516 w 740"/>
              <a:gd name="T53" fmla="*/ 545 h 1087"/>
              <a:gd name="T54" fmla="*/ 480 w 740"/>
              <a:gd name="T55" fmla="*/ 265 h 1087"/>
              <a:gd name="T56" fmla="*/ 480 w 740"/>
              <a:gd name="T57" fmla="*/ 265 h 1087"/>
              <a:gd name="T58" fmla="*/ 369 w 740"/>
              <a:gd name="T59" fmla="*/ 179 h 1087"/>
              <a:gd name="T60" fmla="*/ 369 w 740"/>
              <a:gd name="T61" fmla="*/ 179 h 1087"/>
              <a:gd name="T62" fmla="*/ 258 w 740"/>
              <a:gd name="T63" fmla="*/ 265 h 1087"/>
              <a:gd name="T64" fmla="*/ 258 w 740"/>
              <a:gd name="T65" fmla="*/ 265 h 1087"/>
              <a:gd name="T66" fmla="*/ 222 w 740"/>
              <a:gd name="T67" fmla="*/ 545 h 1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40" h="1087">
                <a:moveTo>
                  <a:pt x="739" y="545"/>
                </a:moveTo>
                <a:lnTo>
                  <a:pt x="739" y="545"/>
                </a:lnTo>
                <a:cubicBezTo>
                  <a:pt x="739" y="728"/>
                  <a:pt x="710" y="864"/>
                  <a:pt x="649" y="953"/>
                </a:cubicBezTo>
                <a:lnTo>
                  <a:pt x="649" y="953"/>
                </a:lnTo>
                <a:cubicBezTo>
                  <a:pt x="588" y="1043"/>
                  <a:pt x="495" y="1086"/>
                  <a:pt x="369" y="1086"/>
                </a:cubicBezTo>
                <a:lnTo>
                  <a:pt x="369" y="1086"/>
                </a:lnTo>
                <a:cubicBezTo>
                  <a:pt x="247" y="1086"/>
                  <a:pt x="154" y="1039"/>
                  <a:pt x="93" y="950"/>
                </a:cubicBezTo>
                <a:lnTo>
                  <a:pt x="93" y="950"/>
                </a:lnTo>
                <a:cubicBezTo>
                  <a:pt x="32" y="857"/>
                  <a:pt x="0" y="724"/>
                  <a:pt x="0" y="545"/>
                </a:cubicBezTo>
                <a:lnTo>
                  <a:pt x="0" y="545"/>
                </a:lnTo>
                <a:cubicBezTo>
                  <a:pt x="0" y="355"/>
                  <a:pt x="32" y="222"/>
                  <a:pt x="93" y="132"/>
                </a:cubicBezTo>
                <a:lnTo>
                  <a:pt x="93" y="132"/>
                </a:lnTo>
                <a:cubicBezTo>
                  <a:pt x="150" y="43"/>
                  <a:pt x="247" y="0"/>
                  <a:pt x="369" y="0"/>
                </a:cubicBezTo>
                <a:lnTo>
                  <a:pt x="369" y="0"/>
                </a:lnTo>
                <a:cubicBezTo>
                  <a:pt x="491" y="0"/>
                  <a:pt x="584" y="46"/>
                  <a:pt x="645" y="136"/>
                </a:cubicBezTo>
                <a:lnTo>
                  <a:pt x="645" y="136"/>
                </a:lnTo>
                <a:cubicBezTo>
                  <a:pt x="710" y="229"/>
                  <a:pt x="739" y="369"/>
                  <a:pt x="739" y="545"/>
                </a:cubicBezTo>
                <a:close/>
                <a:moveTo>
                  <a:pt x="222" y="545"/>
                </a:moveTo>
                <a:lnTo>
                  <a:pt x="222" y="545"/>
                </a:lnTo>
                <a:cubicBezTo>
                  <a:pt x="222" y="674"/>
                  <a:pt x="237" y="767"/>
                  <a:pt x="258" y="824"/>
                </a:cubicBezTo>
                <a:lnTo>
                  <a:pt x="258" y="824"/>
                </a:lnTo>
                <a:cubicBezTo>
                  <a:pt x="280" y="878"/>
                  <a:pt x="315" y="907"/>
                  <a:pt x="369" y="907"/>
                </a:cubicBezTo>
                <a:lnTo>
                  <a:pt x="369" y="907"/>
                </a:lnTo>
                <a:cubicBezTo>
                  <a:pt x="419" y="907"/>
                  <a:pt x="459" y="878"/>
                  <a:pt x="480" y="824"/>
                </a:cubicBezTo>
                <a:lnTo>
                  <a:pt x="480" y="824"/>
                </a:lnTo>
                <a:cubicBezTo>
                  <a:pt x="505" y="763"/>
                  <a:pt x="516" y="674"/>
                  <a:pt x="516" y="545"/>
                </a:cubicBezTo>
                <a:lnTo>
                  <a:pt x="516" y="545"/>
                </a:lnTo>
                <a:cubicBezTo>
                  <a:pt x="516" y="412"/>
                  <a:pt x="505" y="322"/>
                  <a:pt x="480" y="265"/>
                </a:cubicBezTo>
                <a:lnTo>
                  <a:pt x="480" y="265"/>
                </a:lnTo>
                <a:cubicBezTo>
                  <a:pt x="459" y="208"/>
                  <a:pt x="419" y="179"/>
                  <a:pt x="369" y="179"/>
                </a:cubicBezTo>
                <a:lnTo>
                  <a:pt x="369" y="179"/>
                </a:lnTo>
                <a:cubicBezTo>
                  <a:pt x="315" y="179"/>
                  <a:pt x="280" y="208"/>
                  <a:pt x="258" y="265"/>
                </a:cubicBezTo>
                <a:lnTo>
                  <a:pt x="258" y="265"/>
                </a:lnTo>
                <a:cubicBezTo>
                  <a:pt x="237" y="322"/>
                  <a:pt x="222" y="412"/>
                  <a:pt x="222" y="5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7" name="Freeform 51"/>
          <p:cNvSpPr>
            <a:spLocks noChangeArrowheads="1"/>
          </p:cNvSpPr>
          <p:nvPr/>
        </p:nvSpPr>
        <p:spPr bwMode="auto">
          <a:xfrm>
            <a:off x="17014091" y="7884356"/>
            <a:ext cx="577624" cy="758530"/>
          </a:xfrm>
          <a:custGeom>
            <a:avLst/>
            <a:gdLst>
              <a:gd name="T0" fmla="*/ 800 w 801"/>
              <a:gd name="T1" fmla="*/ 839 h 1055"/>
              <a:gd name="T2" fmla="*/ 671 w 801"/>
              <a:gd name="T3" fmla="*/ 839 h 1055"/>
              <a:gd name="T4" fmla="*/ 671 w 801"/>
              <a:gd name="T5" fmla="*/ 1054 h 1055"/>
              <a:gd name="T6" fmla="*/ 452 w 801"/>
              <a:gd name="T7" fmla="*/ 1054 h 1055"/>
              <a:gd name="T8" fmla="*/ 452 w 801"/>
              <a:gd name="T9" fmla="*/ 839 h 1055"/>
              <a:gd name="T10" fmla="*/ 0 w 801"/>
              <a:gd name="T11" fmla="*/ 839 h 1055"/>
              <a:gd name="T12" fmla="*/ 0 w 801"/>
              <a:gd name="T13" fmla="*/ 681 h 1055"/>
              <a:gd name="T14" fmla="*/ 466 w 801"/>
              <a:gd name="T15" fmla="*/ 0 h 1055"/>
              <a:gd name="T16" fmla="*/ 671 w 801"/>
              <a:gd name="T17" fmla="*/ 0 h 1055"/>
              <a:gd name="T18" fmla="*/ 671 w 801"/>
              <a:gd name="T19" fmla="*/ 663 h 1055"/>
              <a:gd name="T20" fmla="*/ 800 w 801"/>
              <a:gd name="T21" fmla="*/ 663 h 1055"/>
              <a:gd name="T22" fmla="*/ 800 w 801"/>
              <a:gd name="T23" fmla="*/ 839 h 1055"/>
              <a:gd name="T24" fmla="*/ 452 w 801"/>
              <a:gd name="T25" fmla="*/ 663 h 1055"/>
              <a:gd name="T26" fmla="*/ 452 w 801"/>
              <a:gd name="T27" fmla="*/ 484 h 1055"/>
              <a:gd name="T28" fmla="*/ 452 w 801"/>
              <a:gd name="T29" fmla="*/ 484 h 1055"/>
              <a:gd name="T30" fmla="*/ 456 w 801"/>
              <a:gd name="T31" fmla="*/ 355 h 1055"/>
              <a:gd name="T32" fmla="*/ 456 w 801"/>
              <a:gd name="T33" fmla="*/ 355 h 1055"/>
              <a:gd name="T34" fmla="*/ 463 w 801"/>
              <a:gd name="T35" fmla="*/ 254 h 1055"/>
              <a:gd name="T36" fmla="*/ 456 w 801"/>
              <a:gd name="T37" fmla="*/ 254 h 1055"/>
              <a:gd name="T38" fmla="*/ 456 w 801"/>
              <a:gd name="T39" fmla="*/ 254 h 1055"/>
              <a:gd name="T40" fmla="*/ 395 w 801"/>
              <a:gd name="T41" fmla="*/ 369 h 1055"/>
              <a:gd name="T42" fmla="*/ 198 w 801"/>
              <a:gd name="T43" fmla="*/ 663 h 1055"/>
              <a:gd name="T44" fmla="*/ 452 w 801"/>
              <a:gd name="T45" fmla="*/ 663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01" h="1055">
                <a:moveTo>
                  <a:pt x="800" y="839"/>
                </a:moveTo>
                <a:lnTo>
                  <a:pt x="671" y="839"/>
                </a:lnTo>
                <a:lnTo>
                  <a:pt x="671" y="1054"/>
                </a:lnTo>
                <a:lnTo>
                  <a:pt x="452" y="1054"/>
                </a:lnTo>
                <a:lnTo>
                  <a:pt x="452" y="839"/>
                </a:lnTo>
                <a:lnTo>
                  <a:pt x="0" y="839"/>
                </a:lnTo>
                <a:lnTo>
                  <a:pt x="0" y="681"/>
                </a:lnTo>
                <a:lnTo>
                  <a:pt x="466" y="0"/>
                </a:lnTo>
                <a:lnTo>
                  <a:pt x="671" y="0"/>
                </a:lnTo>
                <a:lnTo>
                  <a:pt x="671" y="663"/>
                </a:lnTo>
                <a:lnTo>
                  <a:pt x="800" y="663"/>
                </a:lnTo>
                <a:lnTo>
                  <a:pt x="800" y="839"/>
                </a:lnTo>
                <a:close/>
                <a:moveTo>
                  <a:pt x="452" y="663"/>
                </a:moveTo>
                <a:lnTo>
                  <a:pt x="452" y="484"/>
                </a:lnTo>
                <a:lnTo>
                  <a:pt x="452" y="484"/>
                </a:lnTo>
                <a:cubicBezTo>
                  <a:pt x="452" y="455"/>
                  <a:pt x="452" y="408"/>
                  <a:pt x="456" y="355"/>
                </a:cubicBezTo>
                <a:lnTo>
                  <a:pt x="456" y="355"/>
                </a:lnTo>
                <a:cubicBezTo>
                  <a:pt x="459" y="297"/>
                  <a:pt x="459" y="261"/>
                  <a:pt x="463" y="254"/>
                </a:cubicBezTo>
                <a:lnTo>
                  <a:pt x="456" y="254"/>
                </a:lnTo>
                <a:lnTo>
                  <a:pt x="456" y="254"/>
                </a:lnTo>
                <a:cubicBezTo>
                  <a:pt x="438" y="294"/>
                  <a:pt x="420" y="333"/>
                  <a:pt x="395" y="369"/>
                </a:cubicBezTo>
                <a:lnTo>
                  <a:pt x="198" y="663"/>
                </a:lnTo>
                <a:lnTo>
                  <a:pt x="452" y="6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8" name="Freeform 52"/>
          <p:cNvSpPr>
            <a:spLocks noChangeArrowheads="1"/>
          </p:cNvSpPr>
          <p:nvPr/>
        </p:nvSpPr>
        <p:spPr bwMode="auto">
          <a:xfrm>
            <a:off x="8749620" y="7871660"/>
            <a:ext cx="768050" cy="1129859"/>
          </a:xfrm>
          <a:custGeom>
            <a:avLst/>
            <a:gdLst>
              <a:gd name="T0" fmla="*/ 1068 w 1069"/>
              <a:gd name="T1" fmla="*/ 785 h 1571"/>
              <a:gd name="T2" fmla="*/ 1068 w 1069"/>
              <a:gd name="T3" fmla="*/ 785 h 1571"/>
              <a:gd name="T4" fmla="*/ 936 w 1069"/>
              <a:gd name="T5" fmla="*/ 1376 h 1571"/>
              <a:gd name="T6" fmla="*/ 936 w 1069"/>
              <a:gd name="T7" fmla="*/ 1376 h 1571"/>
              <a:gd name="T8" fmla="*/ 534 w 1069"/>
              <a:gd name="T9" fmla="*/ 1570 h 1571"/>
              <a:gd name="T10" fmla="*/ 534 w 1069"/>
              <a:gd name="T11" fmla="*/ 1570 h 1571"/>
              <a:gd name="T12" fmla="*/ 136 w 1069"/>
              <a:gd name="T13" fmla="*/ 1369 h 1571"/>
              <a:gd name="T14" fmla="*/ 136 w 1069"/>
              <a:gd name="T15" fmla="*/ 1369 h 1571"/>
              <a:gd name="T16" fmla="*/ 0 w 1069"/>
              <a:gd name="T17" fmla="*/ 785 h 1571"/>
              <a:gd name="T18" fmla="*/ 0 w 1069"/>
              <a:gd name="T19" fmla="*/ 785 h 1571"/>
              <a:gd name="T20" fmla="*/ 133 w 1069"/>
              <a:gd name="T21" fmla="*/ 193 h 1571"/>
              <a:gd name="T22" fmla="*/ 133 w 1069"/>
              <a:gd name="T23" fmla="*/ 193 h 1571"/>
              <a:gd name="T24" fmla="*/ 534 w 1069"/>
              <a:gd name="T25" fmla="*/ 0 h 1571"/>
              <a:gd name="T26" fmla="*/ 534 w 1069"/>
              <a:gd name="T27" fmla="*/ 0 h 1571"/>
              <a:gd name="T28" fmla="*/ 932 w 1069"/>
              <a:gd name="T29" fmla="*/ 200 h 1571"/>
              <a:gd name="T30" fmla="*/ 932 w 1069"/>
              <a:gd name="T31" fmla="*/ 200 h 1571"/>
              <a:gd name="T32" fmla="*/ 1068 w 1069"/>
              <a:gd name="T33" fmla="*/ 785 h 1571"/>
              <a:gd name="T34" fmla="*/ 323 w 1069"/>
              <a:gd name="T35" fmla="*/ 785 h 1571"/>
              <a:gd name="T36" fmla="*/ 323 w 1069"/>
              <a:gd name="T37" fmla="*/ 785 h 1571"/>
              <a:gd name="T38" fmla="*/ 373 w 1069"/>
              <a:gd name="T39" fmla="*/ 1186 h 1571"/>
              <a:gd name="T40" fmla="*/ 373 w 1069"/>
              <a:gd name="T41" fmla="*/ 1186 h 1571"/>
              <a:gd name="T42" fmla="*/ 534 w 1069"/>
              <a:gd name="T43" fmla="*/ 1312 h 1571"/>
              <a:gd name="T44" fmla="*/ 534 w 1069"/>
              <a:gd name="T45" fmla="*/ 1312 h 1571"/>
              <a:gd name="T46" fmla="*/ 699 w 1069"/>
              <a:gd name="T47" fmla="*/ 1186 h 1571"/>
              <a:gd name="T48" fmla="*/ 699 w 1069"/>
              <a:gd name="T49" fmla="*/ 1186 h 1571"/>
              <a:gd name="T50" fmla="*/ 749 w 1069"/>
              <a:gd name="T51" fmla="*/ 785 h 1571"/>
              <a:gd name="T52" fmla="*/ 749 w 1069"/>
              <a:gd name="T53" fmla="*/ 785 h 1571"/>
              <a:gd name="T54" fmla="*/ 695 w 1069"/>
              <a:gd name="T55" fmla="*/ 380 h 1571"/>
              <a:gd name="T56" fmla="*/ 695 w 1069"/>
              <a:gd name="T57" fmla="*/ 380 h 1571"/>
              <a:gd name="T58" fmla="*/ 534 w 1069"/>
              <a:gd name="T59" fmla="*/ 258 h 1571"/>
              <a:gd name="T60" fmla="*/ 534 w 1069"/>
              <a:gd name="T61" fmla="*/ 258 h 1571"/>
              <a:gd name="T62" fmla="*/ 373 w 1069"/>
              <a:gd name="T63" fmla="*/ 380 h 1571"/>
              <a:gd name="T64" fmla="*/ 373 w 1069"/>
              <a:gd name="T65" fmla="*/ 380 h 1571"/>
              <a:gd name="T66" fmla="*/ 323 w 1069"/>
              <a:gd name="T67" fmla="*/ 785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9" h="1571">
                <a:moveTo>
                  <a:pt x="1068" y="785"/>
                </a:moveTo>
                <a:lnTo>
                  <a:pt x="1068" y="785"/>
                </a:lnTo>
                <a:cubicBezTo>
                  <a:pt x="1068" y="1050"/>
                  <a:pt x="1025" y="1251"/>
                  <a:pt x="936" y="1376"/>
                </a:cubicBezTo>
                <a:lnTo>
                  <a:pt x="936" y="1376"/>
                </a:lnTo>
                <a:cubicBezTo>
                  <a:pt x="850" y="1509"/>
                  <a:pt x="717" y="1570"/>
                  <a:pt x="534" y="1570"/>
                </a:cubicBezTo>
                <a:lnTo>
                  <a:pt x="534" y="1570"/>
                </a:lnTo>
                <a:cubicBezTo>
                  <a:pt x="358" y="1570"/>
                  <a:pt x="226" y="1506"/>
                  <a:pt x="136" y="1369"/>
                </a:cubicBezTo>
                <a:lnTo>
                  <a:pt x="136" y="1369"/>
                </a:lnTo>
                <a:cubicBezTo>
                  <a:pt x="46" y="1240"/>
                  <a:pt x="0" y="1043"/>
                  <a:pt x="0" y="785"/>
                </a:cubicBezTo>
                <a:lnTo>
                  <a:pt x="0" y="785"/>
                </a:lnTo>
                <a:cubicBezTo>
                  <a:pt x="0" y="520"/>
                  <a:pt x="46" y="319"/>
                  <a:pt x="133" y="193"/>
                </a:cubicBezTo>
                <a:lnTo>
                  <a:pt x="133" y="193"/>
                </a:lnTo>
                <a:cubicBezTo>
                  <a:pt x="219" y="64"/>
                  <a:pt x="355" y="0"/>
                  <a:pt x="534" y="0"/>
                </a:cubicBezTo>
                <a:lnTo>
                  <a:pt x="534" y="0"/>
                </a:lnTo>
                <a:cubicBezTo>
                  <a:pt x="713" y="0"/>
                  <a:pt x="842" y="68"/>
                  <a:pt x="932" y="200"/>
                </a:cubicBezTo>
                <a:lnTo>
                  <a:pt x="932" y="200"/>
                </a:lnTo>
                <a:cubicBezTo>
                  <a:pt x="1025" y="333"/>
                  <a:pt x="1068" y="527"/>
                  <a:pt x="1068" y="785"/>
                </a:cubicBezTo>
                <a:close/>
                <a:moveTo>
                  <a:pt x="323" y="785"/>
                </a:moveTo>
                <a:lnTo>
                  <a:pt x="323" y="785"/>
                </a:lnTo>
                <a:cubicBezTo>
                  <a:pt x="323" y="975"/>
                  <a:pt x="337" y="1108"/>
                  <a:pt x="373" y="1186"/>
                </a:cubicBezTo>
                <a:lnTo>
                  <a:pt x="373" y="1186"/>
                </a:lnTo>
                <a:cubicBezTo>
                  <a:pt x="405" y="1269"/>
                  <a:pt x="455" y="1312"/>
                  <a:pt x="534" y="1312"/>
                </a:cubicBezTo>
                <a:lnTo>
                  <a:pt x="534" y="1312"/>
                </a:lnTo>
                <a:cubicBezTo>
                  <a:pt x="609" y="1312"/>
                  <a:pt x="663" y="1269"/>
                  <a:pt x="699" y="1186"/>
                </a:cubicBezTo>
                <a:lnTo>
                  <a:pt x="699" y="1186"/>
                </a:lnTo>
                <a:cubicBezTo>
                  <a:pt x="731" y="1104"/>
                  <a:pt x="749" y="971"/>
                  <a:pt x="749" y="785"/>
                </a:cubicBezTo>
                <a:lnTo>
                  <a:pt x="749" y="785"/>
                </a:lnTo>
                <a:cubicBezTo>
                  <a:pt x="749" y="598"/>
                  <a:pt x="731" y="466"/>
                  <a:pt x="695" y="380"/>
                </a:cubicBezTo>
                <a:lnTo>
                  <a:pt x="695" y="380"/>
                </a:lnTo>
                <a:cubicBezTo>
                  <a:pt x="663" y="301"/>
                  <a:pt x="609" y="258"/>
                  <a:pt x="534" y="258"/>
                </a:cubicBezTo>
                <a:lnTo>
                  <a:pt x="534" y="258"/>
                </a:lnTo>
                <a:cubicBezTo>
                  <a:pt x="459" y="258"/>
                  <a:pt x="405" y="301"/>
                  <a:pt x="373" y="380"/>
                </a:cubicBezTo>
                <a:lnTo>
                  <a:pt x="373" y="380"/>
                </a:lnTo>
                <a:cubicBezTo>
                  <a:pt x="340" y="466"/>
                  <a:pt x="323" y="598"/>
                  <a:pt x="323" y="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9" name="Freeform 53"/>
          <p:cNvSpPr>
            <a:spLocks noChangeArrowheads="1"/>
          </p:cNvSpPr>
          <p:nvPr/>
        </p:nvSpPr>
        <p:spPr bwMode="auto">
          <a:xfrm>
            <a:off x="9635100" y="7871661"/>
            <a:ext cx="768050" cy="1113991"/>
          </a:xfrm>
          <a:custGeom>
            <a:avLst/>
            <a:gdLst>
              <a:gd name="T0" fmla="*/ 1068 w 1069"/>
              <a:gd name="T1" fmla="*/ 1549 h 1550"/>
              <a:gd name="T2" fmla="*/ 3 w 1069"/>
              <a:gd name="T3" fmla="*/ 1549 h 1550"/>
              <a:gd name="T4" fmla="*/ 3 w 1069"/>
              <a:gd name="T5" fmla="*/ 1326 h 1550"/>
              <a:gd name="T6" fmla="*/ 383 w 1069"/>
              <a:gd name="T7" fmla="*/ 939 h 1550"/>
              <a:gd name="T8" fmla="*/ 383 w 1069"/>
              <a:gd name="T9" fmla="*/ 939 h 1550"/>
              <a:gd name="T10" fmla="*/ 609 w 1069"/>
              <a:gd name="T11" fmla="*/ 699 h 1550"/>
              <a:gd name="T12" fmla="*/ 609 w 1069"/>
              <a:gd name="T13" fmla="*/ 699 h 1550"/>
              <a:gd name="T14" fmla="*/ 681 w 1069"/>
              <a:gd name="T15" fmla="*/ 573 h 1550"/>
              <a:gd name="T16" fmla="*/ 681 w 1069"/>
              <a:gd name="T17" fmla="*/ 573 h 1550"/>
              <a:gd name="T18" fmla="*/ 706 w 1069"/>
              <a:gd name="T19" fmla="*/ 451 h 1550"/>
              <a:gd name="T20" fmla="*/ 706 w 1069"/>
              <a:gd name="T21" fmla="*/ 451 h 1550"/>
              <a:gd name="T22" fmla="*/ 656 w 1069"/>
              <a:gd name="T23" fmla="*/ 315 h 1550"/>
              <a:gd name="T24" fmla="*/ 656 w 1069"/>
              <a:gd name="T25" fmla="*/ 315 h 1550"/>
              <a:gd name="T26" fmla="*/ 520 w 1069"/>
              <a:gd name="T27" fmla="*/ 269 h 1550"/>
              <a:gd name="T28" fmla="*/ 520 w 1069"/>
              <a:gd name="T29" fmla="*/ 269 h 1550"/>
              <a:gd name="T30" fmla="*/ 347 w 1069"/>
              <a:gd name="T31" fmla="*/ 312 h 1550"/>
              <a:gd name="T32" fmla="*/ 347 w 1069"/>
              <a:gd name="T33" fmla="*/ 312 h 1550"/>
              <a:gd name="T34" fmla="*/ 175 w 1069"/>
              <a:gd name="T35" fmla="*/ 426 h 1550"/>
              <a:gd name="T36" fmla="*/ 0 w 1069"/>
              <a:gd name="T37" fmla="*/ 222 h 1550"/>
              <a:gd name="T38" fmla="*/ 0 w 1069"/>
              <a:gd name="T39" fmla="*/ 222 h 1550"/>
              <a:gd name="T40" fmla="*/ 183 w 1069"/>
              <a:gd name="T41" fmla="*/ 82 h 1550"/>
              <a:gd name="T42" fmla="*/ 183 w 1069"/>
              <a:gd name="T43" fmla="*/ 82 h 1550"/>
              <a:gd name="T44" fmla="*/ 344 w 1069"/>
              <a:gd name="T45" fmla="*/ 25 h 1550"/>
              <a:gd name="T46" fmla="*/ 344 w 1069"/>
              <a:gd name="T47" fmla="*/ 25 h 1550"/>
              <a:gd name="T48" fmla="*/ 541 w 1069"/>
              <a:gd name="T49" fmla="*/ 0 h 1550"/>
              <a:gd name="T50" fmla="*/ 541 w 1069"/>
              <a:gd name="T51" fmla="*/ 0 h 1550"/>
              <a:gd name="T52" fmla="*/ 792 w 1069"/>
              <a:gd name="T53" fmla="*/ 50 h 1550"/>
              <a:gd name="T54" fmla="*/ 792 w 1069"/>
              <a:gd name="T55" fmla="*/ 50 h 1550"/>
              <a:gd name="T56" fmla="*/ 964 w 1069"/>
              <a:gd name="T57" fmla="*/ 200 h 1550"/>
              <a:gd name="T58" fmla="*/ 964 w 1069"/>
              <a:gd name="T59" fmla="*/ 200 h 1550"/>
              <a:gd name="T60" fmla="*/ 1025 w 1069"/>
              <a:gd name="T61" fmla="*/ 412 h 1550"/>
              <a:gd name="T62" fmla="*/ 1025 w 1069"/>
              <a:gd name="T63" fmla="*/ 412 h 1550"/>
              <a:gd name="T64" fmla="*/ 986 w 1069"/>
              <a:gd name="T65" fmla="*/ 613 h 1550"/>
              <a:gd name="T66" fmla="*/ 986 w 1069"/>
              <a:gd name="T67" fmla="*/ 613 h 1550"/>
              <a:gd name="T68" fmla="*/ 874 w 1069"/>
              <a:gd name="T69" fmla="*/ 803 h 1550"/>
              <a:gd name="T70" fmla="*/ 874 w 1069"/>
              <a:gd name="T71" fmla="*/ 803 h 1550"/>
              <a:gd name="T72" fmla="*/ 602 w 1069"/>
              <a:gd name="T73" fmla="*/ 1079 h 1550"/>
              <a:gd name="T74" fmla="*/ 405 w 1069"/>
              <a:gd name="T75" fmla="*/ 1262 h 1550"/>
              <a:gd name="T76" fmla="*/ 405 w 1069"/>
              <a:gd name="T77" fmla="*/ 1280 h 1550"/>
              <a:gd name="T78" fmla="*/ 1068 w 1069"/>
              <a:gd name="T79" fmla="*/ 1280 h 1550"/>
              <a:gd name="T80" fmla="*/ 1068 w 1069"/>
              <a:gd name="T81" fmla="*/ 1549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69" h="1550">
                <a:moveTo>
                  <a:pt x="1068" y="1549"/>
                </a:moveTo>
                <a:lnTo>
                  <a:pt x="3" y="1549"/>
                </a:lnTo>
                <a:lnTo>
                  <a:pt x="3" y="1326"/>
                </a:lnTo>
                <a:lnTo>
                  <a:pt x="383" y="939"/>
                </a:lnTo>
                <a:lnTo>
                  <a:pt x="383" y="939"/>
                </a:lnTo>
                <a:cubicBezTo>
                  <a:pt x="498" y="821"/>
                  <a:pt x="573" y="742"/>
                  <a:pt x="609" y="699"/>
                </a:cubicBezTo>
                <a:lnTo>
                  <a:pt x="609" y="699"/>
                </a:lnTo>
                <a:cubicBezTo>
                  <a:pt x="641" y="652"/>
                  <a:pt x="667" y="609"/>
                  <a:pt x="681" y="573"/>
                </a:cubicBezTo>
                <a:lnTo>
                  <a:pt x="681" y="573"/>
                </a:lnTo>
                <a:cubicBezTo>
                  <a:pt x="699" y="530"/>
                  <a:pt x="706" y="494"/>
                  <a:pt x="706" y="451"/>
                </a:cubicBezTo>
                <a:lnTo>
                  <a:pt x="706" y="451"/>
                </a:lnTo>
                <a:cubicBezTo>
                  <a:pt x="706" y="394"/>
                  <a:pt x="688" y="347"/>
                  <a:pt x="656" y="315"/>
                </a:cubicBezTo>
                <a:lnTo>
                  <a:pt x="656" y="315"/>
                </a:lnTo>
                <a:cubicBezTo>
                  <a:pt x="620" y="287"/>
                  <a:pt x="577" y="269"/>
                  <a:pt x="520" y="269"/>
                </a:cubicBezTo>
                <a:lnTo>
                  <a:pt x="520" y="269"/>
                </a:lnTo>
                <a:cubicBezTo>
                  <a:pt x="462" y="269"/>
                  <a:pt x="401" y="283"/>
                  <a:pt x="347" y="312"/>
                </a:cubicBezTo>
                <a:lnTo>
                  <a:pt x="347" y="312"/>
                </a:lnTo>
                <a:cubicBezTo>
                  <a:pt x="294" y="340"/>
                  <a:pt x="233" y="376"/>
                  <a:pt x="175" y="426"/>
                </a:cubicBezTo>
                <a:lnTo>
                  <a:pt x="0" y="222"/>
                </a:lnTo>
                <a:lnTo>
                  <a:pt x="0" y="222"/>
                </a:lnTo>
                <a:cubicBezTo>
                  <a:pt x="71" y="154"/>
                  <a:pt x="136" y="111"/>
                  <a:pt x="183" y="82"/>
                </a:cubicBezTo>
                <a:lnTo>
                  <a:pt x="183" y="82"/>
                </a:lnTo>
                <a:cubicBezTo>
                  <a:pt x="233" y="53"/>
                  <a:pt x="290" y="39"/>
                  <a:pt x="344" y="25"/>
                </a:cubicBezTo>
                <a:lnTo>
                  <a:pt x="344" y="25"/>
                </a:lnTo>
                <a:cubicBezTo>
                  <a:pt x="405" y="10"/>
                  <a:pt x="469" y="0"/>
                  <a:pt x="541" y="0"/>
                </a:cubicBezTo>
                <a:lnTo>
                  <a:pt x="541" y="0"/>
                </a:lnTo>
                <a:cubicBezTo>
                  <a:pt x="638" y="0"/>
                  <a:pt x="724" y="18"/>
                  <a:pt x="792" y="50"/>
                </a:cubicBezTo>
                <a:lnTo>
                  <a:pt x="792" y="50"/>
                </a:lnTo>
                <a:cubicBezTo>
                  <a:pt x="867" y="86"/>
                  <a:pt x="921" y="136"/>
                  <a:pt x="964" y="200"/>
                </a:cubicBezTo>
                <a:lnTo>
                  <a:pt x="964" y="200"/>
                </a:lnTo>
                <a:cubicBezTo>
                  <a:pt x="1004" y="261"/>
                  <a:pt x="1025" y="333"/>
                  <a:pt x="1025" y="412"/>
                </a:cubicBezTo>
                <a:lnTo>
                  <a:pt x="1025" y="412"/>
                </a:lnTo>
                <a:cubicBezTo>
                  <a:pt x="1025" y="484"/>
                  <a:pt x="1014" y="552"/>
                  <a:pt x="986" y="613"/>
                </a:cubicBezTo>
                <a:lnTo>
                  <a:pt x="986" y="613"/>
                </a:lnTo>
                <a:cubicBezTo>
                  <a:pt x="964" y="674"/>
                  <a:pt x="928" y="735"/>
                  <a:pt x="874" y="803"/>
                </a:cubicBezTo>
                <a:lnTo>
                  <a:pt x="874" y="803"/>
                </a:lnTo>
                <a:cubicBezTo>
                  <a:pt x="821" y="864"/>
                  <a:pt x="731" y="961"/>
                  <a:pt x="602" y="1079"/>
                </a:cubicBezTo>
                <a:lnTo>
                  <a:pt x="405" y="1262"/>
                </a:lnTo>
                <a:lnTo>
                  <a:pt x="405" y="1280"/>
                </a:lnTo>
                <a:lnTo>
                  <a:pt x="1068" y="1280"/>
                </a:lnTo>
                <a:lnTo>
                  <a:pt x="1068" y="15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02525" y="1241274"/>
            <a:ext cx="84080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>
                <a:latin typeface="Nunito Light" charset="0"/>
                <a:ea typeface="Nunito Light" charset="0"/>
                <a:cs typeface="Nunito Light" charset="0"/>
              </a:rPr>
              <a:t>OUR PROCESS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52800" y="7305271"/>
            <a:ext cx="436181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ko-KR" altLang="en-US" sz="3200" dirty="0" err="1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고</a:t>
            </a:r>
            <a:r>
              <a:rPr lang="ko-KR" altLang="en-US" sz="3200" dirty="0" err="1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온부</a:t>
            </a:r>
            <a:r>
              <a:rPr lang="ko-KR" altLang="en-US" sz="3200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 </a:t>
            </a:r>
            <a:r>
              <a:rPr lang="en-US" altLang="ko-KR" sz="3200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200</a:t>
            </a:r>
            <a:r>
              <a:rPr lang="en-US" altLang="ko-KR" sz="3200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℃</a:t>
            </a:r>
            <a:r>
              <a:rPr lang="ko-KR" altLang="en-US" sz="3200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에서 사용 가능한 더 좋은 성능의 열전소자 구입  </a:t>
            </a:r>
            <a:endParaRPr lang="en-US" sz="3200" dirty="0">
              <a:solidFill>
                <a:schemeClr val="tx2"/>
              </a:solidFill>
              <a:latin typeface="08서울남산체 B" pitchFamily="18" charset="-127"/>
              <a:ea typeface="08서울남산체 B" pitchFamily="18" charset="-127"/>
              <a:cs typeface="Nuni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93888" y="4616891"/>
            <a:ext cx="436181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ko-KR" altLang="en-US" sz="3200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잔불현장에서 전개 가능한 열전발전 플랫폼 시제품 개발 및 제작</a:t>
            </a:r>
            <a:endParaRPr lang="en-US" sz="3200" dirty="0">
              <a:solidFill>
                <a:schemeClr val="tx2"/>
              </a:solidFill>
              <a:latin typeface="08서울남산체 B" pitchFamily="18" charset="-127"/>
              <a:ea typeface="08서울남산체 B" pitchFamily="18" charset="-127"/>
              <a:cs typeface="Nunit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16655" y="7574576"/>
            <a:ext cx="436181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ko-KR" altLang="en-US" sz="3200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제작한 플랫폼을 이용하여 실제로 </a:t>
            </a:r>
            <a:r>
              <a:rPr lang="ko-KR" altLang="en-US" sz="3200" dirty="0" err="1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드론</a:t>
            </a:r>
            <a:r>
              <a:rPr lang="ko-KR" altLang="en-US" sz="3200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 배터리 충전 및 시운용</a:t>
            </a:r>
            <a:endParaRPr lang="en-US" sz="3200" dirty="0">
              <a:solidFill>
                <a:schemeClr val="tx2"/>
              </a:solidFill>
              <a:latin typeface="08서울남산체 B" pitchFamily="18" charset="-127"/>
              <a:ea typeface="08서울남산체 B" pitchFamily="18" charset="-127"/>
              <a:cs typeface="Nunit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11394" y="5596075"/>
            <a:ext cx="49391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ko-KR" altLang="en-US" sz="3200" dirty="0" err="1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뒷</a:t>
            </a:r>
            <a:r>
              <a:rPr lang="ko-KR" altLang="en-US" sz="3200" dirty="0" err="1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불</a:t>
            </a:r>
            <a:r>
              <a:rPr lang="ko-KR" altLang="en-US" sz="3200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 감시에 효과적인 새로운 </a:t>
            </a:r>
            <a:r>
              <a:rPr lang="ko-KR" altLang="en-US" sz="3200" dirty="0" err="1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드론</a:t>
            </a:r>
            <a:r>
              <a:rPr lang="ko-KR" altLang="en-US" sz="3200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 운용 방법 </a:t>
            </a:r>
            <a:r>
              <a:rPr lang="ko-KR" altLang="en-US" sz="3200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제</a:t>
            </a:r>
            <a:r>
              <a:rPr lang="ko-KR" altLang="en-US" sz="3200" dirty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시</a:t>
            </a:r>
            <a:r>
              <a:rPr lang="ko-KR" altLang="en-US" sz="3200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 </a:t>
            </a:r>
            <a:endParaRPr lang="en-US" sz="3200" dirty="0">
              <a:solidFill>
                <a:schemeClr val="tx2"/>
              </a:solidFill>
              <a:latin typeface="08서울남산체 B" pitchFamily="18" charset="-127"/>
              <a:ea typeface="08서울남산체 B" pitchFamily="18" charset="-127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2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353220" y="4964003"/>
            <a:ext cx="9671238" cy="3075522"/>
          </a:xfrm>
          <a:prstGeom prst="rect">
            <a:avLst/>
          </a:prstGeom>
          <a:noFill/>
        </p:spPr>
        <p:txBody>
          <a:bodyPr wrap="none" tIns="1097280" rtlCol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9600" b="1" spc="300" dirty="0">
                <a:solidFill>
                  <a:schemeClr val="tx2"/>
                </a:solidFill>
                <a:latin typeface="Nunito" charset="0"/>
                <a:ea typeface="Nunito" charset="0"/>
                <a:cs typeface="Nunito" charset="0"/>
              </a:rPr>
              <a:t>Thanks!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81815" y="7654804"/>
            <a:ext cx="4658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spc="300" dirty="0">
                <a:solidFill>
                  <a:schemeClr val="accent2"/>
                </a:solidFill>
                <a:latin typeface="Nunito" charset="0"/>
                <a:ea typeface="Nunito" charset="0"/>
                <a:cs typeface="Nunito" charset="0"/>
              </a:rPr>
              <a:t>Any questions?</a:t>
            </a:r>
          </a:p>
        </p:txBody>
      </p:sp>
      <p:sp>
        <p:nvSpPr>
          <p:cNvPr id="8" name="Freeform 4"/>
          <p:cNvSpPr>
            <a:spLocks noChangeArrowheads="1"/>
          </p:cNvSpPr>
          <p:nvPr/>
        </p:nvSpPr>
        <p:spPr bwMode="auto">
          <a:xfrm>
            <a:off x="11085395" y="2081928"/>
            <a:ext cx="2251464" cy="2440210"/>
          </a:xfrm>
          <a:custGeom>
            <a:avLst/>
            <a:gdLst>
              <a:gd name="T0" fmla="*/ 5710 w 5893"/>
              <a:gd name="T1" fmla="*/ 3569 h 6385"/>
              <a:gd name="T2" fmla="*/ 5607 w 5893"/>
              <a:gd name="T3" fmla="*/ 2260 h 6385"/>
              <a:gd name="T4" fmla="*/ 4234 w 5893"/>
              <a:gd name="T5" fmla="*/ 1967 h 6385"/>
              <a:gd name="T6" fmla="*/ 4290 w 5893"/>
              <a:gd name="T7" fmla="*/ 515 h 6385"/>
              <a:gd name="T8" fmla="*/ 3315 w 5893"/>
              <a:gd name="T9" fmla="*/ 0 h 6385"/>
              <a:gd name="T10" fmla="*/ 2736 w 5893"/>
              <a:gd name="T11" fmla="*/ 555 h 6385"/>
              <a:gd name="T12" fmla="*/ 2482 w 5893"/>
              <a:gd name="T13" fmla="*/ 1372 h 6385"/>
              <a:gd name="T14" fmla="*/ 1546 w 5893"/>
              <a:gd name="T15" fmla="*/ 2458 h 6385"/>
              <a:gd name="T16" fmla="*/ 142 w 5893"/>
              <a:gd name="T17" fmla="*/ 2601 h 6385"/>
              <a:gd name="T18" fmla="*/ 0 w 5893"/>
              <a:gd name="T19" fmla="*/ 5401 h 6385"/>
              <a:gd name="T20" fmla="*/ 491 w 5893"/>
              <a:gd name="T21" fmla="*/ 5892 h 6385"/>
              <a:gd name="T22" fmla="*/ 2125 w 5893"/>
              <a:gd name="T23" fmla="*/ 6051 h 6385"/>
              <a:gd name="T24" fmla="*/ 3687 w 5893"/>
              <a:gd name="T25" fmla="*/ 6384 h 6385"/>
              <a:gd name="T26" fmla="*/ 5051 w 5893"/>
              <a:gd name="T27" fmla="*/ 6075 h 6385"/>
              <a:gd name="T28" fmla="*/ 5607 w 5893"/>
              <a:gd name="T29" fmla="*/ 4552 h 6385"/>
              <a:gd name="T30" fmla="*/ 5742 w 5893"/>
              <a:gd name="T31" fmla="*/ 3830 h 6385"/>
              <a:gd name="T32" fmla="*/ 912 w 5893"/>
              <a:gd name="T33" fmla="*/ 5329 h 6385"/>
              <a:gd name="T34" fmla="*/ 737 w 5893"/>
              <a:gd name="T35" fmla="*/ 5401 h 6385"/>
              <a:gd name="T36" fmla="*/ 491 w 5893"/>
              <a:gd name="T37" fmla="*/ 5155 h 6385"/>
              <a:gd name="T38" fmla="*/ 737 w 5893"/>
              <a:gd name="T39" fmla="*/ 4909 h 6385"/>
              <a:gd name="T40" fmla="*/ 983 w 5893"/>
              <a:gd name="T41" fmla="*/ 5155 h 6385"/>
              <a:gd name="T42" fmla="*/ 5321 w 5893"/>
              <a:gd name="T43" fmla="*/ 3260 h 6385"/>
              <a:gd name="T44" fmla="*/ 5115 w 5893"/>
              <a:gd name="T45" fmla="*/ 3442 h 6385"/>
              <a:gd name="T46" fmla="*/ 5250 w 5893"/>
              <a:gd name="T47" fmla="*/ 3830 h 6385"/>
              <a:gd name="T48" fmla="*/ 5115 w 5893"/>
              <a:gd name="T49" fmla="*/ 4552 h 6385"/>
              <a:gd name="T50" fmla="*/ 4869 w 5893"/>
              <a:gd name="T51" fmla="*/ 5036 h 6385"/>
              <a:gd name="T52" fmla="*/ 4148 w 5893"/>
              <a:gd name="T53" fmla="*/ 5892 h 6385"/>
              <a:gd name="T54" fmla="*/ 2371 w 5893"/>
              <a:gd name="T55" fmla="*/ 5615 h 6385"/>
              <a:gd name="T56" fmla="*/ 2125 w 5893"/>
              <a:gd name="T57" fmla="*/ 5528 h 6385"/>
              <a:gd name="T58" fmla="*/ 1848 w 5893"/>
              <a:gd name="T59" fmla="*/ 5440 h 6385"/>
              <a:gd name="T60" fmla="*/ 1594 w 5893"/>
              <a:gd name="T61" fmla="*/ 5401 h 6385"/>
              <a:gd name="T62" fmla="*/ 1475 w 5893"/>
              <a:gd name="T63" fmla="*/ 2950 h 6385"/>
              <a:gd name="T64" fmla="*/ 1737 w 5893"/>
              <a:gd name="T65" fmla="*/ 2911 h 6385"/>
              <a:gd name="T66" fmla="*/ 2038 w 5893"/>
              <a:gd name="T67" fmla="*/ 2673 h 6385"/>
              <a:gd name="T68" fmla="*/ 2323 w 5893"/>
              <a:gd name="T69" fmla="*/ 2340 h 6385"/>
              <a:gd name="T70" fmla="*/ 2530 w 5893"/>
              <a:gd name="T71" fmla="*/ 2070 h 6385"/>
              <a:gd name="T72" fmla="*/ 3053 w 5893"/>
              <a:gd name="T73" fmla="*/ 1301 h 6385"/>
              <a:gd name="T74" fmla="*/ 3315 w 5893"/>
              <a:gd name="T75" fmla="*/ 492 h 6385"/>
              <a:gd name="T76" fmla="*/ 3933 w 5893"/>
              <a:gd name="T77" fmla="*/ 1229 h 6385"/>
              <a:gd name="T78" fmla="*/ 3561 w 5893"/>
              <a:gd name="T79" fmla="*/ 2458 h 6385"/>
              <a:gd name="T80" fmla="*/ 5250 w 5893"/>
              <a:gd name="T81" fmla="*/ 2601 h 6385"/>
              <a:gd name="T82" fmla="*/ 5321 w 5893"/>
              <a:gd name="T83" fmla="*/ 3260 h 6385"/>
              <a:gd name="T84" fmla="*/ 5321 w 5893"/>
              <a:gd name="T85" fmla="*/ 3260 h 6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893" h="6385">
                <a:moveTo>
                  <a:pt x="5710" y="3569"/>
                </a:moveTo>
                <a:lnTo>
                  <a:pt x="5710" y="3569"/>
                </a:lnTo>
                <a:cubicBezTo>
                  <a:pt x="5829" y="3378"/>
                  <a:pt x="5892" y="3172"/>
                  <a:pt x="5892" y="2942"/>
                </a:cubicBezTo>
                <a:cubicBezTo>
                  <a:pt x="5892" y="2680"/>
                  <a:pt x="5797" y="2450"/>
                  <a:pt x="5607" y="2260"/>
                </a:cubicBezTo>
                <a:cubicBezTo>
                  <a:pt x="5408" y="2062"/>
                  <a:pt x="5178" y="1967"/>
                  <a:pt x="4909" y="1967"/>
                </a:cubicBezTo>
                <a:cubicBezTo>
                  <a:pt x="4234" y="1967"/>
                  <a:pt x="4234" y="1967"/>
                  <a:pt x="4234" y="1967"/>
                </a:cubicBezTo>
                <a:cubicBezTo>
                  <a:pt x="4361" y="1713"/>
                  <a:pt x="4425" y="1467"/>
                  <a:pt x="4425" y="1229"/>
                </a:cubicBezTo>
                <a:cubicBezTo>
                  <a:pt x="4425" y="928"/>
                  <a:pt x="4377" y="690"/>
                  <a:pt x="4290" y="515"/>
                </a:cubicBezTo>
                <a:cubicBezTo>
                  <a:pt x="4195" y="341"/>
                  <a:pt x="4068" y="206"/>
                  <a:pt x="3894" y="127"/>
                </a:cubicBezTo>
                <a:cubicBezTo>
                  <a:pt x="3727" y="40"/>
                  <a:pt x="3529" y="0"/>
                  <a:pt x="3315" y="0"/>
                </a:cubicBezTo>
                <a:cubicBezTo>
                  <a:pt x="3188" y="0"/>
                  <a:pt x="3069" y="48"/>
                  <a:pt x="2974" y="143"/>
                </a:cubicBezTo>
                <a:cubicBezTo>
                  <a:pt x="2863" y="254"/>
                  <a:pt x="2783" y="389"/>
                  <a:pt x="2736" y="555"/>
                </a:cubicBezTo>
                <a:cubicBezTo>
                  <a:pt x="2688" y="730"/>
                  <a:pt x="2648" y="888"/>
                  <a:pt x="2617" y="1039"/>
                </a:cubicBezTo>
                <a:cubicBezTo>
                  <a:pt x="2585" y="1198"/>
                  <a:pt x="2538" y="1309"/>
                  <a:pt x="2482" y="1372"/>
                </a:cubicBezTo>
                <a:cubicBezTo>
                  <a:pt x="2355" y="1507"/>
                  <a:pt x="2220" y="1673"/>
                  <a:pt x="2070" y="1864"/>
                </a:cubicBezTo>
                <a:cubicBezTo>
                  <a:pt x="1808" y="2197"/>
                  <a:pt x="1633" y="2395"/>
                  <a:pt x="1546" y="2458"/>
                </a:cubicBezTo>
                <a:cubicBezTo>
                  <a:pt x="491" y="2458"/>
                  <a:pt x="491" y="2458"/>
                  <a:pt x="491" y="2458"/>
                </a:cubicBezTo>
                <a:cubicBezTo>
                  <a:pt x="357" y="2458"/>
                  <a:pt x="238" y="2506"/>
                  <a:pt x="142" y="2601"/>
                </a:cubicBezTo>
                <a:cubicBezTo>
                  <a:pt x="47" y="2696"/>
                  <a:pt x="0" y="2816"/>
                  <a:pt x="0" y="2950"/>
                </a:cubicBezTo>
                <a:cubicBezTo>
                  <a:pt x="0" y="5401"/>
                  <a:pt x="0" y="5401"/>
                  <a:pt x="0" y="5401"/>
                </a:cubicBezTo>
                <a:cubicBezTo>
                  <a:pt x="0" y="5535"/>
                  <a:pt x="47" y="5655"/>
                  <a:pt x="142" y="5750"/>
                </a:cubicBezTo>
                <a:cubicBezTo>
                  <a:pt x="238" y="5845"/>
                  <a:pt x="357" y="5892"/>
                  <a:pt x="491" y="5892"/>
                </a:cubicBezTo>
                <a:cubicBezTo>
                  <a:pt x="1594" y="5892"/>
                  <a:pt x="1594" y="5892"/>
                  <a:pt x="1594" y="5892"/>
                </a:cubicBezTo>
                <a:cubicBezTo>
                  <a:pt x="1657" y="5892"/>
                  <a:pt x="1832" y="5948"/>
                  <a:pt x="2125" y="6051"/>
                </a:cubicBezTo>
                <a:cubicBezTo>
                  <a:pt x="2442" y="6154"/>
                  <a:pt x="2720" y="6241"/>
                  <a:pt x="2958" y="6297"/>
                </a:cubicBezTo>
                <a:cubicBezTo>
                  <a:pt x="3196" y="6352"/>
                  <a:pt x="3442" y="6384"/>
                  <a:pt x="3687" y="6384"/>
                </a:cubicBezTo>
                <a:cubicBezTo>
                  <a:pt x="4179" y="6384"/>
                  <a:pt x="4179" y="6384"/>
                  <a:pt x="4179" y="6384"/>
                </a:cubicBezTo>
                <a:cubicBezTo>
                  <a:pt x="4536" y="6384"/>
                  <a:pt x="4829" y="6281"/>
                  <a:pt x="5051" y="6075"/>
                </a:cubicBezTo>
                <a:cubicBezTo>
                  <a:pt x="5273" y="5869"/>
                  <a:pt x="5377" y="5591"/>
                  <a:pt x="5377" y="5234"/>
                </a:cubicBezTo>
                <a:cubicBezTo>
                  <a:pt x="5527" y="5036"/>
                  <a:pt x="5607" y="4806"/>
                  <a:pt x="5607" y="4552"/>
                </a:cubicBezTo>
                <a:cubicBezTo>
                  <a:pt x="5607" y="4497"/>
                  <a:pt x="5599" y="4441"/>
                  <a:pt x="5599" y="4385"/>
                </a:cubicBezTo>
                <a:cubicBezTo>
                  <a:pt x="5694" y="4211"/>
                  <a:pt x="5742" y="4029"/>
                  <a:pt x="5742" y="3830"/>
                </a:cubicBezTo>
                <a:cubicBezTo>
                  <a:pt x="5742" y="3743"/>
                  <a:pt x="5726" y="3656"/>
                  <a:pt x="5710" y="3569"/>
                </a:cubicBezTo>
                <a:close/>
                <a:moveTo>
                  <a:pt x="912" y="5329"/>
                </a:moveTo>
                <a:lnTo>
                  <a:pt x="912" y="5329"/>
                </a:lnTo>
                <a:cubicBezTo>
                  <a:pt x="864" y="5377"/>
                  <a:pt x="809" y="5401"/>
                  <a:pt x="737" y="5401"/>
                </a:cubicBezTo>
                <a:cubicBezTo>
                  <a:pt x="674" y="5401"/>
                  <a:pt x="610" y="5377"/>
                  <a:pt x="563" y="5329"/>
                </a:cubicBezTo>
                <a:cubicBezTo>
                  <a:pt x="515" y="5282"/>
                  <a:pt x="491" y="5226"/>
                  <a:pt x="491" y="5155"/>
                </a:cubicBezTo>
                <a:cubicBezTo>
                  <a:pt x="491" y="5091"/>
                  <a:pt x="515" y="5036"/>
                  <a:pt x="563" y="4988"/>
                </a:cubicBezTo>
                <a:cubicBezTo>
                  <a:pt x="610" y="4933"/>
                  <a:pt x="674" y="4909"/>
                  <a:pt x="737" y="4909"/>
                </a:cubicBezTo>
                <a:cubicBezTo>
                  <a:pt x="809" y="4909"/>
                  <a:pt x="864" y="4933"/>
                  <a:pt x="912" y="4988"/>
                </a:cubicBezTo>
                <a:cubicBezTo>
                  <a:pt x="959" y="5036"/>
                  <a:pt x="983" y="5091"/>
                  <a:pt x="983" y="5155"/>
                </a:cubicBezTo>
                <a:cubicBezTo>
                  <a:pt x="983" y="5226"/>
                  <a:pt x="959" y="5282"/>
                  <a:pt x="912" y="5329"/>
                </a:cubicBezTo>
                <a:close/>
                <a:moveTo>
                  <a:pt x="5321" y="3260"/>
                </a:moveTo>
                <a:lnTo>
                  <a:pt x="5321" y="3260"/>
                </a:lnTo>
                <a:cubicBezTo>
                  <a:pt x="5266" y="3378"/>
                  <a:pt x="5194" y="3434"/>
                  <a:pt x="5115" y="3442"/>
                </a:cubicBezTo>
                <a:cubicBezTo>
                  <a:pt x="5155" y="3482"/>
                  <a:pt x="5186" y="3545"/>
                  <a:pt x="5210" y="3624"/>
                </a:cubicBezTo>
                <a:cubicBezTo>
                  <a:pt x="5234" y="3695"/>
                  <a:pt x="5250" y="3767"/>
                  <a:pt x="5250" y="3830"/>
                </a:cubicBezTo>
                <a:cubicBezTo>
                  <a:pt x="5250" y="4013"/>
                  <a:pt x="5178" y="4163"/>
                  <a:pt x="5044" y="4290"/>
                </a:cubicBezTo>
                <a:cubicBezTo>
                  <a:pt x="5091" y="4370"/>
                  <a:pt x="5115" y="4457"/>
                  <a:pt x="5115" y="4552"/>
                </a:cubicBezTo>
                <a:cubicBezTo>
                  <a:pt x="5115" y="4647"/>
                  <a:pt x="5091" y="4743"/>
                  <a:pt x="5051" y="4838"/>
                </a:cubicBezTo>
                <a:cubicBezTo>
                  <a:pt x="5004" y="4933"/>
                  <a:pt x="4940" y="4996"/>
                  <a:pt x="4869" y="5036"/>
                </a:cubicBezTo>
                <a:cubicBezTo>
                  <a:pt x="4877" y="5115"/>
                  <a:pt x="4885" y="5186"/>
                  <a:pt x="4885" y="5250"/>
                </a:cubicBezTo>
                <a:cubicBezTo>
                  <a:pt x="4885" y="5678"/>
                  <a:pt x="4639" y="5892"/>
                  <a:pt x="4148" y="5892"/>
                </a:cubicBezTo>
                <a:cubicBezTo>
                  <a:pt x="3687" y="5892"/>
                  <a:pt x="3687" y="5892"/>
                  <a:pt x="3687" y="5892"/>
                </a:cubicBezTo>
                <a:cubicBezTo>
                  <a:pt x="3346" y="5892"/>
                  <a:pt x="2910" y="5797"/>
                  <a:pt x="2371" y="5615"/>
                </a:cubicBezTo>
                <a:cubicBezTo>
                  <a:pt x="2363" y="5607"/>
                  <a:pt x="2323" y="5599"/>
                  <a:pt x="2260" y="5575"/>
                </a:cubicBezTo>
                <a:cubicBezTo>
                  <a:pt x="2197" y="5551"/>
                  <a:pt x="2157" y="5535"/>
                  <a:pt x="2125" y="5528"/>
                </a:cubicBezTo>
                <a:cubicBezTo>
                  <a:pt x="2093" y="5512"/>
                  <a:pt x="2054" y="5504"/>
                  <a:pt x="1990" y="5480"/>
                </a:cubicBezTo>
                <a:cubicBezTo>
                  <a:pt x="1927" y="5464"/>
                  <a:pt x="1879" y="5448"/>
                  <a:pt x="1848" y="5440"/>
                </a:cubicBezTo>
                <a:cubicBezTo>
                  <a:pt x="1808" y="5432"/>
                  <a:pt x="1769" y="5424"/>
                  <a:pt x="1721" y="5417"/>
                </a:cubicBezTo>
                <a:cubicBezTo>
                  <a:pt x="1673" y="5408"/>
                  <a:pt x="1633" y="5401"/>
                  <a:pt x="1594" y="5401"/>
                </a:cubicBezTo>
                <a:cubicBezTo>
                  <a:pt x="1475" y="5401"/>
                  <a:pt x="1475" y="5401"/>
                  <a:pt x="1475" y="5401"/>
                </a:cubicBezTo>
                <a:cubicBezTo>
                  <a:pt x="1475" y="2950"/>
                  <a:pt x="1475" y="2950"/>
                  <a:pt x="1475" y="2950"/>
                </a:cubicBezTo>
                <a:cubicBezTo>
                  <a:pt x="1594" y="2950"/>
                  <a:pt x="1594" y="2950"/>
                  <a:pt x="1594" y="2950"/>
                </a:cubicBezTo>
                <a:cubicBezTo>
                  <a:pt x="1642" y="2950"/>
                  <a:pt x="1681" y="2934"/>
                  <a:pt x="1737" y="2911"/>
                </a:cubicBezTo>
                <a:cubicBezTo>
                  <a:pt x="1784" y="2887"/>
                  <a:pt x="1832" y="2855"/>
                  <a:pt x="1887" y="2807"/>
                </a:cubicBezTo>
                <a:cubicBezTo>
                  <a:pt x="1943" y="2760"/>
                  <a:pt x="1990" y="2720"/>
                  <a:pt x="2038" y="2673"/>
                </a:cubicBezTo>
                <a:cubicBezTo>
                  <a:pt x="2077" y="2625"/>
                  <a:pt x="2133" y="2569"/>
                  <a:pt x="2189" y="2506"/>
                </a:cubicBezTo>
                <a:cubicBezTo>
                  <a:pt x="2244" y="2435"/>
                  <a:pt x="2292" y="2379"/>
                  <a:pt x="2323" y="2340"/>
                </a:cubicBezTo>
                <a:cubicBezTo>
                  <a:pt x="2355" y="2300"/>
                  <a:pt x="2395" y="2244"/>
                  <a:pt x="2442" y="2181"/>
                </a:cubicBezTo>
                <a:cubicBezTo>
                  <a:pt x="2490" y="2118"/>
                  <a:pt x="2522" y="2086"/>
                  <a:pt x="2530" y="2070"/>
                </a:cubicBezTo>
                <a:cubicBezTo>
                  <a:pt x="2672" y="1895"/>
                  <a:pt x="2767" y="1777"/>
                  <a:pt x="2823" y="1721"/>
                </a:cubicBezTo>
                <a:cubicBezTo>
                  <a:pt x="2926" y="1610"/>
                  <a:pt x="3005" y="1467"/>
                  <a:pt x="3053" y="1301"/>
                </a:cubicBezTo>
                <a:cubicBezTo>
                  <a:pt x="3101" y="1126"/>
                  <a:pt x="3140" y="967"/>
                  <a:pt x="3172" y="817"/>
                </a:cubicBezTo>
                <a:cubicBezTo>
                  <a:pt x="3204" y="666"/>
                  <a:pt x="3251" y="555"/>
                  <a:pt x="3315" y="492"/>
                </a:cubicBezTo>
                <a:cubicBezTo>
                  <a:pt x="3561" y="492"/>
                  <a:pt x="3727" y="555"/>
                  <a:pt x="3806" y="674"/>
                </a:cubicBezTo>
                <a:cubicBezTo>
                  <a:pt x="3886" y="793"/>
                  <a:pt x="3933" y="976"/>
                  <a:pt x="3933" y="1229"/>
                </a:cubicBezTo>
                <a:cubicBezTo>
                  <a:pt x="3933" y="1380"/>
                  <a:pt x="3870" y="1586"/>
                  <a:pt x="3743" y="1848"/>
                </a:cubicBezTo>
                <a:cubicBezTo>
                  <a:pt x="3624" y="2101"/>
                  <a:pt x="3561" y="2308"/>
                  <a:pt x="3561" y="2458"/>
                </a:cubicBezTo>
                <a:cubicBezTo>
                  <a:pt x="4909" y="2458"/>
                  <a:pt x="4909" y="2458"/>
                  <a:pt x="4909" y="2458"/>
                </a:cubicBezTo>
                <a:cubicBezTo>
                  <a:pt x="5044" y="2458"/>
                  <a:pt x="5155" y="2506"/>
                  <a:pt x="5250" y="2601"/>
                </a:cubicBezTo>
                <a:cubicBezTo>
                  <a:pt x="5353" y="2704"/>
                  <a:pt x="5400" y="2816"/>
                  <a:pt x="5400" y="2950"/>
                </a:cubicBezTo>
                <a:cubicBezTo>
                  <a:pt x="5400" y="3038"/>
                  <a:pt x="5377" y="3140"/>
                  <a:pt x="5321" y="3260"/>
                </a:cubicBezTo>
                <a:close/>
                <a:moveTo>
                  <a:pt x="5321" y="3260"/>
                </a:moveTo>
                <a:lnTo>
                  <a:pt x="5321" y="32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7197">
              <a:latin typeface="Nunito" charset="0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94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155513" y="3135688"/>
            <a:ext cx="815177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500"/>
              </a:lnSpc>
            </a:pPr>
            <a:r>
              <a:rPr lang="ko-KR" altLang="en-US" sz="10000" spc="300" dirty="0">
                <a:solidFill>
                  <a:schemeClr val="tx2"/>
                </a:solidFill>
                <a:latin typeface="08서울남산체 EB" pitchFamily="18" charset="-127"/>
                <a:ea typeface="08서울남산체 EB" pitchFamily="18" charset="-127"/>
                <a:cs typeface="Nunito" charset="0"/>
              </a:rPr>
              <a:t>꺼진 불도 </a:t>
            </a:r>
            <a:endParaRPr lang="en-US" altLang="ko-KR" sz="10000" spc="300" dirty="0">
              <a:solidFill>
                <a:schemeClr val="tx2"/>
              </a:solidFill>
              <a:latin typeface="08서울남산체 EB" pitchFamily="18" charset="-127"/>
              <a:ea typeface="08서울남산체 EB" pitchFamily="18" charset="-127"/>
              <a:cs typeface="Nunito" charset="0"/>
            </a:endParaRPr>
          </a:p>
          <a:p>
            <a:pPr>
              <a:lnSpc>
                <a:spcPts val="10500"/>
              </a:lnSpc>
            </a:pPr>
            <a:r>
              <a:rPr lang="ko-KR" altLang="en-US" sz="10000" spc="300" dirty="0">
                <a:solidFill>
                  <a:schemeClr val="tx2"/>
                </a:solidFill>
                <a:latin typeface="08서울남산체 EB" pitchFamily="18" charset="-127"/>
                <a:ea typeface="08서울남산체 EB" pitchFamily="18" charset="-127"/>
                <a:cs typeface="Nunito" charset="0"/>
              </a:rPr>
              <a:t>다시 보자</a:t>
            </a:r>
            <a:r>
              <a:rPr lang="en-US" altLang="ko-KR" sz="10000" spc="300" dirty="0">
                <a:solidFill>
                  <a:schemeClr val="tx2"/>
                </a:solidFill>
                <a:latin typeface="08서울남산체 EB" pitchFamily="18" charset="-127"/>
                <a:ea typeface="08서울남산체 EB" pitchFamily="18" charset="-127"/>
                <a:cs typeface="Nunito" charset="0"/>
              </a:rPr>
              <a:t>.</a:t>
            </a:r>
            <a:endParaRPr lang="en-US" sz="10000" spc="300" dirty="0">
              <a:solidFill>
                <a:schemeClr val="tx2"/>
              </a:solidFill>
              <a:latin typeface="08서울남산체 EB" pitchFamily="18" charset="-127"/>
              <a:ea typeface="08서울남산체 EB" pitchFamily="18" charset="-127"/>
              <a:cs typeface="Nuni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5512" y="6557247"/>
            <a:ext cx="11033313" cy="3297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ko-KR" sz="3200" dirty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“</a:t>
            </a:r>
            <a:r>
              <a:rPr lang="ko-KR" altLang="en-US" sz="3200" dirty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우리나라 산은 대부분 침엽수로 이루어져 있어 소나무 송진 등의 휘발성 물질 때문에 불이 쉽게 붙고 확산되는 편</a:t>
            </a:r>
            <a:r>
              <a:rPr lang="en-US" altLang="ko-KR" sz="3200" dirty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” </a:t>
            </a:r>
          </a:p>
          <a:p>
            <a:pPr>
              <a:lnSpc>
                <a:spcPts val="4200"/>
              </a:lnSpc>
            </a:pPr>
            <a:endParaRPr lang="en-US" altLang="ko-KR" sz="3200" dirty="0">
              <a:solidFill>
                <a:schemeClr val="tx2"/>
              </a:solidFill>
              <a:latin typeface="08서울남산체 B" pitchFamily="18" charset="-127"/>
              <a:ea typeface="08서울남산체 B" pitchFamily="18" charset="-127"/>
              <a:cs typeface="Nunito" charset="0"/>
            </a:endParaRPr>
          </a:p>
          <a:p>
            <a:pPr>
              <a:lnSpc>
                <a:spcPts val="4200"/>
              </a:lnSpc>
            </a:pPr>
            <a:r>
              <a:rPr lang="ko-KR" altLang="en-US" sz="3200" dirty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처음 불기를 잡고 난 후의 잔불 현장에 숨은 불씨의 온도는 </a:t>
            </a:r>
            <a:r>
              <a:rPr lang="en-US" altLang="ko-KR" sz="3200" dirty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400</a:t>
            </a:r>
            <a:r>
              <a:rPr lang="ko-KR" altLang="en-US" sz="3200" dirty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도 까지 올라가는데 초속 </a:t>
            </a:r>
            <a:r>
              <a:rPr lang="en-US" altLang="ko-KR" sz="3200" dirty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2~3m </a:t>
            </a:r>
            <a:r>
              <a:rPr lang="ko-KR" altLang="en-US" sz="3200" dirty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정도의 바람만 불어도 다시 불씨가 살아날 수 있다</a:t>
            </a:r>
            <a:r>
              <a:rPr lang="en-US" altLang="ko-KR" sz="3200" dirty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.</a:t>
            </a:r>
            <a:endParaRPr lang="en-US" sz="3200" dirty="0">
              <a:solidFill>
                <a:schemeClr val="tx2"/>
              </a:solidFill>
              <a:latin typeface="08서울남산체 B" pitchFamily="18" charset="-127"/>
              <a:ea typeface="08서울남산체 B" pitchFamily="18" charset="-127"/>
              <a:cs typeface="Nunito" charset="0"/>
            </a:endParaRPr>
          </a:p>
        </p:txBody>
      </p:sp>
      <p:pic>
        <p:nvPicPr>
          <p:cNvPr id="5" name="그림 개체 틀 4" descr="나무, 실외, 대지, 식물이(가) 표시된 사진&#10;&#10;자동 생성된 설명">
            <a:extLst>
              <a:ext uri="{FF2B5EF4-FFF2-40B4-BE49-F238E27FC236}">
                <a16:creationId xmlns:a16="http://schemas.microsoft.com/office/drawing/2014/main" xmlns="" id="{38E9473B-57AC-4596-939C-1161E03BB87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>
            <a:off x="13905212" y="1952726"/>
            <a:ext cx="8420998" cy="8420998"/>
          </a:xfrm>
        </p:spPr>
      </p:pic>
    </p:spTree>
    <p:extLst>
      <p:ext uri="{BB962C8B-B14F-4D97-AF65-F5344CB8AC3E}">
        <p14:creationId xmlns:p14="http://schemas.microsoft.com/office/powerpoint/2010/main" val="2082525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244809" y="2721318"/>
            <a:ext cx="92255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pc="300" dirty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SOME </a:t>
            </a:r>
          </a:p>
          <a:p>
            <a:pPr algn="ctr"/>
            <a:r>
              <a:rPr lang="en-US" sz="9600" spc="300" dirty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CHECK POINTS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98767" y="9510856"/>
            <a:ext cx="9972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전문가에 따르면 </a:t>
            </a:r>
            <a:r>
              <a:rPr lang="ko-KR" altLang="en-US" dirty="0" err="1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뒷불</a:t>
            </a:r>
            <a:r>
              <a:rPr lang="ko-KR" altLang="en-US" dirty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 감시는 </a:t>
            </a:r>
            <a:r>
              <a:rPr lang="en-US" altLang="ko-KR" dirty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2~3</a:t>
            </a:r>
            <a:r>
              <a:rPr lang="ko-KR" altLang="en-US" dirty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일간 이루어져야 함</a:t>
            </a:r>
            <a:endParaRPr lang="en-US" altLang="ko-KR" dirty="0">
              <a:solidFill>
                <a:schemeClr val="tx2"/>
              </a:solidFill>
              <a:latin typeface="08서울남산체 B" pitchFamily="18" charset="-127"/>
              <a:ea typeface="08서울남산체 B" pitchFamily="18" charset="-127"/>
              <a:cs typeface="Nunito" charset="0"/>
            </a:endParaRPr>
          </a:p>
        </p:txBody>
      </p:sp>
      <p:sp>
        <p:nvSpPr>
          <p:cNvPr id="20" name="Shape 2540"/>
          <p:cNvSpPr/>
          <p:nvPr/>
        </p:nvSpPr>
        <p:spPr>
          <a:xfrm>
            <a:off x="6686154" y="954086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41860" y="7592844"/>
            <a:ext cx="889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우리나라 산불 특성상 </a:t>
            </a:r>
            <a:r>
              <a:rPr lang="ko-KR" altLang="en-US" dirty="0" err="1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뒷불</a:t>
            </a:r>
            <a:r>
              <a:rPr lang="ko-KR" altLang="en-US" dirty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 재발화 감시가 필요</a:t>
            </a:r>
            <a:endParaRPr lang="en-US" dirty="0">
              <a:solidFill>
                <a:schemeClr val="tx2"/>
              </a:solidFill>
              <a:latin typeface="08서울남산체 B" pitchFamily="18" charset="-127"/>
              <a:ea typeface="08서울남산체 B" pitchFamily="18" charset="-127"/>
              <a:cs typeface="Nunito" charset="0"/>
            </a:endParaRPr>
          </a:p>
        </p:txBody>
      </p:sp>
      <p:sp>
        <p:nvSpPr>
          <p:cNvPr id="22" name="Shape 2540"/>
          <p:cNvSpPr/>
          <p:nvPr/>
        </p:nvSpPr>
        <p:spPr>
          <a:xfrm>
            <a:off x="6686154" y="7622855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85943" y="8551850"/>
            <a:ext cx="947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산림청은 </a:t>
            </a:r>
            <a:r>
              <a:rPr lang="ko-KR" altLang="en-US" dirty="0" err="1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뒷불</a:t>
            </a:r>
            <a:r>
              <a:rPr lang="ko-KR" altLang="en-US" dirty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 재발화 감시를 위해 </a:t>
            </a:r>
            <a:r>
              <a:rPr lang="ko-KR" altLang="en-US" dirty="0" err="1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드론을</a:t>
            </a:r>
            <a:r>
              <a:rPr lang="ko-KR" altLang="en-US" dirty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 운용 중</a:t>
            </a:r>
            <a:endParaRPr lang="en-US" altLang="ko-KR" dirty="0">
              <a:solidFill>
                <a:schemeClr val="tx2"/>
              </a:solidFill>
              <a:latin typeface="08서울남산체 B" pitchFamily="18" charset="-127"/>
              <a:ea typeface="08서울남산체 B" pitchFamily="18" charset="-127"/>
              <a:cs typeface="Nunito" charset="0"/>
            </a:endParaRPr>
          </a:p>
        </p:txBody>
      </p:sp>
      <p:sp>
        <p:nvSpPr>
          <p:cNvPr id="24" name="Shape 2540"/>
          <p:cNvSpPr/>
          <p:nvPr/>
        </p:nvSpPr>
        <p:spPr>
          <a:xfrm>
            <a:off x="6686154" y="858186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23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4377650" cy="137159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개체 틀 5" descr="나무, 자연, 일몰이(가) 표시된 사진&#10;&#10;자동 생성된 설명">
            <a:extLst>
              <a:ext uri="{FF2B5EF4-FFF2-40B4-BE49-F238E27FC236}">
                <a16:creationId xmlns:a16="http://schemas.microsoft.com/office/drawing/2014/main" xmlns="" id="{42A6A468-6AA4-48C6-AE20-B38F38F9323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"/>
          <a:stretch/>
        </p:blipFill>
        <p:spPr>
          <a:xfrm>
            <a:off x="20" y="2"/>
            <a:ext cx="24377630" cy="137159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7206" y="5701552"/>
            <a:ext cx="18283237" cy="34805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dirty="0">
                <a:solidFill>
                  <a:schemeClr val="tx2"/>
                </a:solidFill>
                <a:latin typeface="08서울남산체 EB" pitchFamily="18" charset="-127"/>
                <a:ea typeface="08서울남산체 EB" pitchFamily="18" charset="-127"/>
                <a:cs typeface="Nunito" charset="0"/>
              </a:rPr>
              <a:t>“</a:t>
            </a:r>
            <a:r>
              <a:rPr lang="ko-KR" altLang="en-US" sz="6000" dirty="0">
                <a:solidFill>
                  <a:schemeClr val="tx2"/>
                </a:solidFill>
                <a:latin typeface="08서울남산체 EB" pitchFamily="18" charset="-127"/>
                <a:ea typeface="08서울남산체 EB" pitchFamily="18" charset="-127"/>
                <a:cs typeface="Nunito" charset="0"/>
              </a:rPr>
              <a:t>상용 </a:t>
            </a:r>
            <a:r>
              <a:rPr lang="ko-KR" altLang="en-US" sz="6000" dirty="0" err="1">
                <a:solidFill>
                  <a:schemeClr val="tx2"/>
                </a:solidFill>
                <a:latin typeface="08서울남산체 EB" pitchFamily="18" charset="-127"/>
                <a:ea typeface="08서울남산체 EB" pitchFamily="18" charset="-127"/>
                <a:cs typeface="Nunito" charset="0"/>
              </a:rPr>
              <a:t>드론의</a:t>
            </a:r>
            <a:r>
              <a:rPr lang="ko-KR" altLang="en-US" sz="6000" dirty="0">
                <a:solidFill>
                  <a:schemeClr val="tx2"/>
                </a:solidFill>
                <a:latin typeface="08서울남산체 EB" pitchFamily="18" charset="-127"/>
                <a:ea typeface="08서울남산체 EB" pitchFamily="18" charset="-127"/>
                <a:cs typeface="Nunito" charset="0"/>
              </a:rPr>
              <a:t> 운용 가능 시간은 최대 </a:t>
            </a:r>
            <a:r>
              <a:rPr lang="en-US" altLang="ko-KR" sz="6000" dirty="0">
                <a:solidFill>
                  <a:schemeClr val="tx2"/>
                </a:solidFill>
                <a:latin typeface="08서울남산체 EB" pitchFamily="18" charset="-127"/>
                <a:ea typeface="08서울남산체 EB" pitchFamily="18" charset="-127"/>
                <a:cs typeface="Nunito" charset="0"/>
              </a:rPr>
              <a:t>30</a:t>
            </a:r>
            <a:r>
              <a:rPr lang="ko-KR" altLang="en-US" sz="6000" dirty="0">
                <a:solidFill>
                  <a:schemeClr val="tx2"/>
                </a:solidFill>
                <a:latin typeface="08서울남산체 EB" pitchFamily="18" charset="-127"/>
                <a:ea typeface="08서울남산체 EB" pitchFamily="18" charset="-127"/>
                <a:cs typeface="Nunito" charset="0"/>
              </a:rPr>
              <a:t>분</a:t>
            </a:r>
            <a:r>
              <a:rPr lang="en-US" altLang="ko-KR" sz="6000" dirty="0">
                <a:solidFill>
                  <a:schemeClr val="tx2"/>
                </a:solidFill>
                <a:latin typeface="08서울남산체 EB" pitchFamily="18" charset="-127"/>
                <a:ea typeface="08서울남산체 EB" pitchFamily="18" charset="-127"/>
                <a:cs typeface="Nunito" charset="0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6000" dirty="0" smtClean="0">
                <a:solidFill>
                  <a:schemeClr val="tx2"/>
                </a:solidFill>
                <a:latin typeface="08서울남산체 EB" pitchFamily="18" charset="-127"/>
                <a:ea typeface="08서울남산체 EB" pitchFamily="18" charset="-127"/>
                <a:cs typeface="Nunito" charset="0"/>
              </a:rPr>
              <a:t>산불 현장에서 </a:t>
            </a:r>
            <a:r>
              <a:rPr lang="ko-KR" altLang="en-US" sz="6000" dirty="0" err="1" smtClean="0">
                <a:solidFill>
                  <a:schemeClr val="tx2"/>
                </a:solidFill>
                <a:latin typeface="08서울남산체 EB" pitchFamily="18" charset="-127"/>
                <a:ea typeface="08서울남산체 EB" pitchFamily="18" charset="-127"/>
                <a:cs typeface="Nunito" charset="0"/>
              </a:rPr>
              <a:t>드론의</a:t>
            </a:r>
            <a:r>
              <a:rPr lang="ko-KR" altLang="en-US" sz="6000" dirty="0" smtClean="0">
                <a:solidFill>
                  <a:schemeClr val="tx2"/>
                </a:solidFill>
                <a:latin typeface="08서울남산체 EB" pitchFamily="18" charset="-127"/>
                <a:ea typeface="08서울남산체 EB" pitchFamily="18" charset="-127"/>
                <a:cs typeface="Nunito" charset="0"/>
              </a:rPr>
              <a:t> 운용시간을 연장시킨다면 </a:t>
            </a:r>
            <a:endParaRPr lang="en-US" altLang="ko-KR" sz="6000" dirty="0" smtClean="0">
              <a:solidFill>
                <a:schemeClr val="tx2"/>
              </a:solidFill>
              <a:latin typeface="08서울남산체 EB" pitchFamily="18" charset="-127"/>
              <a:ea typeface="08서울남산체 EB" pitchFamily="18" charset="-127"/>
              <a:cs typeface="Nunito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0" dirty="0" err="1" smtClean="0">
                <a:solidFill>
                  <a:schemeClr val="tx2"/>
                </a:solidFill>
                <a:latin typeface="08서울남산체 EB" pitchFamily="18" charset="-127"/>
                <a:ea typeface="08서울남산체 EB" pitchFamily="18" charset="-127"/>
                <a:cs typeface="Nunito" charset="0"/>
              </a:rPr>
              <a:t>뒷불</a:t>
            </a:r>
            <a:r>
              <a:rPr lang="ko-KR" altLang="en-US" sz="6000" dirty="0" smtClean="0">
                <a:solidFill>
                  <a:schemeClr val="tx2"/>
                </a:solidFill>
                <a:latin typeface="08서울남산체 EB" pitchFamily="18" charset="-127"/>
                <a:ea typeface="08서울남산체 EB" pitchFamily="18" charset="-127"/>
                <a:cs typeface="Nunito" charset="0"/>
              </a:rPr>
              <a:t> 감시를 효과적으로 할 수 있지 않을까</a:t>
            </a:r>
            <a:r>
              <a:rPr lang="en-US" altLang="ko-KR" sz="6000" dirty="0" smtClean="0">
                <a:solidFill>
                  <a:schemeClr val="tx2"/>
                </a:solidFill>
                <a:latin typeface="08서울남산체 EB" pitchFamily="18" charset="-127"/>
                <a:ea typeface="08서울남산체 EB" pitchFamily="18" charset="-127"/>
                <a:cs typeface="Nunito" charset="0"/>
              </a:rPr>
              <a:t>?”</a:t>
            </a:r>
            <a:endParaRPr lang="en-US" altLang="ko-KR" sz="6000" dirty="0">
              <a:solidFill>
                <a:schemeClr val="tx2"/>
              </a:solidFill>
              <a:latin typeface="08서울남산체 EB" pitchFamily="18" charset="-127"/>
              <a:ea typeface="08서울남산체 EB" pitchFamily="18" charset="-127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60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61938" y="1067054"/>
            <a:ext cx="12364282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300" spc="300" dirty="0">
                <a:solidFill>
                  <a:schemeClr val="accent2"/>
                </a:solidFill>
                <a:latin typeface="08서울남산체 EB" pitchFamily="18" charset="-127"/>
                <a:ea typeface="08서울남산체 EB" pitchFamily="18" charset="-127"/>
                <a:cs typeface="Nunito" charset="0"/>
              </a:rPr>
              <a:t>잔불을 에너지로</a:t>
            </a:r>
            <a:r>
              <a:rPr lang="en-US" altLang="ko-KR" sz="13300" spc="300" dirty="0">
                <a:solidFill>
                  <a:schemeClr val="accent2"/>
                </a:solidFill>
                <a:latin typeface="08서울남산체 EB" pitchFamily="18" charset="-127"/>
                <a:ea typeface="08서울남산체 EB" pitchFamily="18" charset="-127"/>
                <a:cs typeface="Nunito" charset="0"/>
              </a:rPr>
              <a:t>!</a:t>
            </a:r>
            <a:endParaRPr lang="en-US" sz="13300" spc="300" dirty="0">
              <a:solidFill>
                <a:schemeClr val="accent2"/>
              </a:solidFill>
              <a:latin typeface="08서울남산체 EB" pitchFamily="18" charset="-127"/>
              <a:ea typeface="08서울남산체 EB" pitchFamily="18" charset="-127"/>
              <a:cs typeface="Nunito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5835816" y="0"/>
            <a:ext cx="8541834" cy="1371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Light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7244912" y="4242322"/>
            <a:ext cx="6502122" cy="3202553"/>
            <a:chOff x="10263392" y="3506605"/>
            <a:chExt cx="3873862" cy="190803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8" name="Freeform 1025"/>
            <p:cNvSpPr>
              <a:spLocks/>
            </p:cNvSpPr>
            <p:nvPr/>
          </p:nvSpPr>
          <p:spPr bwMode="auto">
            <a:xfrm>
              <a:off x="13526123" y="4299560"/>
              <a:ext cx="611131" cy="926798"/>
            </a:xfrm>
            <a:custGeom>
              <a:avLst/>
              <a:gdLst>
                <a:gd name="T0" fmla="*/ 14 w 242"/>
                <a:gd name="T1" fmla="*/ 367 h 367"/>
                <a:gd name="T2" fmla="*/ 0 w 242"/>
                <a:gd name="T3" fmla="*/ 358 h 367"/>
                <a:gd name="T4" fmla="*/ 229 w 242"/>
                <a:gd name="T5" fmla="*/ 0 h 367"/>
                <a:gd name="T6" fmla="*/ 242 w 242"/>
                <a:gd name="T7" fmla="*/ 9 h 367"/>
                <a:gd name="T8" fmla="*/ 14 w 242"/>
                <a:gd name="T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367">
                  <a:moveTo>
                    <a:pt x="14" y="367"/>
                  </a:moveTo>
                  <a:lnTo>
                    <a:pt x="0" y="358"/>
                  </a:lnTo>
                  <a:lnTo>
                    <a:pt x="229" y="0"/>
                  </a:lnTo>
                  <a:lnTo>
                    <a:pt x="242" y="9"/>
                  </a:lnTo>
                  <a:lnTo>
                    <a:pt x="14" y="3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39" name="Freeform 1026"/>
            <p:cNvSpPr>
              <a:spLocks/>
            </p:cNvSpPr>
            <p:nvPr/>
          </p:nvSpPr>
          <p:spPr bwMode="auto">
            <a:xfrm>
              <a:off x="13182678" y="4370269"/>
              <a:ext cx="378800" cy="851039"/>
            </a:xfrm>
            <a:custGeom>
              <a:avLst/>
              <a:gdLst>
                <a:gd name="T0" fmla="*/ 136 w 150"/>
                <a:gd name="T1" fmla="*/ 337 h 337"/>
                <a:gd name="T2" fmla="*/ 0 w 150"/>
                <a:gd name="T3" fmla="*/ 6 h 337"/>
                <a:gd name="T4" fmla="*/ 14 w 150"/>
                <a:gd name="T5" fmla="*/ 0 h 337"/>
                <a:gd name="T6" fmla="*/ 150 w 150"/>
                <a:gd name="T7" fmla="*/ 331 h 337"/>
                <a:gd name="T8" fmla="*/ 136 w 150"/>
                <a:gd name="T9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37">
                  <a:moveTo>
                    <a:pt x="136" y="337"/>
                  </a:moveTo>
                  <a:lnTo>
                    <a:pt x="0" y="6"/>
                  </a:lnTo>
                  <a:lnTo>
                    <a:pt x="14" y="0"/>
                  </a:lnTo>
                  <a:lnTo>
                    <a:pt x="150" y="331"/>
                  </a:lnTo>
                  <a:lnTo>
                    <a:pt x="136" y="3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2" name="Freeform 1027"/>
            <p:cNvSpPr>
              <a:spLocks/>
            </p:cNvSpPr>
            <p:nvPr/>
          </p:nvSpPr>
          <p:spPr bwMode="auto">
            <a:xfrm>
              <a:off x="13200356" y="4291983"/>
              <a:ext cx="921747" cy="106065"/>
            </a:xfrm>
            <a:custGeom>
              <a:avLst/>
              <a:gdLst>
                <a:gd name="T0" fmla="*/ 1 w 365"/>
                <a:gd name="T1" fmla="*/ 42 h 42"/>
                <a:gd name="T2" fmla="*/ 0 w 365"/>
                <a:gd name="T3" fmla="*/ 27 h 42"/>
                <a:gd name="T4" fmla="*/ 364 w 365"/>
                <a:gd name="T5" fmla="*/ 0 h 42"/>
                <a:gd name="T6" fmla="*/ 365 w 365"/>
                <a:gd name="T7" fmla="*/ 16 h 42"/>
                <a:gd name="T8" fmla="*/ 1 w 36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42">
                  <a:moveTo>
                    <a:pt x="1" y="42"/>
                  </a:moveTo>
                  <a:lnTo>
                    <a:pt x="0" y="27"/>
                  </a:lnTo>
                  <a:lnTo>
                    <a:pt x="364" y="0"/>
                  </a:lnTo>
                  <a:lnTo>
                    <a:pt x="365" y="16"/>
                  </a:lnTo>
                  <a:lnTo>
                    <a:pt x="1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3" name="Freeform 1028"/>
            <p:cNvSpPr>
              <a:spLocks/>
            </p:cNvSpPr>
            <p:nvPr/>
          </p:nvSpPr>
          <p:spPr bwMode="auto">
            <a:xfrm>
              <a:off x="13137221" y="3524282"/>
              <a:ext cx="83336" cy="853563"/>
            </a:xfrm>
            <a:custGeom>
              <a:avLst/>
              <a:gdLst>
                <a:gd name="T0" fmla="*/ 17 w 33"/>
                <a:gd name="T1" fmla="*/ 338 h 338"/>
                <a:gd name="T2" fmla="*/ 0 w 33"/>
                <a:gd name="T3" fmla="*/ 1 h 338"/>
                <a:gd name="T4" fmla="*/ 16 w 33"/>
                <a:gd name="T5" fmla="*/ 0 h 338"/>
                <a:gd name="T6" fmla="*/ 33 w 33"/>
                <a:gd name="T7" fmla="*/ 338 h 338"/>
                <a:gd name="T8" fmla="*/ 17 w 33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8">
                  <a:moveTo>
                    <a:pt x="17" y="338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33" y="338"/>
                  </a:lnTo>
                  <a:lnTo>
                    <a:pt x="17" y="3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4" name="Freeform 1029"/>
            <p:cNvSpPr>
              <a:spLocks/>
            </p:cNvSpPr>
            <p:nvPr/>
          </p:nvSpPr>
          <p:spPr bwMode="auto">
            <a:xfrm>
              <a:off x="13144799" y="3509129"/>
              <a:ext cx="989931" cy="818209"/>
            </a:xfrm>
            <a:custGeom>
              <a:avLst/>
              <a:gdLst>
                <a:gd name="T0" fmla="*/ 382 w 392"/>
                <a:gd name="T1" fmla="*/ 324 h 324"/>
                <a:gd name="T2" fmla="*/ 0 w 392"/>
                <a:gd name="T3" fmla="*/ 13 h 324"/>
                <a:gd name="T4" fmla="*/ 10 w 392"/>
                <a:gd name="T5" fmla="*/ 0 h 324"/>
                <a:gd name="T6" fmla="*/ 392 w 392"/>
                <a:gd name="T7" fmla="*/ 312 h 324"/>
                <a:gd name="T8" fmla="*/ 382 w 392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324">
                  <a:moveTo>
                    <a:pt x="382" y="324"/>
                  </a:moveTo>
                  <a:lnTo>
                    <a:pt x="0" y="13"/>
                  </a:lnTo>
                  <a:lnTo>
                    <a:pt x="10" y="0"/>
                  </a:lnTo>
                  <a:lnTo>
                    <a:pt x="392" y="312"/>
                  </a:lnTo>
                  <a:lnTo>
                    <a:pt x="382" y="3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5" name="Rectangle 1030"/>
            <p:cNvSpPr>
              <a:spLocks noChangeArrowheads="1"/>
            </p:cNvSpPr>
            <p:nvPr/>
          </p:nvSpPr>
          <p:spPr bwMode="auto">
            <a:xfrm>
              <a:off x="12137190" y="3506605"/>
              <a:ext cx="1020235" cy="378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6" name="Freeform 1031"/>
            <p:cNvSpPr>
              <a:spLocks/>
            </p:cNvSpPr>
            <p:nvPr/>
          </p:nvSpPr>
          <p:spPr bwMode="auto">
            <a:xfrm>
              <a:off x="12127087" y="3509129"/>
              <a:ext cx="1040438" cy="593455"/>
            </a:xfrm>
            <a:custGeom>
              <a:avLst/>
              <a:gdLst>
                <a:gd name="T0" fmla="*/ 8 w 412"/>
                <a:gd name="T1" fmla="*/ 235 h 235"/>
                <a:gd name="T2" fmla="*/ 0 w 412"/>
                <a:gd name="T3" fmla="*/ 221 h 235"/>
                <a:gd name="T4" fmla="*/ 404 w 412"/>
                <a:gd name="T5" fmla="*/ 0 h 235"/>
                <a:gd name="T6" fmla="*/ 412 w 412"/>
                <a:gd name="T7" fmla="*/ 14 h 235"/>
                <a:gd name="T8" fmla="*/ 8 w 412"/>
                <a:gd name="T9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35">
                  <a:moveTo>
                    <a:pt x="8" y="235"/>
                  </a:moveTo>
                  <a:lnTo>
                    <a:pt x="0" y="221"/>
                  </a:lnTo>
                  <a:lnTo>
                    <a:pt x="404" y="0"/>
                  </a:lnTo>
                  <a:lnTo>
                    <a:pt x="412" y="14"/>
                  </a:lnTo>
                  <a:lnTo>
                    <a:pt x="8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7" name="Freeform 1032"/>
            <p:cNvSpPr>
              <a:spLocks/>
            </p:cNvSpPr>
            <p:nvPr/>
          </p:nvSpPr>
          <p:spPr bwMode="auto">
            <a:xfrm>
              <a:off x="11268474" y="4064703"/>
              <a:ext cx="873766" cy="262635"/>
            </a:xfrm>
            <a:custGeom>
              <a:avLst/>
              <a:gdLst>
                <a:gd name="T0" fmla="*/ 4 w 346"/>
                <a:gd name="T1" fmla="*/ 104 h 104"/>
                <a:gd name="T2" fmla="*/ 0 w 346"/>
                <a:gd name="T3" fmla="*/ 89 h 104"/>
                <a:gd name="T4" fmla="*/ 342 w 346"/>
                <a:gd name="T5" fmla="*/ 0 h 104"/>
                <a:gd name="T6" fmla="*/ 346 w 346"/>
                <a:gd name="T7" fmla="*/ 16 h 104"/>
                <a:gd name="T8" fmla="*/ 4 w 346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104">
                  <a:moveTo>
                    <a:pt x="4" y="104"/>
                  </a:moveTo>
                  <a:lnTo>
                    <a:pt x="0" y="89"/>
                  </a:lnTo>
                  <a:lnTo>
                    <a:pt x="342" y="0"/>
                  </a:lnTo>
                  <a:lnTo>
                    <a:pt x="346" y="16"/>
                  </a:lnTo>
                  <a:lnTo>
                    <a:pt x="4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8" name="Freeform 1033"/>
            <p:cNvSpPr>
              <a:spLocks/>
            </p:cNvSpPr>
            <p:nvPr/>
          </p:nvSpPr>
          <p:spPr bwMode="auto">
            <a:xfrm>
              <a:off x="10528553" y="3506605"/>
              <a:ext cx="1611163" cy="318192"/>
            </a:xfrm>
            <a:custGeom>
              <a:avLst/>
              <a:gdLst>
                <a:gd name="T0" fmla="*/ 3 w 638"/>
                <a:gd name="T1" fmla="*/ 126 h 126"/>
                <a:gd name="T2" fmla="*/ 0 w 638"/>
                <a:gd name="T3" fmla="*/ 111 h 126"/>
                <a:gd name="T4" fmla="*/ 635 w 638"/>
                <a:gd name="T5" fmla="*/ 0 h 126"/>
                <a:gd name="T6" fmla="*/ 638 w 638"/>
                <a:gd name="T7" fmla="*/ 15 h 126"/>
                <a:gd name="T8" fmla="*/ 3 w 63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126">
                  <a:moveTo>
                    <a:pt x="3" y="126"/>
                  </a:moveTo>
                  <a:lnTo>
                    <a:pt x="0" y="111"/>
                  </a:lnTo>
                  <a:lnTo>
                    <a:pt x="635" y="0"/>
                  </a:lnTo>
                  <a:lnTo>
                    <a:pt x="638" y="15"/>
                  </a:lnTo>
                  <a:lnTo>
                    <a:pt x="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49" name="Rectangle 1034"/>
            <p:cNvSpPr>
              <a:spLocks noChangeArrowheads="1"/>
            </p:cNvSpPr>
            <p:nvPr/>
          </p:nvSpPr>
          <p:spPr bwMode="auto">
            <a:xfrm>
              <a:off x="12116986" y="3526807"/>
              <a:ext cx="40405" cy="55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50" name="Freeform 1035"/>
            <p:cNvSpPr>
              <a:spLocks/>
            </p:cNvSpPr>
            <p:nvPr/>
          </p:nvSpPr>
          <p:spPr bwMode="auto">
            <a:xfrm>
              <a:off x="10520976" y="3789442"/>
              <a:ext cx="765177" cy="535371"/>
            </a:xfrm>
            <a:custGeom>
              <a:avLst/>
              <a:gdLst>
                <a:gd name="T0" fmla="*/ 294 w 303"/>
                <a:gd name="T1" fmla="*/ 212 h 212"/>
                <a:gd name="T2" fmla="*/ 0 w 303"/>
                <a:gd name="T3" fmla="*/ 13 h 212"/>
                <a:gd name="T4" fmla="*/ 9 w 303"/>
                <a:gd name="T5" fmla="*/ 0 h 212"/>
                <a:gd name="T6" fmla="*/ 303 w 303"/>
                <a:gd name="T7" fmla="*/ 199 h 212"/>
                <a:gd name="T8" fmla="*/ 294 w 303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212">
                  <a:moveTo>
                    <a:pt x="294" y="212"/>
                  </a:moveTo>
                  <a:lnTo>
                    <a:pt x="0" y="13"/>
                  </a:lnTo>
                  <a:lnTo>
                    <a:pt x="9" y="0"/>
                  </a:lnTo>
                  <a:lnTo>
                    <a:pt x="303" y="199"/>
                  </a:lnTo>
                  <a:lnTo>
                    <a:pt x="294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51" name="Freeform 1036"/>
            <p:cNvSpPr>
              <a:spLocks/>
            </p:cNvSpPr>
            <p:nvPr/>
          </p:nvSpPr>
          <p:spPr bwMode="auto">
            <a:xfrm>
              <a:off x="10273493" y="4291983"/>
              <a:ext cx="1010134" cy="560624"/>
            </a:xfrm>
            <a:custGeom>
              <a:avLst/>
              <a:gdLst>
                <a:gd name="T0" fmla="*/ 7 w 400"/>
                <a:gd name="T1" fmla="*/ 222 h 222"/>
                <a:gd name="T2" fmla="*/ 0 w 400"/>
                <a:gd name="T3" fmla="*/ 208 h 222"/>
                <a:gd name="T4" fmla="*/ 393 w 400"/>
                <a:gd name="T5" fmla="*/ 0 h 222"/>
                <a:gd name="T6" fmla="*/ 400 w 400"/>
                <a:gd name="T7" fmla="*/ 14 h 222"/>
                <a:gd name="T8" fmla="*/ 7 w 400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22">
                  <a:moveTo>
                    <a:pt x="7" y="222"/>
                  </a:moveTo>
                  <a:lnTo>
                    <a:pt x="0" y="208"/>
                  </a:lnTo>
                  <a:lnTo>
                    <a:pt x="393" y="0"/>
                  </a:lnTo>
                  <a:lnTo>
                    <a:pt x="400" y="14"/>
                  </a:lnTo>
                  <a:lnTo>
                    <a:pt x="7" y="2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60" name="Freeform 1037"/>
            <p:cNvSpPr>
              <a:spLocks/>
            </p:cNvSpPr>
            <p:nvPr/>
          </p:nvSpPr>
          <p:spPr bwMode="auto">
            <a:xfrm>
              <a:off x="10263392" y="3799542"/>
              <a:ext cx="287888" cy="1040439"/>
            </a:xfrm>
            <a:custGeom>
              <a:avLst/>
              <a:gdLst>
                <a:gd name="T0" fmla="*/ 15 w 114"/>
                <a:gd name="T1" fmla="*/ 412 h 412"/>
                <a:gd name="T2" fmla="*/ 0 w 114"/>
                <a:gd name="T3" fmla="*/ 408 h 412"/>
                <a:gd name="T4" fmla="*/ 99 w 114"/>
                <a:gd name="T5" fmla="*/ 0 h 412"/>
                <a:gd name="T6" fmla="*/ 114 w 114"/>
                <a:gd name="T7" fmla="*/ 4 h 412"/>
                <a:gd name="T8" fmla="*/ 15 w 114"/>
                <a:gd name="T9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412">
                  <a:moveTo>
                    <a:pt x="15" y="412"/>
                  </a:moveTo>
                  <a:lnTo>
                    <a:pt x="0" y="408"/>
                  </a:lnTo>
                  <a:lnTo>
                    <a:pt x="99" y="0"/>
                  </a:lnTo>
                  <a:lnTo>
                    <a:pt x="114" y="4"/>
                  </a:lnTo>
                  <a:lnTo>
                    <a:pt x="15" y="4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61" name="Freeform 1038"/>
            <p:cNvSpPr>
              <a:spLocks/>
            </p:cNvSpPr>
            <p:nvPr/>
          </p:nvSpPr>
          <p:spPr bwMode="auto">
            <a:xfrm>
              <a:off x="12132139" y="4067229"/>
              <a:ext cx="1073267" cy="330820"/>
            </a:xfrm>
            <a:custGeom>
              <a:avLst/>
              <a:gdLst>
                <a:gd name="T0" fmla="*/ 421 w 425"/>
                <a:gd name="T1" fmla="*/ 131 h 131"/>
                <a:gd name="T2" fmla="*/ 0 w 425"/>
                <a:gd name="T3" fmla="*/ 15 h 131"/>
                <a:gd name="T4" fmla="*/ 4 w 425"/>
                <a:gd name="T5" fmla="*/ 0 h 131"/>
                <a:gd name="T6" fmla="*/ 425 w 425"/>
                <a:gd name="T7" fmla="*/ 116 h 131"/>
                <a:gd name="T8" fmla="*/ 421 w 425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131">
                  <a:moveTo>
                    <a:pt x="421" y="131"/>
                  </a:moveTo>
                  <a:lnTo>
                    <a:pt x="0" y="15"/>
                  </a:lnTo>
                  <a:lnTo>
                    <a:pt x="4" y="0"/>
                  </a:lnTo>
                  <a:lnTo>
                    <a:pt x="425" y="116"/>
                  </a:lnTo>
                  <a:lnTo>
                    <a:pt x="421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62" name="Freeform 1039"/>
            <p:cNvSpPr>
              <a:spLocks/>
            </p:cNvSpPr>
            <p:nvPr/>
          </p:nvSpPr>
          <p:spPr bwMode="auto">
            <a:xfrm>
              <a:off x="12771049" y="5229506"/>
              <a:ext cx="777804" cy="185130"/>
            </a:xfrm>
            <a:custGeom>
              <a:avLst/>
              <a:gdLst>
                <a:gd name="T0" fmla="*/ 4 w 406"/>
                <a:gd name="T1" fmla="*/ 105 h 105"/>
                <a:gd name="T2" fmla="*/ 0 w 406"/>
                <a:gd name="T3" fmla="*/ 90 h 105"/>
                <a:gd name="T4" fmla="*/ 402 w 406"/>
                <a:gd name="T5" fmla="*/ 0 h 105"/>
                <a:gd name="T6" fmla="*/ 406 w 406"/>
                <a:gd name="T7" fmla="*/ 15 h 105"/>
                <a:gd name="T8" fmla="*/ 4 w 406"/>
                <a:gd name="T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105">
                  <a:moveTo>
                    <a:pt x="4" y="105"/>
                  </a:moveTo>
                  <a:lnTo>
                    <a:pt x="0" y="90"/>
                  </a:lnTo>
                  <a:lnTo>
                    <a:pt x="402" y="0"/>
                  </a:lnTo>
                  <a:lnTo>
                    <a:pt x="406" y="15"/>
                  </a:lnTo>
                  <a:lnTo>
                    <a:pt x="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63" name="Freeform 1040"/>
            <p:cNvSpPr>
              <a:spLocks/>
            </p:cNvSpPr>
            <p:nvPr/>
          </p:nvSpPr>
          <p:spPr bwMode="auto">
            <a:xfrm>
              <a:off x="12493263" y="4362692"/>
              <a:ext cx="719720" cy="601031"/>
            </a:xfrm>
            <a:custGeom>
              <a:avLst/>
              <a:gdLst>
                <a:gd name="T0" fmla="*/ 10 w 285"/>
                <a:gd name="T1" fmla="*/ 238 h 238"/>
                <a:gd name="T2" fmla="*/ 0 w 285"/>
                <a:gd name="T3" fmla="*/ 226 h 238"/>
                <a:gd name="T4" fmla="*/ 275 w 285"/>
                <a:gd name="T5" fmla="*/ 0 h 238"/>
                <a:gd name="T6" fmla="*/ 285 w 285"/>
                <a:gd name="T7" fmla="*/ 12 h 238"/>
                <a:gd name="T8" fmla="*/ 10 w 285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238">
                  <a:moveTo>
                    <a:pt x="10" y="238"/>
                  </a:moveTo>
                  <a:lnTo>
                    <a:pt x="0" y="226"/>
                  </a:lnTo>
                  <a:lnTo>
                    <a:pt x="275" y="0"/>
                  </a:lnTo>
                  <a:lnTo>
                    <a:pt x="285" y="12"/>
                  </a:lnTo>
                  <a:lnTo>
                    <a:pt x="10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64" name="Rectangle 1041"/>
            <p:cNvSpPr>
              <a:spLocks noChangeArrowheads="1"/>
            </p:cNvSpPr>
            <p:nvPr/>
          </p:nvSpPr>
          <p:spPr bwMode="auto">
            <a:xfrm>
              <a:off x="12116986" y="4084906"/>
              <a:ext cx="45719" cy="7504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65" name="Freeform 1042"/>
            <p:cNvSpPr>
              <a:spLocks/>
            </p:cNvSpPr>
            <p:nvPr/>
          </p:nvSpPr>
          <p:spPr bwMode="auto">
            <a:xfrm>
              <a:off x="11258372" y="4297035"/>
              <a:ext cx="484865" cy="628382"/>
            </a:xfrm>
            <a:custGeom>
              <a:avLst/>
              <a:gdLst>
                <a:gd name="T0" fmla="*/ 171 w 184"/>
                <a:gd name="T1" fmla="*/ 252 h 252"/>
                <a:gd name="T2" fmla="*/ 0 w 184"/>
                <a:gd name="T3" fmla="*/ 9 h 252"/>
                <a:gd name="T4" fmla="*/ 12 w 184"/>
                <a:gd name="T5" fmla="*/ 0 h 252"/>
                <a:gd name="T6" fmla="*/ 184 w 184"/>
                <a:gd name="T7" fmla="*/ 243 h 252"/>
                <a:gd name="T8" fmla="*/ 171 w 184"/>
                <a:gd name="T9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252">
                  <a:moveTo>
                    <a:pt x="171" y="252"/>
                  </a:moveTo>
                  <a:lnTo>
                    <a:pt x="0" y="9"/>
                  </a:lnTo>
                  <a:lnTo>
                    <a:pt x="12" y="0"/>
                  </a:lnTo>
                  <a:lnTo>
                    <a:pt x="184" y="243"/>
                  </a:lnTo>
                  <a:lnTo>
                    <a:pt x="171" y="2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66" name="Freeform 1043"/>
            <p:cNvSpPr>
              <a:spLocks/>
            </p:cNvSpPr>
            <p:nvPr/>
          </p:nvSpPr>
          <p:spPr bwMode="auto">
            <a:xfrm>
              <a:off x="10278543" y="4814728"/>
              <a:ext cx="1310650" cy="333301"/>
            </a:xfrm>
            <a:custGeom>
              <a:avLst/>
              <a:gdLst>
                <a:gd name="T0" fmla="*/ 550 w 553"/>
                <a:gd name="T1" fmla="*/ 128 h 128"/>
                <a:gd name="T2" fmla="*/ 0 w 553"/>
                <a:gd name="T3" fmla="*/ 16 h 128"/>
                <a:gd name="T4" fmla="*/ 3 w 553"/>
                <a:gd name="T5" fmla="*/ 0 h 128"/>
                <a:gd name="T6" fmla="*/ 553 w 553"/>
                <a:gd name="T7" fmla="*/ 113 h 128"/>
                <a:gd name="T8" fmla="*/ 550 w 553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128">
                  <a:moveTo>
                    <a:pt x="550" y="128"/>
                  </a:moveTo>
                  <a:lnTo>
                    <a:pt x="0" y="16"/>
                  </a:lnTo>
                  <a:lnTo>
                    <a:pt x="3" y="0"/>
                  </a:lnTo>
                  <a:lnTo>
                    <a:pt x="553" y="113"/>
                  </a:lnTo>
                  <a:lnTo>
                    <a:pt x="55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</p:grpSp>
      <p:sp>
        <p:nvSpPr>
          <p:cNvPr id="67" name="Freeform 1053"/>
          <p:cNvSpPr>
            <a:spLocks/>
          </p:cNvSpPr>
          <p:nvPr/>
        </p:nvSpPr>
        <p:spPr bwMode="auto">
          <a:xfrm>
            <a:off x="19270996" y="6442853"/>
            <a:ext cx="2182918" cy="2678844"/>
          </a:xfrm>
          <a:custGeom>
            <a:avLst/>
            <a:gdLst>
              <a:gd name="T0" fmla="*/ 265 w 521"/>
              <a:gd name="T1" fmla="*/ 0 h 638"/>
              <a:gd name="T2" fmla="*/ 54 w 521"/>
              <a:gd name="T3" fmla="*/ 117 h 638"/>
              <a:gd name="T4" fmla="*/ 41 w 521"/>
              <a:gd name="T5" fmla="*/ 251 h 638"/>
              <a:gd name="T6" fmla="*/ 0 w 521"/>
              <a:gd name="T7" fmla="*/ 391 h 638"/>
              <a:gd name="T8" fmla="*/ 48 w 521"/>
              <a:gd name="T9" fmla="*/ 413 h 638"/>
              <a:gd name="T10" fmla="*/ 34 w 521"/>
              <a:gd name="T11" fmla="*/ 444 h 638"/>
              <a:gd name="T12" fmla="*/ 52 w 521"/>
              <a:gd name="T13" fmla="*/ 459 h 638"/>
              <a:gd name="T14" fmla="*/ 37 w 521"/>
              <a:gd name="T15" fmla="*/ 470 h 638"/>
              <a:gd name="T16" fmla="*/ 49 w 521"/>
              <a:gd name="T17" fmla="*/ 507 h 638"/>
              <a:gd name="T18" fmla="*/ 49 w 521"/>
              <a:gd name="T19" fmla="*/ 506 h 638"/>
              <a:gd name="T20" fmla="*/ 74 w 521"/>
              <a:gd name="T21" fmla="*/ 556 h 638"/>
              <a:gd name="T22" fmla="*/ 180 w 521"/>
              <a:gd name="T23" fmla="*/ 544 h 638"/>
              <a:gd name="T24" fmla="*/ 180 w 521"/>
              <a:gd name="T25" fmla="*/ 638 h 638"/>
              <a:gd name="T26" fmla="*/ 423 w 521"/>
              <a:gd name="T27" fmla="*/ 638 h 638"/>
              <a:gd name="T28" fmla="*/ 416 w 521"/>
              <a:gd name="T29" fmla="*/ 504 h 638"/>
              <a:gd name="T30" fmla="*/ 521 w 521"/>
              <a:gd name="T31" fmla="*/ 265 h 638"/>
              <a:gd name="T32" fmla="*/ 265 w 521"/>
              <a:gd name="T33" fmla="*/ 0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1" h="638">
                <a:moveTo>
                  <a:pt x="265" y="0"/>
                </a:moveTo>
                <a:cubicBezTo>
                  <a:pt x="158" y="0"/>
                  <a:pt x="92" y="39"/>
                  <a:pt x="54" y="117"/>
                </a:cubicBezTo>
                <a:cubicBezTo>
                  <a:pt x="38" y="149"/>
                  <a:pt x="27" y="237"/>
                  <a:pt x="41" y="251"/>
                </a:cubicBezTo>
                <a:cubicBezTo>
                  <a:pt x="71" y="281"/>
                  <a:pt x="0" y="345"/>
                  <a:pt x="0" y="391"/>
                </a:cubicBezTo>
                <a:cubicBezTo>
                  <a:pt x="0" y="417"/>
                  <a:pt x="37" y="403"/>
                  <a:pt x="48" y="413"/>
                </a:cubicBezTo>
                <a:cubicBezTo>
                  <a:pt x="57" y="423"/>
                  <a:pt x="34" y="438"/>
                  <a:pt x="34" y="444"/>
                </a:cubicBezTo>
                <a:cubicBezTo>
                  <a:pt x="34" y="456"/>
                  <a:pt x="45" y="459"/>
                  <a:pt x="52" y="459"/>
                </a:cubicBezTo>
                <a:cubicBezTo>
                  <a:pt x="52" y="459"/>
                  <a:pt x="37" y="458"/>
                  <a:pt x="37" y="470"/>
                </a:cubicBezTo>
                <a:cubicBezTo>
                  <a:pt x="37" y="485"/>
                  <a:pt x="50" y="478"/>
                  <a:pt x="49" y="507"/>
                </a:cubicBezTo>
                <a:cubicBezTo>
                  <a:pt x="49" y="506"/>
                  <a:pt x="49" y="506"/>
                  <a:pt x="49" y="506"/>
                </a:cubicBezTo>
                <a:cubicBezTo>
                  <a:pt x="46" y="528"/>
                  <a:pt x="46" y="556"/>
                  <a:pt x="74" y="556"/>
                </a:cubicBezTo>
                <a:cubicBezTo>
                  <a:pt x="108" y="556"/>
                  <a:pt x="148" y="533"/>
                  <a:pt x="180" y="544"/>
                </a:cubicBezTo>
                <a:cubicBezTo>
                  <a:pt x="203" y="551"/>
                  <a:pt x="196" y="622"/>
                  <a:pt x="180" y="638"/>
                </a:cubicBezTo>
                <a:cubicBezTo>
                  <a:pt x="423" y="638"/>
                  <a:pt x="423" y="638"/>
                  <a:pt x="423" y="638"/>
                </a:cubicBezTo>
                <a:cubicBezTo>
                  <a:pt x="423" y="638"/>
                  <a:pt x="386" y="595"/>
                  <a:pt x="416" y="504"/>
                </a:cubicBezTo>
                <a:cubicBezTo>
                  <a:pt x="438" y="437"/>
                  <a:pt x="521" y="448"/>
                  <a:pt x="521" y="265"/>
                </a:cubicBezTo>
                <a:cubicBezTo>
                  <a:pt x="521" y="119"/>
                  <a:pt x="422" y="0"/>
                  <a:pt x="2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dirty="0">
              <a:latin typeface="Nunito Light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155900" y="4144117"/>
            <a:ext cx="6684386" cy="3123901"/>
            <a:chOff x="17155900" y="4144117"/>
            <a:chExt cx="6684386" cy="3123901"/>
          </a:xfrm>
          <a:solidFill>
            <a:schemeClr val="bg1"/>
          </a:solidFill>
        </p:grpSpPr>
        <p:sp>
          <p:nvSpPr>
            <p:cNvPr id="69" name="Oval 1044"/>
            <p:cNvSpPr>
              <a:spLocks noChangeArrowheads="1"/>
            </p:cNvSpPr>
            <p:nvPr/>
          </p:nvSpPr>
          <p:spPr bwMode="auto">
            <a:xfrm>
              <a:off x="20237414" y="5072383"/>
              <a:ext cx="296706" cy="29670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70" name="Oval 1045"/>
            <p:cNvSpPr>
              <a:spLocks noChangeArrowheads="1"/>
            </p:cNvSpPr>
            <p:nvPr/>
          </p:nvSpPr>
          <p:spPr bwMode="auto">
            <a:xfrm>
              <a:off x="22013420" y="5581024"/>
              <a:ext cx="330618" cy="32637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71" name="Oval 1046"/>
            <p:cNvSpPr>
              <a:spLocks noChangeArrowheads="1"/>
            </p:cNvSpPr>
            <p:nvPr/>
          </p:nvSpPr>
          <p:spPr bwMode="auto">
            <a:xfrm>
              <a:off x="21941361" y="4144117"/>
              <a:ext cx="330618" cy="3306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72" name="Oval 1047"/>
            <p:cNvSpPr>
              <a:spLocks noChangeArrowheads="1"/>
            </p:cNvSpPr>
            <p:nvPr/>
          </p:nvSpPr>
          <p:spPr bwMode="auto">
            <a:xfrm>
              <a:off x="23598681" y="5508968"/>
              <a:ext cx="241605" cy="2373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73" name="Oval 1048"/>
            <p:cNvSpPr>
              <a:spLocks noChangeArrowheads="1"/>
            </p:cNvSpPr>
            <p:nvPr/>
          </p:nvSpPr>
          <p:spPr bwMode="auto">
            <a:xfrm>
              <a:off x="18817459" y="5504729"/>
              <a:ext cx="241605" cy="24160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74" name="Oval 1049"/>
            <p:cNvSpPr>
              <a:spLocks noChangeArrowheads="1"/>
            </p:cNvSpPr>
            <p:nvPr/>
          </p:nvSpPr>
          <p:spPr bwMode="auto">
            <a:xfrm>
              <a:off x="20245891" y="4169548"/>
              <a:ext cx="279754" cy="2797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75" name="Oval 1050"/>
            <p:cNvSpPr>
              <a:spLocks noChangeArrowheads="1"/>
            </p:cNvSpPr>
            <p:nvPr/>
          </p:nvSpPr>
          <p:spPr bwMode="auto">
            <a:xfrm>
              <a:off x="17155900" y="6365181"/>
              <a:ext cx="241605" cy="2373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76" name="Oval 1051"/>
            <p:cNvSpPr>
              <a:spLocks noChangeArrowheads="1"/>
            </p:cNvSpPr>
            <p:nvPr/>
          </p:nvSpPr>
          <p:spPr bwMode="auto">
            <a:xfrm>
              <a:off x="22632266" y="7026413"/>
              <a:ext cx="233127" cy="24160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  <p:sp>
          <p:nvSpPr>
            <p:cNvPr id="77" name="Oval 1052"/>
            <p:cNvSpPr>
              <a:spLocks noChangeArrowheads="1"/>
            </p:cNvSpPr>
            <p:nvPr/>
          </p:nvSpPr>
          <p:spPr bwMode="auto">
            <a:xfrm>
              <a:off x="17575528" y="4661234"/>
              <a:ext cx="237366" cy="2373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dirty="0">
                <a:latin typeface="Nunito Light" charset="0"/>
              </a:endParaRPr>
            </a:p>
          </p:txBody>
        </p:sp>
      </p:grpSp>
      <p:pic>
        <p:nvPicPr>
          <p:cNvPr id="40" name="Picture 2" descr="drone pngì ëí ì´ë¯¸ì§ ê²ìê²°ê³¼">
            <a:extLst>
              <a:ext uri="{FF2B5EF4-FFF2-40B4-BE49-F238E27FC236}">
                <a16:creationId xmlns:a16="http://schemas.microsoft.com/office/drawing/2014/main" xmlns="" id="{D265B475-0E3F-449C-ACBE-6FE7A5F6C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812" y="5250872"/>
            <a:ext cx="26860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eltier pngì ëí ì´ë¯¸ì§ ê²ìê²°ê³¼">
            <a:extLst>
              <a:ext uri="{FF2B5EF4-FFF2-40B4-BE49-F238E27FC236}">
                <a16:creationId xmlns:a16="http://schemas.microsoft.com/office/drawing/2014/main" xmlns="" id="{B4471E13-DFED-43B9-86CF-CB2A14624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531" y="6604136"/>
            <a:ext cx="2156059" cy="112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그림 51" descr="램프, 개체이(가) 표시된 사진&#10;&#10;자동 생성된 설명">
            <a:extLst>
              <a:ext uri="{FF2B5EF4-FFF2-40B4-BE49-F238E27FC236}">
                <a16:creationId xmlns:a16="http://schemas.microsoft.com/office/drawing/2014/main" xmlns="" id="{34AF45AE-576C-4C03-8AB0-CFA016BA903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137" y="7892238"/>
            <a:ext cx="4493857" cy="3937742"/>
          </a:xfrm>
          <a:prstGeom prst="rect">
            <a:avLst/>
          </a:prstGeom>
        </p:spPr>
      </p:pic>
      <p:sp>
        <p:nvSpPr>
          <p:cNvPr id="53" name="화살표: 위쪽 52">
            <a:extLst>
              <a:ext uri="{FF2B5EF4-FFF2-40B4-BE49-F238E27FC236}">
                <a16:creationId xmlns:a16="http://schemas.microsoft.com/office/drawing/2014/main" xmlns="" id="{F048CA99-6783-4C8D-9824-1FCFF2ADD0D2}"/>
              </a:ext>
            </a:extLst>
          </p:cNvPr>
          <p:cNvSpPr/>
          <p:nvPr/>
        </p:nvSpPr>
        <p:spPr>
          <a:xfrm rot="18687565">
            <a:off x="6060290" y="7414176"/>
            <a:ext cx="990600" cy="128587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화살표: 왼쪽으로 구부러짐 53">
            <a:extLst>
              <a:ext uri="{FF2B5EF4-FFF2-40B4-BE49-F238E27FC236}">
                <a16:creationId xmlns:a16="http://schemas.microsoft.com/office/drawing/2014/main" xmlns="" id="{4B9C1C04-28C9-402D-BDE7-B17F358D7081}"/>
              </a:ext>
            </a:extLst>
          </p:cNvPr>
          <p:cNvSpPr/>
          <p:nvPr/>
        </p:nvSpPr>
        <p:spPr>
          <a:xfrm>
            <a:off x="5274372" y="5385755"/>
            <a:ext cx="953563" cy="1156447"/>
          </a:xfrm>
          <a:prstGeom prst="curvedLeftArrow">
            <a:avLst/>
          </a:prstGeom>
          <a:solidFill>
            <a:srgbClr val="FFFF00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9B05F815-A597-4BD3-B968-6C79BBFF126C}"/>
                  </a:ext>
                </a:extLst>
              </p:cNvPr>
              <p:cNvSpPr txBox="1"/>
              <p:nvPr/>
            </p:nvSpPr>
            <p:spPr>
              <a:xfrm>
                <a:off x="11399100" y="9353133"/>
                <a:ext cx="354219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08서울남산체 B" pitchFamily="18" charset="-127"/>
                    <a:ea typeface="08서울남산체 B" pitchFamily="18" charset="-127"/>
                  </a:rPr>
                  <a:t>Heat from</a:t>
                </a:r>
              </a:p>
              <a:p>
                <a:r>
                  <a:rPr lang="en-US" altLang="ko-KR" dirty="0" err="1">
                    <a:latin typeface="08서울남산체 B" pitchFamily="18" charset="-127"/>
                    <a:ea typeface="08서울남산체 B" pitchFamily="18" charset="-127"/>
                  </a:rPr>
                  <a:t>smouldering</a:t>
                </a:r>
                <a:r>
                  <a:rPr lang="en-US" altLang="ko-KR" dirty="0">
                    <a:latin typeface="08서울남산체 B" pitchFamily="18" charset="-127"/>
                    <a:ea typeface="08서울남산체 B" pitchFamily="18" charset="-127"/>
                  </a:rPr>
                  <a:t> wildfire 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dirty="0">
                    <a:latin typeface="08서울남산체 B" pitchFamily="18" charset="-127"/>
                    <a:ea typeface="08서울남산체 B" pitchFamily="18" charset="-127"/>
                  </a:rPr>
                  <a:t>400℃)</a:t>
                </a:r>
                <a:endParaRPr lang="ko-KR" altLang="en-US" dirty="0">
                  <a:latin typeface="08서울남산체 B" pitchFamily="18" charset="-127"/>
                  <a:ea typeface="08서울남산체 B" pitchFamily="18" charset="-127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B05F815-A597-4BD3-B968-6C79BBFF1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9100" y="9353133"/>
                <a:ext cx="3542196" cy="1754326"/>
              </a:xfrm>
              <a:prstGeom prst="rect">
                <a:avLst/>
              </a:prstGeom>
              <a:blipFill rotWithShape="1">
                <a:blip r:embed="rId6"/>
                <a:stretch>
                  <a:fillRect l="-5336" t="-5208" r="-9811" b="-121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D8148CE-BFA7-4C3D-96BD-82BE2C2F5C09}"/>
              </a:ext>
            </a:extLst>
          </p:cNvPr>
          <p:cNvSpPr txBox="1"/>
          <p:nvPr/>
        </p:nvSpPr>
        <p:spPr>
          <a:xfrm>
            <a:off x="6316944" y="5109115"/>
            <a:ext cx="556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itchFamily="18" charset="-127"/>
                <a:ea typeface="08서울남산체 B" pitchFamily="18" charset="-127"/>
              </a:rPr>
              <a:t>Electricity generating</a:t>
            </a:r>
            <a:endParaRPr lang="ko-KR" altLang="en-US" dirty="0"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57" name="화살표: 위로 굽음 56">
            <a:extLst>
              <a:ext uri="{FF2B5EF4-FFF2-40B4-BE49-F238E27FC236}">
                <a16:creationId xmlns:a16="http://schemas.microsoft.com/office/drawing/2014/main" xmlns="" id="{D7E91143-19C8-4C6C-9E64-FD8AA5F124F0}"/>
              </a:ext>
            </a:extLst>
          </p:cNvPr>
          <p:cNvSpPr/>
          <p:nvPr/>
        </p:nvSpPr>
        <p:spPr>
          <a:xfrm rot="5400000">
            <a:off x="2198774" y="8633596"/>
            <a:ext cx="3816049" cy="1748112"/>
          </a:xfrm>
          <a:prstGeom prst="bentUpArrow">
            <a:avLst>
              <a:gd name="adj1" fmla="val 17059"/>
              <a:gd name="adj2" fmla="val 25000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B7E6D91-4A76-4638-A5E7-3F227CA3E044}"/>
              </a:ext>
            </a:extLst>
          </p:cNvPr>
          <p:cNvSpPr txBox="1"/>
          <p:nvPr/>
        </p:nvSpPr>
        <p:spPr>
          <a:xfrm>
            <a:off x="719887" y="9029968"/>
            <a:ext cx="282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itchFamily="18" charset="-127"/>
                <a:ea typeface="08서울남산체 B" pitchFamily="18" charset="-127"/>
              </a:rPr>
              <a:t>Monitoring</a:t>
            </a:r>
            <a:endParaRPr lang="ko-KR" altLang="en-US" dirty="0"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89404A-F2B7-492C-AD0E-EB2591A82B9B}"/>
              </a:ext>
            </a:extLst>
          </p:cNvPr>
          <p:cNvSpPr txBox="1"/>
          <p:nvPr/>
        </p:nvSpPr>
        <p:spPr>
          <a:xfrm>
            <a:off x="6597093" y="6480340"/>
            <a:ext cx="5566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itchFamily="18" charset="-127"/>
                <a:ea typeface="08서울남산체 B" pitchFamily="18" charset="-127"/>
              </a:rPr>
              <a:t>Thermoelectric Generator (</a:t>
            </a:r>
            <a:r>
              <a:rPr lang="ko-KR" altLang="en-US" dirty="0">
                <a:latin typeface="08서울남산체 B" pitchFamily="18" charset="-127"/>
                <a:ea typeface="08서울남산체 B" pitchFamily="18" charset="-127"/>
              </a:rPr>
              <a:t>열전소자</a:t>
            </a:r>
            <a:r>
              <a:rPr lang="en-US" altLang="ko-KR" dirty="0">
                <a:latin typeface="08서울남산체 B" pitchFamily="18" charset="-127"/>
                <a:ea typeface="08서울남산체 B" pitchFamily="18" charset="-127"/>
              </a:rPr>
              <a:t>)</a:t>
            </a:r>
            <a:endParaRPr lang="ko-KR" altLang="en-US" dirty="0">
              <a:latin typeface="08서울남산체 B" pitchFamily="18" charset="-127"/>
              <a:ea typeface="08서울남산체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491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708" y="7485988"/>
            <a:ext cx="8610216" cy="690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ì´ì ìì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50" y="2232201"/>
            <a:ext cx="10449632" cy="651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D32D490-D487-43BC-838F-5AB82D3001E8}"/>
              </a:ext>
            </a:extLst>
          </p:cNvPr>
          <p:cNvSpPr txBox="1"/>
          <p:nvPr/>
        </p:nvSpPr>
        <p:spPr>
          <a:xfrm>
            <a:off x="12243240" y="8427124"/>
            <a:ext cx="112758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온도가 다른 서로 다른 두 금속을 접합시켰을 때</a:t>
            </a:r>
            <a:endParaRPr lang="en-US" altLang="ko-KR" dirty="0" smtClean="0">
              <a:solidFill>
                <a:schemeClr val="tx2"/>
              </a:solidFill>
              <a:latin typeface="08서울남산체 B" pitchFamily="18" charset="-127"/>
              <a:ea typeface="08서울남산체 B" pitchFamily="18" charset="-127"/>
              <a:cs typeface="Nunito" charset="0"/>
            </a:endParaRPr>
          </a:p>
          <a:p>
            <a:r>
              <a:rPr lang="ko-KR" altLang="en-US" dirty="0" err="1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고온부에서</a:t>
            </a:r>
            <a:r>
              <a:rPr lang="ko-KR" alt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 </a:t>
            </a:r>
            <a:r>
              <a:rPr lang="ko-KR" altLang="en-US" dirty="0" err="1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저온부로</a:t>
            </a:r>
            <a:r>
              <a:rPr lang="ko-KR" alt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 </a:t>
            </a:r>
            <a:r>
              <a:rPr lang="ko-KR" altLang="en-US" dirty="0" err="1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기전력이</a:t>
            </a:r>
            <a:r>
              <a:rPr lang="ko-KR" alt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 발생하여 전류가 흐르는 현상</a:t>
            </a:r>
            <a:endParaRPr lang="en-US" altLang="ko-KR" dirty="0" smtClean="0">
              <a:solidFill>
                <a:schemeClr val="tx2"/>
              </a:solidFill>
              <a:latin typeface="08서울남산체 B" pitchFamily="18" charset="-127"/>
              <a:ea typeface="08서울남산체 B" pitchFamily="18" charset="-127"/>
              <a:cs typeface="Nunito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S</a:t>
            </a:r>
            <a:r>
              <a:rPr lang="en-US" dirty="0" err="1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eebeck</a:t>
            </a:r>
            <a:r>
              <a:rPr 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 Effect)</a:t>
            </a:r>
            <a:endParaRPr lang="en-US" dirty="0">
              <a:solidFill>
                <a:schemeClr val="tx2"/>
              </a:solidFill>
              <a:latin typeface="08서울남산체 B" pitchFamily="18" charset="-127"/>
              <a:ea typeface="08서울남산체 B" pitchFamily="18" charset="-127"/>
              <a:cs typeface="Nunito" charset="0"/>
            </a:endParaRPr>
          </a:p>
        </p:txBody>
      </p:sp>
      <p:sp>
        <p:nvSpPr>
          <p:cNvPr id="19" name="Shape 2540">
            <a:extLst>
              <a:ext uri="{FF2B5EF4-FFF2-40B4-BE49-F238E27FC236}">
                <a16:creationId xmlns:a16="http://schemas.microsoft.com/office/drawing/2014/main" xmlns="" id="{32246F0D-05E4-40A3-8D40-3DA4BFA6FBAF}"/>
              </a:ext>
            </a:extLst>
          </p:cNvPr>
          <p:cNvSpPr/>
          <p:nvPr/>
        </p:nvSpPr>
        <p:spPr>
          <a:xfrm>
            <a:off x="11487534" y="8457135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2601" y="908762"/>
            <a:ext cx="56156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spc="600" dirty="0" smtClean="0">
                <a:latin typeface="08서울남산체 B" pitchFamily="18" charset="-127"/>
                <a:ea typeface="08서울남산체 B" pitchFamily="18" charset="-127"/>
                <a:cs typeface="Nunito Light" charset="0"/>
              </a:rPr>
              <a:t>열전소자란</a:t>
            </a:r>
            <a:r>
              <a:rPr lang="en-US" altLang="ko-KR" sz="8000" b="1" spc="600" dirty="0" smtClean="0">
                <a:latin typeface="08서울남산체 B" pitchFamily="18" charset="-127"/>
                <a:ea typeface="08서울남산체 B" pitchFamily="18" charset="-127"/>
                <a:cs typeface="Nunito Light" charset="0"/>
              </a:rPr>
              <a:t>?</a:t>
            </a:r>
            <a:endParaRPr lang="en-US" sz="8000" b="1" spc="600" dirty="0">
              <a:latin typeface="08서울남산체 B" pitchFamily="18" charset="-127"/>
              <a:ea typeface="08서울남산체 B" pitchFamily="18" charset="-127"/>
              <a:cs typeface="Nunito Ligh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D32D490-D487-43BC-838F-5AB82D3001E8}"/>
              </a:ext>
            </a:extLst>
          </p:cNvPr>
          <p:cNvSpPr txBox="1"/>
          <p:nvPr/>
        </p:nvSpPr>
        <p:spPr>
          <a:xfrm>
            <a:off x="12243240" y="10412862"/>
            <a:ext cx="11703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각 </a:t>
            </a:r>
            <a:r>
              <a:rPr lang="ko-KR" altLang="en-US" dirty="0" err="1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온도대에</a:t>
            </a:r>
            <a:r>
              <a:rPr lang="ko-KR" alt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 맞추어 최적의 성능을 가지는 반도체 조합이 존재</a:t>
            </a:r>
            <a:endParaRPr lang="en-US" altLang="ko-KR" dirty="0">
              <a:solidFill>
                <a:schemeClr val="tx2"/>
              </a:solidFill>
              <a:latin typeface="08서울남산체 B" pitchFamily="18" charset="-127"/>
              <a:ea typeface="08서울남산체 B" pitchFamily="18" charset="-127"/>
              <a:cs typeface="Nunito" charset="0"/>
            </a:endParaRPr>
          </a:p>
          <a:p>
            <a:r>
              <a:rPr lang="ko-KR" altLang="en-US" dirty="0" err="1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온도차</a:t>
            </a:r>
            <a:r>
              <a:rPr lang="ko-KR" alt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0~200℃ </a:t>
            </a:r>
            <a:r>
              <a:rPr lang="ko-KR" alt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사이에서는 </a:t>
            </a:r>
            <a:r>
              <a:rPr lang="en-US" altLang="ko-KR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Bi2Te3 </a:t>
            </a:r>
            <a:r>
              <a:rPr lang="ko-KR" alt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가</a:t>
            </a:r>
            <a:r>
              <a:rPr lang="en-US" altLang="ko-KR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  <a:cs typeface="Nunito" charset="0"/>
              </a:rPr>
              <a:t>제일 좋은 효율을 보임</a:t>
            </a:r>
            <a:endParaRPr lang="en-US" dirty="0">
              <a:solidFill>
                <a:schemeClr val="tx2"/>
              </a:solidFill>
              <a:latin typeface="08서울남산체 B" pitchFamily="18" charset="-127"/>
              <a:ea typeface="08서울남산체 B" pitchFamily="18" charset="-127"/>
              <a:cs typeface="Nunito" charset="0"/>
            </a:endParaRPr>
          </a:p>
        </p:txBody>
      </p:sp>
      <p:sp>
        <p:nvSpPr>
          <p:cNvPr id="23" name="Shape 2540">
            <a:extLst>
              <a:ext uri="{FF2B5EF4-FFF2-40B4-BE49-F238E27FC236}">
                <a16:creationId xmlns:a16="http://schemas.microsoft.com/office/drawing/2014/main" xmlns="" id="{32246F0D-05E4-40A3-8D40-3DA4BFA6FBAF}"/>
              </a:ext>
            </a:extLst>
          </p:cNvPr>
          <p:cNvSpPr/>
          <p:nvPr/>
        </p:nvSpPr>
        <p:spPr>
          <a:xfrm>
            <a:off x="11487534" y="1044287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1033" name="Picture 9" descr="http://www.tegenergy.co.kr/images/sub02/sub02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534" y="660711"/>
            <a:ext cx="11942500" cy="721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2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601" y="908762"/>
            <a:ext cx="56156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spc="600" dirty="0" smtClean="0">
                <a:latin typeface="08서울남산체 B" pitchFamily="18" charset="-127"/>
                <a:ea typeface="08서울남산체 B" pitchFamily="18" charset="-127"/>
                <a:cs typeface="Nunito Light" charset="0"/>
              </a:rPr>
              <a:t>열전소자란</a:t>
            </a:r>
            <a:r>
              <a:rPr lang="en-US" altLang="ko-KR" sz="8000" b="1" spc="600" dirty="0" smtClean="0">
                <a:latin typeface="08서울남산체 B" pitchFamily="18" charset="-127"/>
                <a:ea typeface="08서울남산체 B" pitchFamily="18" charset="-127"/>
                <a:cs typeface="Nunito Light" charset="0"/>
              </a:rPr>
              <a:t>?</a:t>
            </a:r>
            <a:endParaRPr lang="en-US" sz="8000" b="1" spc="600" dirty="0">
              <a:latin typeface="08서울남산체 B" pitchFamily="18" charset="-127"/>
              <a:ea typeface="08서울남산체 B" pitchFamily="18" charset="-127"/>
              <a:cs typeface="Nunito Light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080" y="2775152"/>
            <a:ext cx="14926333" cy="939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6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D32D490-D487-43BC-838F-5AB82D3001E8}"/>
                  </a:ext>
                </a:extLst>
              </p:cNvPr>
              <p:cNvSpPr txBox="1"/>
              <p:nvPr/>
            </p:nvSpPr>
            <p:spPr>
              <a:xfrm>
                <a:off x="1588307" y="9175494"/>
                <a:ext cx="54162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  <a:cs typeface="Nunito" charset="0"/>
                  </a:rPr>
                  <a:t>=0.898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/>
                        <a:ea typeface="Nunito" charset="0"/>
                        <a:cs typeface="Nunito" charset="0"/>
                      </a:rPr>
                      <m:t>𝑉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  <a:cs typeface="Nunito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Nunito" charset="0"/>
                      </a:rPr>
                      <m:t>∆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Nunito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Nunito" charset="0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  <a:cs typeface="Nunito" charset="0"/>
                  </a:rPr>
                  <a:t>74.7</a:t>
                </a:r>
                <a:endParaRPr lang="en-US" dirty="0">
                  <a:solidFill>
                    <a:schemeClr val="tx2"/>
                  </a:solidFill>
                  <a:latin typeface="08서울남산체 B" pitchFamily="18" charset="-127"/>
                  <a:ea typeface="08서울남산체 B" pitchFamily="18" charset="-127"/>
                  <a:cs typeface="Nunito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D32D490-D487-43BC-838F-5AB82D300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07" y="9175494"/>
                <a:ext cx="5416226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14151" r="-563" b="-34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hape 2540">
            <a:extLst>
              <a:ext uri="{FF2B5EF4-FFF2-40B4-BE49-F238E27FC236}">
                <a16:creationId xmlns:a16="http://schemas.microsoft.com/office/drawing/2014/main" xmlns="" id="{32246F0D-05E4-40A3-8D40-3DA4BFA6FBAF}"/>
              </a:ext>
            </a:extLst>
          </p:cNvPr>
          <p:cNvSpPr/>
          <p:nvPr/>
        </p:nvSpPr>
        <p:spPr>
          <a:xfrm>
            <a:off x="832601" y="9205505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4E837B13-06E0-4329-AC13-DE34E05CBFCF}"/>
                  </a:ext>
                </a:extLst>
              </p:cNvPr>
              <p:cNvSpPr txBox="1"/>
              <p:nvPr/>
            </p:nvSpPr>
            <p:spPr>
              <a:xfrm>
                <a:off x="1632390" y="10134500"/>
                <a:ext cx="1302683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  <a:cs typeface="Nunito" charset="0"/>
                  </a:rPr>
                  <a:t>온도차</a:t>
                </a:r>
                <a:r>
                  <a:rPr lang="en-US" altLang="ko-KR" dirty="0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  <a:cs typeface="Nunito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Nunito" charset="0"/>
                      </a:rPr>
                      <m:t>∆</m:t>
                    </m:r>
                    <m:r>
                      <a:rPr lang="en-US" altLang="ko-KR" i="1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Nunito" charset="0"/>
                      </a:rPr>
                      <m:t>𝑇</m:t>
                    </m:r>
                  </m:oMath>
                </a14:m>
                <a:r>
                  <a:rPr lang="en-US" altLang="ko-KR" dirty="0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  <a:cs typeface="Nunito" charset="0"/>
                  </a:rPr>
                  <a:t>)</a:t>
                </a:r>
                <a:r>
                  <a:rPr lang="ko-KR" altLang="en-US" dirty="0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  <a:cs typeface="Nunito" charset="0"/>
                  </a:rPr>
                  <a:t>에 따라서 전압이 선형적으로 증가하는 것을 알 수 있었다</a:t>
                </a:r>
                <a:r>
                  <a:rPr lang="en-US" altLang="ko-KR" dirty="0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  <a:cs typeface="Nunito" charset="0"/>
                  </a:rPr>
                  <a:t>.</a:t>
                </a:r>
              </a:p>
              <a:p>
                <a:r>
                  <a:rPr lang="en-US" dirty="0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  <a:cs typeface="Nunito" charset="0"/>
                  </a:rPr>
                  <a:t>(</a:t>
                </a:r>
                <a:r>
                  <a:rPr lang="ko-KR" altLang="en-US" dirty="0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  <a:cs typeface="Nunito" charset="0"/>
                  </a:rPr>
                  <a:t>적은 </a:t>
                </a:r>
                <a:r>
                  <a:rPr lang="ko-KR" altLang="en-US" dirty="0" err="1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  <a:cs typeface="Nunito" charset="0"/>
                  </a:rPr>
                  <a:t>온도차에서</a:t>
                </a:r>
                <a:r>
                  <a:rPr lang="en-US" altLang="ko-KR" dirty="0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  <a:cs typeface="Nunito" charset="0"/>
                  </a:rPr>
                  <a:t> </a:t>
                </a:r>
                <a:r>
                  <a:rPr lang="ko-KR" altLang="en-US" dirty="0" err="1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  <a:cs typeface="Nunito" charset="0"/>
                  </a:rPr>
                  <a:t>제베크</a:t>
                </a:r>
                <a:r>
                  <a:rPr lang="ko-KR" altLang="en-US" dirty="0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  <a:cs typeface="Nunito" charset="0"/>
                  </a:rPr>
                  <a:t> 효과 확인</a:t>
                </a:r>
                <a:r>
                  <a:rPr lang="en-US" altLang="ko-KR" dirty="0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  <a:cs typeface="Nunito" charset="0"/>
                  </a:rPr>
                  <a:t>; </a:t>
                </a:r>
                <a:r>
                  <a:rPr lang="ko-KR" altLang="en-US" dirty="0" err="1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  <a:cs typeface="Nunito" charset="0"/>
                  </a:rPr>
                  <a:t>제베크</a:t>
                </a:r>
                <a:r>
                  <a:rPr lang="ko-KR" altLang="en-US" dirty="0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  <a:cs typeface="Nunito" charset="0"/>
                  </a:rPr>
                  <a:t> 전압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ko-KR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𝑇</m:t>
                    </m:r>
                  </m:oMath>
                </a14:m>
                <a:r>
                  <a:rPr lang="en-US" altLang="ko-KR" b="0" dirty="0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</a:rPr>
                  <a:t>)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4E837B13-06E0-4329-AC13-DE34E05CB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390" y="10134500"/>
                <a:ext cx="13026836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451" t="-7614" r="-421" b="-182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hape 2540">
            <a:extLst>
              <a:ext uri="{FF2B5EF4-FFF2-40B4-BE49-F238E27FC236}">
                <a16:creationId xmlns:a16="http://schemas.microsoft.com/office/drawing/2014/main" xmlns="" id="{CD59939B-C9C5-45F6-BED6-B65720A12335}"/>
              </a:ext>
            </a:extLst>
          </p:cNvPr>
          <p:cNvSpPr/>
          <p:nvPr/>
        </p:nvSpPr>
        <p:spPr>
          <a:xfrm>
            <a:off x="832601" y="1016451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0572" y="908763"/>
            <a:ext cx="82012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spc="600" dirty="0" smtClean="0">
                <a:latin typeface="08서울남산체 B" pitchFamily="18" charset="-127"/>
                <a:ea typeface="08서울남산체 B" pitchFamily="18" charset="-127"/>
                <a:cs typeface="Nunito Light" charset="0"/>
              </a:rPr>
              <a:t>1</a:t>
            </a:r>
            <a:r>
              <a:rPr lang="ko-KR" altLang="en-US" sz="8000" b="1" spc="600" dirty="0" smtClean="0">
                <a:latin typeface="08서울남산체 B" pitchFamily="18" charset="-127"/>
                <a:ea typeface="08서울남산체 B" pitchFamily="18" charset="-127"/>
                <a:cs typeface="Nunito Light" charset="0"/>
              </a:rPr>
              <a:t>차 실험 </a:t>
            </a:r>
            <a:r>
              <a:rPr lang="en-US" altLang="ko-KR" sz="8000" b="1" spc="600" dirty="0" smtClean="0">
                <a:latin typeface="08서울남산체 B" pitchFamily="18" charset="-127"/>
                <a:ea typeface="08서울남산체 B" pitchFamily="18" charset="-127"/>
                <a:cs typeface="Nunito Light" charset="0"/>
              </a:rPr>
              <a:t>(08/16)</a:t>
            </a:r>
            <a:endParaRPr lang="en-US" sz="8000" b="1" spc="600" dirty="0">
              <a:latin typeface="08서울남산체 B" pitchFamily="18" charset="-127"/>
              <a:ea typeface="08서울남산체 B" pitchFamily="18" charset="-127"/>
              <a:cs typeface="Nunito Light" charset="0"/>
            </a:endParaRPr>
          </a:p>
        </p:txBody>
      </p:sp>
      <p:pic>
        <p:nvPicPr>
          <p:cNvPr id="1026" name="Picture 2" descr="C:\Users\ANY\Downloads\20190816_160920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01" y="2825127"/>
            <a:ext cx="11935748" cy="597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차트 9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7BE58688-6E8C-49B7-BD57-370E7563A4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40313"/>
              </p:ext>
            </p:extLst>
          </p:nvPr>
        </p:nvGraphicFramePr>
        <p:xfrm>
          <a:off x="13250487" y="2746392"/>
          <a:ext cx="10308140" cy="6056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E837B13-06E0-4329-AC13-DE34E05CBFCF}"/>
              </a:ext>
            </a:extLst>
          </p:cNvPr>
          <p:cNvSpPr txBox="1"/>
          <p:nvPr/>
        </p:nvSpPr>
        <p:spPr>
          <a:xfrm>
            <a:off x="1632390" y="11533809"/>
            <a:ext cx="19218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문제점</a:t>
            </a:r>
            <a:r>
              <a:rPr lang="en-US" altLang="ko-KR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온도 측정 장비 삽입으로 인한 </a:t>
            </a:r>
            <a:r>
              <a:rPr lang="ko-KR" altLang="en-US" dirty="0" err="1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열전달</a:t>
            </a:r>
            <a:r>
              <a:rPr lang="ko-KR" alt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ko-KR" altLang="en-US" dirty="0" err="1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불균일</a:t>
            </a:r>
            <a:r>
              <a:rPr lang="ko-KR" alt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 문제</a:t>
            </a:r>
            <a:r>
              <a:rPr lang="en-US" altLang="ko-KR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, </a:t>
            </a:r>
            <a:r>
              <a:rPr lang="ko-KR" alt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열원 열량 측정이 힘든 점</a:t>
            </a:r>
            <a:r>
              <a:rPr lang="en-US" altLang="ko-KR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, </a:t>
            </a:r>
            <a:r>
              <a:rPr lang="ko-KR" alt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전류 측정이 안됨</a:t>
            </a:r>
            <a:endParaRPr lang="en-US" altLang="ko-KR" b="0" dirty="0" smtClean="0">
              <a:solidFill>
                <a:schemeClr val="tx2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2" name="Shape 2540">
            <a:extLst>
              <a:ext uri="{FF2B5EF4-FFF2-40B4-BE49-F238E27FC236}">
                <a16:creationId xmlns:a16="http://schemas.microsoft.com/office/drawing/2014/main" xmlns="" id="{CD59939B-C9C5-45F6-BED6-B65720A12335}"/>
              </a:ext>
            </a:extLst>
          </p:cNvPr>
          <p:cNvSpPr/>
          <p:nvPr/>
        </p:nvSpPr>
        <p:spPr>
          <a:xfrm>
            <a:off x="832601" y="1156382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1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D32D490-D487-43BC-838F-5AB82D3001E8}"/>
                  </a:ext>
                </a:extLst>
              </p:cNvPr>
              <p:cNvSpPr txBox="1"/>
              <p:nvPr/>
            </p:nvSpPr>
            <p:spPr>
              <a:xfrm>
                <a:off x="1588307" y="9440994"/>
                <a:ext cx="48599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  <a:cs typeface="Nunito" charset="0"/>
                  </a:rPr>
                  <a:t>=1.5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/>
                        <a:ea typeface="Nunito" charset="0"/>
                        <a:cs typeface="Nunito" charset="0"/>
                      </a:rPr>
                      <m:t>𝑉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  <a:cs typeface="Nunito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Nunito" charset="0"/>
                      </a:rPr>
                      <m:t>∆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Nunito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  <a:cs typeface="Nunito" charset="0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chemeClr val="tx2"/>
                    </a:solidFill>
                    <a:latin typeface="08서울남산체 B" pitchFamily="18" charset="-127"/>
                    <a:ea typeface="08서울남산체 B" pitchFamily="18" charset="-127"/>
                    <a:cs typeface="Nunito" charset="0"/>
                  </a:rPr>
                  <a:t>76.9</a:t>
                </a:r>
                <a:endParaRPr lang="en-US" dirty="0">
                  <a:solidFill>
                    <a:schemeClr val="tx2"/>
                  </a:solidFill>
                  <a:latin typeface="08서울남산체 B" pitchFamily="18" charset="-127"/>
                  <a:ea typeface="08서울남산체 B" pitchFamily="18" charset="-127"/>
                  <a:cs typeface="Nunito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4D32D490-D487-43BC-838F-5AB82D300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07" y="9440994"/>
                <a:ext cx="4859985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14151" r="-2635" b="-34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hape 2540">
            <a:extLst>
              <a:ext uri="{FF2B5EF4-FFF2-40B4-BE49-F238E27FC236}">
                <a16:creationId xmlns:a16="http://schemas.microsoft.com/office/drawing/2014/main" xmlns="" id="{32246F0D-05E4-40A3-8D40-3DA4BFA6FBAF}"/>
              </a:ext>
            </a:extLst>
          </p:cNvPr>
          <p:cNvSpPr/>
          <p:nvPr/>
        </p:nvSpPr>
        <p:spPr>
          <a:xfrm>
            <a:off x="832601" y="9471005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E837B13-06E0-4329-AC13-DE34E05CBFCF}"/>
              </a:ext>
            </a:extLst>
          </p:cNvPr>
          <p:cNvSpPr txBox="1"/>
          <p:nvPr/>
        </p:nvSpPr>
        <p:spPr>
          <a:xfrm>
            <a:off x="1632390" y="10400000"/>
            <a:ext cx="1523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새로 설치한 방열 장치 덕분에 </a:t>
            </a:r>
            <a:r>
              <a:rPr lang="en-US" altLang="ko-KR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1.5V </a:t>
            </a:r>
            <a:r>
              <a:rPr lang="ko-KR" alt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전압을 넘기며 꼬마 전구에 불을 켜는데 성공 </a:t>
            </a:r>
            <a:endParaRPr lang="en-US" altLang="ko-KR" b="0" dirty="0" smtClean="0">
              <a:solidFill>
                <a:schemeClr val="tx2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21" name="Shape 2540">
            <a:extLst>
              <a:ext uri="{FF2B5EF4-FFF2-40B4-BE49-F238E27FC236}">
                <a16:creationId xmlns:a16="http://schemas.microsoft.com/office/drawing/2014/main" xmlns="" id="{CD59939B-C9C5-45F6-BED6-B65720A12335}"/>
              </a:ext>
            </a:extLst>
          </p:cNvPr>
          <p:cNvSpPr/>
          <p:nvPr/>
        </p:nvSpPr>
        <p:spPr>
          <a:xfrm>
            <a:off x="832601" y="1043001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0571" y="908763"/>
            <a:ext cx="82012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600" dirty="0">
                <a:latin typeface="08서울남산체 B" pitchFamily="18" charset="-127"/>
                <a:ea typeface="08서울남산체 B" pitchFamily="18" charset="-127"/>
                <a:cs typeface="Nunito Light" charset="0"/>
              </a:rPr>
              <a:t>2</a:t>
            </a:r>
            <a:r>
              <a:rPr lang="ko-KR" altLang="en-US" sz="8000" b="1" spc="600" dirty="0" smtClean="0">
                <a:latin typeface="08서울남산체 B" pitchFamily="18" charset="-127"/>
                <a:ea typeface="08서울남산체 B" pitchFamily="18" charset="-127"/>
                <a:cs typeface="Nunito Light" charset="0"/>
              </a:rPr>
              <a:t>차 실험 </a:t>
            </a:r>
            <a:r>
              <a:rPr lang="en-US" altLang="ko-KR" sz="8000" b="1" spc="600" dirty="0" smtClean="0">
                <a:latin typeface="08서울남산체 B" pitchFamily="18" charset="-127"/>
                <a:ea typeface="08서울남산체 B" pitchFamily="18" charset="-127"/>
                <a:cs typeface="Nunito Light" charset="0"/>
              </a:rPr>
              <a:t>(08/21)</a:t>
            </a:r>
            <a:endParaRPr lang="en-US" sz="8000" b="1" spc="600" dirty="0">
              <a:latin typeface="08서울남산체 B" pitchFamily="18" charset="-127"/>
              <a:ea typeface="08서울남산체 B" pitchFamily="18" charset="-127"/>
              <a:cs typeface="Nunito Light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E837B13-06E0-4329-AC13-DE34E05CBFCF}"/>
              </a:ext>
            </a:extLst>
          </p:cNvPr>
          <p:cNvSpPr txBox="1"/>
          <p:nvPr/>
        </p:nvSpPr>
        <p:spPr>
          <a:xfrm>
            <a:off x="1632389" y="11253967"/>
            <a:ext cx="12803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문제점</a:t>
            </a:r>
            <a:r>
              <a:rPr lang="en-US" altLang="ko-KR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온도 측정 장비 삽입으로 인한 </a:t>
            </a:r>
            <a:r>
              <a:rPr lang="ko-KR" altLang="en-US" dirty="0" err="1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열전달</a:t>
            </a:r>
            <a:r>
              <a:rPr lang="ko-KR" alt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ko-KR" altLang="en-US" dirty="0" err="1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불균일</a:t>
            </a:r>
            <a:r>
              <a:rPr lang="ko-KR" alt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 문제</a:t>
            </a:r>
            <a:endParaRPr lang="en-US" altLang="ko-KR" dirty="0" smtClean="0">
              <a:solidFill>
                <a:schemeClr val="tx2"/>
              </a:solidFill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          </a:t>
            </a:r>
            <a:r>
              <a:rPr lang="ko-KR" alt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온도의 정확한 측정이 안됨 </a:t>
            </a:r>
            <a:r>
              <a:rPr lang="en-US" altLang="ko-KR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(</a:t>
            </a:r>
            <a:r>
              <a:rPr lang="ko-KR" altLang="en-US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데이터시트에 비해 턱없는 전력</a:t>
            </a:r>
            <a:r>
              <a:rPr lang="en-US" altLang="ko-KR" dirty="0" smtClean="0">
                <a:solidFill>
                  <a:schemeClr val="tx2"/>
                </a:solidFill>
                <a:latin typeface="08서울남산체 B" pitchFamily="18" charset="-127"/>
                <a:ea typeface="08서울남산체 B" pitchFamily="18" charset="-127"/>
              </a:rPr>
              <a:t>)</a:t>
            </a:r>
            <a:endParaRPr lang="en-US" altLang="ko-KR" b="0" dirty="0" smtClean="0">
              <a:solidFill>
                <a:schemeClr val="tx2"/>
              </a:solidFill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2" name="Shape 2540">
            <a:extLst>
              <a:ext uri="{FF2B5EF4-FFF2-40B4-BE49-F238E27FC236}">
                <a16:creationId xmlns:a16="http://schemas.microsoft.com/office/drawing/2014/main" xmlns="" id="{CD59939B-C9C5-45F6-BED6-B65720A12335}"/>
              </a:ext>
            </a:extLst>
          </p:cNvPr>
          <p:cNvSpPr/>
          <p:nvPr/>
        </p:nvSpPr>
        <p:spPr>
          <a:xfrm>
            <a:off x="832600" y="1128397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00" dirty="0">
              <a:solidFill>
                <a:schemeClr val="tx2"/>
              </a:solidFill>
              <a:latin typeface="Nunito" charset="0"/>
              <a:ea typeface="Nunito" charset="0"/>
              <a:cs typeface="Nunito" charset="0"/>
            </a:endParaRPr>
          </a:p>
        </p:txBody>
      </p:sp>
      <p:pic>
        <p:nvPicPr>
          <p:cNvPr id="2050" name="Picture 2" descr="C:\Users\ANY\Downloads\20190821_164733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01" y="2746391"/>
            <a:ext cx="12056491" cy="605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차트 12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7BE58688-6E8C-49B7-BD57-370E7563A4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6561"/>
              </p:ext>
            </p:extLst>
          </p:nvPr>
        </p:nvGraphicFramePr>
        <p:xfrm>
          <a:off x="13125811" y="2905445"/>
          <a:ext cx="10697573" cy="5900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9047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428</Words>
  <Application>Microsoft Office PowerPoint</Application>
  <PresentationFormat>사용자 지정</PresentationFormat>
  <Paragraphs>56</Paragraphs>
  <Slides>14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동하</dc:creator>
  <cp:lastModifiedBy>ANY</cp:lastModifiedBy>
  <cp:revision>15</cp:revision>
  <dcterms:created xsi:type="dcterms:W3CDTF">2019-09-20T04:22:55Z</dcterms:created>
  <dcterms:modified xsi:type="dcterms:W3CDTF">2019-09-20T13:47:01Z</dcterms:modified>
</cp:coreProperties>
</file>