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74" r:id="rId3"/>
    <p:sldMasterId id="2147483659" r:id="rId4"/>
  </p:sldMasterIdLst>
  <p:notesMasterIdLst>
    <p:notesMasterId r:id="rId6"/>
  </p:notesMasterIdLst>
  <p:handoutMasterIdLst>
    <p:handoutMasterId r:id="rId7"/>
  </p:handoutMasterIdLst>
  <p:sldIdLst>
    <p:sldId id="258" r:id="rId5"/>
  </p:sldIdLst>
  <p:sldSz cx="15122525" cy="21386800"/>
  <p:notesSz cx="6858000" cy="9144000"/>
  <p:defaultText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25">
          <p15:clr>
            <a:srgbClr val="A4A3A4"/>
          </p15:clr>
        </p15:guide>
        <p15:guide id="2" pos="4650">
          <p15:clr>
            <a:srgbClr val="A4A3A4"/>
          </p15:clr>
        </p15:guide>
        <p15:guide id="3" pos="487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7" autoAdjust="0"/>
    <p:restoredTop sz="93692" autoAdjust="0"/>
  </p:normalViewPr>
  <p:slideViewPr>
    <p:cSldViewPr snapToObjects="1">
      <p:cViewPr>
        <p:scale>
          <a:sx n="51" d="100"/>
          <a:sy n="51" d="100"/>
        </p:scale>
        <p:origin x="-1526" y="2938"/>
      </p:cViewPr>
      <p:guideLst>
        <p:guide orient="horz" pos="1225"/>
        <p:guide pos="4650"/>
        <p:guide pos="487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08.02.2019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‹Nr.›</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08.02.2019</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‹Nr.›</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086109" rtl="0" eaLnBrk="1" latinLnBrk="0" hangingPunct="1">
      <a:defRPr sz="2800" kern="1200">
        <a:solidFill>
          <a:schemeClr val="tx1"/>
        </a:solidFill>
        <a:latin typeface="+mn-lt"/>
        <a:ea typeface="+mn-ea"/>
        <a:cs typeface="+mn-cs"/>
      </a:defRPr>
    </a:lvl1pPr>
    <a:lvl2pPr marL="1043054" algn="l" defTabSz="2086109" rtl="0" eaLnBrk="1" latinLnBrk="0" hangingPunct="1">
      <a:defRPr sz="2800" kern="1200">
        <a:solidFill>
          <a:schemeClr val="tx1"/>
        </a:solidFill>
        <a:latin typeface="+mn-lt"/>
        <a:ea typeface="+mn-ea"/>
        <a:cs typeface="+mn-cs"/>
      </a:defRPr>
    </a:lvl2pPr>
    <a:lvl3pPr marL="2086109" algn="l" defTabSz="2086109" rtl="0" eaLnBrk="1" latinLnBrk="0" hangingPunct="1">
      <a:defRPr sz="2800" kern="1200">
        <a:solidFill>
          <a:schemeClr val="tx1"/>
        </a:solidFill>
        <a:latin typeface="+mn-lt"/>
        <a:ea typeface="+mn-ea"/>
        <a:cs typeface="+mn-cs"/>
      </a:defRPr>
    </a:lvl3pPr>
    <a:lvl4pPr marL="3129163" algn="l" defTabSz="2086109" rtl="0" eaLnBrk="1" latinLnBrk="0" hangingPunct="1">
      <a:defRPr sz="2800" kern="1200">
        <a:solidFill>
          <a:schemeClr val="tx1"/>
        </a:solidFill>
        <a:latin typeface="+mn-lt"/>
        <a:ea typeface="+mn-ea"/>
        <a:cs typeface="+mn-cs"/>
      </a:defRPr>
    </a:lvl4pPr>
    <a:lvl5pPr marL="4172217" algn="l" defTabSz="2086109" rtl="0" eaLnBrk="1" latinLnBrk="0" hangingPunct="1">
      <a:defRPr sz="2800" kern="1200">
        <a:solidFill>
          <a:schemeClr val="tx1"/>
        </a:solidFill>
        <a:latin typeface="+mn-lt"/>
        <a:ea typeface="+mn-ea"/>
        <a:cs typeface="+mn-cs"/>
      </a:defRPr>
    </a:lvl5pPr>
    <a:lvl6pPr marL="5215271" algn="l" defTabSz="2086109" rtl="0" eaLnBrk="1" latinLnBrk="0" hangingPunct="1">
      <a:defRPr sz="2800" kern="1200">
        <a:solidFill>
          <a:schemeClr val="tx1"/>
        </a:solidFill>
        <a:latin typeface="+mn-lt"/>
        <a:ea typeface="+mn-ea"/>
        <a:cs typeface="+mn-cs"/>
      </a:defRPr>
    </a:lvl6pPr>
    <a:lvl7pPr marL="6258326" algn="l" defTabSz="2086109" rtl="0" eaLnBrk="1" latinLnBrk="0" hangingPunct="1">
      <a:defRPr sz="2800" kern="1200">
        <a:solidFill>
          <a:schemeClr val="tx1"/>
        </a:solidFill>
        <a:latin typeface="+mn-lt"/>
        <a:ea typeface="+mn-ea"/>
        <a:cs typeface="+mn-cs"/>
      </a:defRPr>
    </a:lvl7pPr>
    <a:lvl8pPr marL="7301380" algn="l" defTabSz="2086109" rtl="0" eaLnBrk="1" latinLnBrk="0" hangingPunct="1">
      <a:defRPr sz="2800" kern="1200">
        <a:solidFill>
          <a:schemeClr val="tx1"/>
        </a:solidFill>
        <a:latin typeface="+mn-lt"/>
        <a:ea typeface="+mn-ea"/>
        <a:cs typeface="+mn-cs"/>
      </a:defRPr>
    </a:lvl8pPr>
    <a:lvl9pPr marL="8344434" algn="l" defTabSz="2086109"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
            </a:r>
            <a:br>
              <a:rPr lang="de-DE" dirty="0"/>
            </a:br>
            <a:r>
              <a:rPr lang="de-DE" dirty="0"/>
              <a:t/>
            </a: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
            </a:r>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
            </a:r>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1"/>
            <a:ext cx="13176000" cy="14646920"/>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56521"/>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
            </a:r>
            <a:br>
              <a:rPr lang="de-DE" dirty="0"/>
            </a:br>
            <a:r>
              <a:rPr lang="de-DE" dirty="0"/>
              <a:t/>
            </a: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
            </a:r>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a:t>Text 3 </a:t>
            </a:r>
            <a:r>
              <a:rPr lang="de-DE" dirty="0"/>
              <a:t>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
            </a:r>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218" y="9901291"/>
            <a:ext cx="4150800" cy="4572530"/>
          </a:xfrm>
          <a:prstGeom prst="rect">
            <a:avLst/>
          </a:prstGeom>
        </p:spPr>
        <p:txBody>
          <a:bodyPr lIns="45674" tIns="22837" rIns="45674" bIns="23376"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5513506"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215563"/>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vl3pPr marL="180000" indent="-180000">
              <a:lnSpc>
                <a:spcPts val="2300"/>
              </a:lnSpc>
              <a:spcBef>
                <a:spcPts val="0"/>
              </a:spcBef>
              <a:defRPr sz="1800" baseline="0"/>
            </a:lvl3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0"/>
            <a:ext cx="13176000" cy="14610407"/>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20007"/>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
            </a:r>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extLst>
      <p:ext uri="{BB962C8B-B14F-4D97-AF65-F5344CB8AC3E}">
        <p14:creationId xmlns:p14="http://schemas.microsoft.com/office/powerpoint/2010/main" val="363141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
        <p:nvSpPr>
          <p:cNvPr id="21" name="Textplatzhalter 4"/>
          <p:cNvSpPr>
            <a:spLocks noGrp="1"/>
          </p:cNvSpPr>
          <p:nvPr>
            <p:ph type="body" sz="quarter" idx="26"/>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
        <p:nvSpPr>
          <p:cNvPr id="23" name="Textplatzhalter 4"/>
          <p:cNvSpPr>
            <a:spLocks noGrp="1"/>
          </p:cNvSpPr>
          <p:nvPr>
            <p:ph type="body" sz="quarter" idx="26"/>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0"/>
            <a:ext cx="13176000" cy="14610407"/>
          </a:xfrm>
          <a:prstGeom prst="rect">
            <a:avLst/>
          </a:prstGeom>
        </p:spPr>
        <p:txBody>
          <a:bodyPr lIns="45674" tIns="22837" rIns="45674" bIns="22837"/>
          <a:lstStyle/>
          <a:p>
            <a:r>
              <a:rPr lang="en-US"/>
              <a:t>Click icon to add picture</a:t>
            </a:r>
            <a:endParaRPr lang="de-DE"/>
          </a:p>
        </p:txBody>
      </p:sp>
      <p:sp>
        <p:nvSpPr>
          <p:cNvPr id="15" name="Textplatzhalter 18"/>
          <p:cNvSpPr>
            <a:spLocks noGrp="1"/>
          </p:cNvSpPr>
          <p:nvPr>
            <p:ph type="body" sz="quarter" idx="19" hasCustomPrompt="1"/>
          </p:nvPr>
        </p:nvSpPr>
        <p:spPr>
          <a:xfrm>
            <a:off x="972000" y="19420007"/>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
            </a:r>
            <a:br>
              <a:rPr lang="de-DE" dirty="0"/>
            </a:br>
            <a:r>
              <a:rPr lang="de-DE" dirty="0"/>
              <a:t/>
            </a: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
            </a:r>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
            </a:r>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1"/>
            <a:ext cx="13176000" cy="14646920"/>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56521"/>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
            </a:r>
            <a:br>
              <a:rPr lang="de-DE" dirty="0"/>
            </a:br>
            <a:r>
              <a:rPr lang="de-DE" dirty="0"/>
              <a:t/>
            </a: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
            </a:r>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3"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5"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6"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51" r:id="rId1"/>
    <p:sldLayoutId id="2147483671" r:id="rId2"/>
    <p:sldLayoutId id="2147483658" r:id="rId3"/>
    <p:sldLayoutId id="2147483652"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260000"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5"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7"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8"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2" r:id="rId3"/>
    <p:sldLayoutId id="2147483666"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260000"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405686"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endPar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4"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7"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8"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73" r:id="rId3"/>
    <p:sldLayoutId id="2147483662"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Untertitel 4"/>
              <p:cNvSpPr>
                <a:spLocks noGrp="1"/>
              </p:cNvSpPr>
              <p:nvPr>
                <p:ph type="subTitle" idx="1"/>
              </p:nvPr>
            </p:nvSpPr>
            <p:spPr/>
            <p:txBody>
              <a:bodyPr numCol="3"/>
              <a:lstStyle/>
              <a:p>
                <a:pPr lvl="1"/>
                <a:r>
                  <a:rPr lang="de-DE" dirty="0"/>
                  <a:t>Abstract</a:t>
                </a:r>
              </a:p>
              <a:p>
                <a:r>
                  <a:rPr lang="de-DE" dirty="0"/>
                  <a:t>Die Leistung und Geschwindigkeit des individuellen Rechenkerns stagniert seit einigen Jahren. Moderne Computer erlangen einen Großteil ihrer </a:t>
                </a:r>
                <a:r>
                  <a:rPr lang="de-DE" dirty="0" err="1"/>
                  <a:t>erhöhten</a:t>
                </a:r>
                <a:r>
                  <a:rPr lang="de-DE" dirty="0"/>
                  <a:t> Rechenleistung seit einiger Zeit nur noch durch Parallelisierung. Diese sollte jedoch geschickt gestaltet werden, um </a:t>
                </a:r>
                <a:r>
                  <a:rPr lang="de-DE" dirty="0" err="1"/>
                  <a:t>unerwünschte</a:t>
                </a:r>
                <a:r>
                  <a:rPr lang="de-DE" dirty="0"/>
                  <a:t> Seiteneffekte wie Leerlauf zu vermeiden. </a:t>
                </a:r>
              </a:p>
              <a:p>
                <a:r>
                  <a:rPr lang="de-DE" dirty="0"/>
                  <a:t>In diesem Projekt wird die Mandelbrotmenge verwendet, um dem Benutzer die Effekte einer korrekten Parallelisierung zu verdeutlichen. </a:t>
                </a:r>
              </a:p>
              <a:p>
                <a:r>
                  <a:rPr lang="de-DE" b="1" dirty="0"/>
                  <a:t>Mandelbrotmenge</a:t>
                </a:r>
                <a:br>
                  <a:rPr lang="de-DE" b="1" dirty="0"/>
                </a:br>
                <a:r>
                  <a:rPr lang="de-DE" dirty="0"/>
                  <a:t>Um die Mandelbrotmenge zu berechnen wendet man folgende Formel wiederholt auf eine komplexe Zahl </a:t>
                </a:r>
                <a14:m>
                  <m:oMath xmlns:m="http://schemas.openxmlformats.org/officeDocument/2006/math">
                    <m:r>
                      <a:rPr lang="de-DE" b="0" i="1" smtClean="0">
                        <a:latin typeface="Cambria Math" panose="02040503050406030204" pitchFamily="18" charset="0"/>
                      </a:rPr>
                      <m:t>𝑐</m:t>
                    </m:r>
                    <m:r>
                      <a:rPr lang="de-DE" b="0" i="1" smtClean="0">
                        <a:latin typeface="Cambria Math" panose="02040503050406030204" pitchFamily="18" charset="0"/>
                      </a:rPr>
                      <m:t>∈</m:t>
                    </m:r>
                    <m:r>
                      <a:rPr lang="de-DE" b="0" i="1" smtClean="0">
                        <a:latin typeface="Cambria Math" panose="02040503050406030204" pitchFamily="18" charset="0"/>
                      </a:rPr>
                      <m:t>𝐶</m:t>
                    </m:r>
                  </m:oMath>
                </a14:m>
                <a:r>
                  <a:rPr lang="de-DE" dirty="0"/>
                  <a:t> an: </a:t>
                </a:r>
                <a14:m>
                  <m:oMath xmlns:m="http://schemas.openxmlformats.org/officeDocument/2006/math">
                    <m:sSub>
                      <m:sSubPr>
                        <m:ctrlPr>
                          <a:rPr lang="de-DE" b="0" i="1" smtClean="0">
                            <a:latin typeface="Cambria Math"/>
                          </a:rPr>
                        </m:ctrlPr>
                      </m:sSubPr>
                      <m:e>
                        <m:r>
                          <a:rPr lang="de-DE" b="0" i="1" smtClean="0">
                            <a:latin typeface="Cambria Math" panose="02040503050406030204" pitchFamily="18" charset="0"/>
                          </a:rPr>
                          <m:t>𝑧</m:t>
                        </m:r>
                      </m:e>
                      <m:sub>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1</m:t>
                        </m:r>
                      </m:sub>
                    </m:sSub>
                    <m:r>
                      <a:rPr lang="de-DE" b="0" i="1" smtClean="0">
                        <a:latin typeface="Cambria Math" panose="02040503050406030204" pitchFamily="18" charset="0"/>
                      </a:rPr>
                      <m:t>=</m:t>
                    </m:r>
                    <m:sSubSup>
                      <m:sSubSupPr>
                        <m:ctrlPr>
                          <a:rPr lang="de-DE" b="0" i="1" smtClean="0">
                            <a:latin typeface="Cambria Math"/>
                          </a:rPr>
                        </m:ctrlPr>
                      </m:sSubSupPr>
                      <m:e>
                        <m:r>
                          <a:rPr lang="de-DE" b="0" i="1" smtClean="0">
                            <a:latin typeface="Cambria Math" panose="02040503050406030204" pitchFamily="18" charset="0"/>
                          </a:rPr>
                          <m:t>𝑧</m:t>
                        </m:r>
                      </m:e>
                      <m:sub>
                        <m:r>
                          <a:rPr lang="de-DE" b="0" i="1" smtClean="0">
                            <a:latin typeface="Cambria Math" panose="02040503050406030204" pitchFamily="18" charset="0"/>
                          </a:rPr>
                          <m:t>𝑛</m:t>
                        </m:r>
                      </m:sub>
                      <m:sup>
                        <m:r>
                          <a:rPr lang="de-DE" b="0" i="1" smtClean="0">
                            <a:latin typeface="Cambria Math" panose="02040503050406030204" pitchFamily="18" charset="0"/>
                          </a:rPr>
                          <m:t>2</m:t>
                        </m:r>
                      </m:sup>
                    </m:sSubSup>
                    <m:r>
                      <a:rPr lang="de-DE" b="0" i="1" smtClean="0">
                        <a:latin typeface="Cambria Math" panose="02040503050406030204" pitchFamily="18" charset="0"/>
                      </a:rPr>
                      <m:t>+</m:t>
                    </m:r>
                    <m:r>
                      <a:rPr lang="de-DE" b="0" i="1" smtClean="0">
                        <a:latin typeface="Cambria Math" panose="02040503050406030204" pitchFamily="18" charset="0"/>
                      </a:rPr>
                      <m:t>𝑐</m:t>
                    </m:r>
                    <m:r>
                      <a:rPr lang="de-DE" b="0" i="1" smtClean="0">
                        <a:latin typeface="Cambria Math" panose="02040503050406030204" pitchFamily="18" charset="0"/>
                      </a:rPr>
                      <m:t>, </m:t>
                    </m:r>
                    <m:sSub>
                      <m:sSubPr>
                        <m:ctrlPr>
                          <a:rPr lang="de-DE" b="0" i="1" smtClean="0">
                            <a:latin typeface="Cambria Math"/>
                          </a:rPr>
                        </m:ctrlPr>
                      </m:sSubPr>
                      <m:e>
                        <m:r>
                          <a:rPr lang="de-DE" b="0" i="1" smtClean="0">
                            <a:latin typeface="Cambria Math" panose="02040503050406030204" pitchFamily="18" charset="0"/>
                          </a:rPr>
                          <m:t>𝑧</m:t>
                        </m:r>
                      </m:e>
                      <m:sub>
                        <m:r>
                          <a:rPr lang="de-DE" b="0" i="1" smtClean="0">
                            <a:latin typeface="Cambria Math" panose="02040503050406030204" pitchFamily="18" charset="0"/>
                          </a:rPr>
                          <m:t>0</m:t>
                        </m:r>
                      </m:sub>
                    </m:sSub>
                    <m:r>
                      <a:rPr lang="de-DE" b="0" i="1" smtClean="0">
                        <a:latin typeface="Cambria Math" panose="02040503050406030204" pitchFamily="18" charset="0"/>
                      </a:rPr>
                      <m:t>=</m:t>
                    </m:r>
                    <m:r>
                      <a:rPr lang="de-DE" b="0" i="1" smtClean="0">
                        <a:latin typeface="Cambria Math" panose="02040503050406030204" pitchFamily="18" charset="0"/>
                      </a:rPr>
                      <m:t>0</m:t>
                    </m:r>
                  </m:oMath>
                </a14:m>
                <a:r>
                  <a:rPr lang="de-DE" dirty="0"/>
                  <a:t> In der Mandelbrotmenge befinden sich alle solche </a:t>
                </a:r>
                <a14:m>
                  <m:oMath xmlns:m="http://schemas.openxmlformats.org/officeDocument/2006/math">
                    <m:r>
                      <a:rPr lang="de-DE" b="0" i="1" smtClean="0">
                        <a:latin typeface="Cambria Math" panose="02040503050406030204" pitchFamily="18" charset="0"/>
                      </a:rPr>
                      <m:t>𝑐</m:t>
                    </m:r>
                  </m:oMath>
                </a14:m>
                <a:r>
                  <a:rPr lang="de-DE" dirty="0"/>
                  <a:t>, </a:t>
                </a:r>
                <a:r>
                  <a:rPr lang="de-DE" dirty="0" err="1"/>
                  <a:t>für</a:t>
                </a:r>
                <a:r>
                  <a:rPr lang="de-DE" dirty="0"/>
                  <a:t> die </a:t>
                </a:r>
                <a14:m>
                  <m:oMath xmlns:m="http://schemas.openxmlformats.org/officeDocument/2006/math">
                    <m:limLow>
                      <m:limLowPr>
                        <m:ctrlPr>
                          <a:rPr lang="de-DE" b="0" i="1" smtClean="0">
                            <a:latin typeface="Cambria Math"/>
                          </a:rPr>
                        </m:ctrlPr>
                      </m:limLowPr>
                      <m:e>
                        <m:r>
                          <m:rPr>
                            <m:sty m:val="p"/>
                          </m:rPr>
                          <a:rPr lang="de-DE" b="0" i="0" smtClean="0">
                            <a:latin typeface="Cambria Math" panose="02040503050406030204" pitchFamily="18" charset="0"/>
                          </a:rPr>
                          <m:t>lim</m:t>
                        </m:r>
                      </m:e>
                      <m:lim>
                        <m:r>
                          <a:rPr lang="de-DE" b="0" i="1" smtClean="0">
                            <a:latin typeface="Cambria Math" panose="02040503050406030204" pitchFamily="18" charset="0"/>
                          </a:rPr>
                          <m:t>𝑛</m:t>
                        </m:r>
                        <m:r>
                          <a:rPr lang="de-DE" b="0" i="1" smtClean="0">
                            <a:latin typeface="Cambria Math" panose="02040503050406030204" pitchFamily="18" charset="0"/>
                          </a:rPr>
                          <m:t>→∞</m:t>
                        </m:r>
                      </m:lim>
                    </m:limLow>
                    <m:r>
                      <a:rPr lang="de-DE" b="0" i="1" smtClean="0">
                        <a:latin typeface="Cambria Math" panose="02040503050406030204" pitchFamily="18" charset="0"/>
                      </a:rPr>
                      <m:t> </m:t>
                    </m:r>
                    <m:sSub>
                      <m:sSubPr>
                        <m:ctrlPr>
                          <a:rPr lang="de-DE" b="0" i="1" smtClean="0">
                            <a:latin typeface="Cambria Math"/>
                          </a:rPr>
                        </m:ctrlPr>
                      </m:sSubPr>
                      <m:e>
                        <m:r>
                          <a:rPr lang="de-DE" b="0" i="1" smtClean="0">
                            <a:latin typeface="Cambria Math" panose="02040503050406030204" pitchFamily="18" charset="0"/>
                          </a:rPr>
                          <m:t>|</m:t>
                        </m:r>
                        <m:r>
                          <a:rPr lang="de-DE" b="0" i="1" smtClean="0">
                            <a:latin typeface="Cambria Math" panose="02040503050406030204" pitchFamily="18" charset="0"/>
                          </a:rPr>
                          <m:t>𝑧</m:t>
                        </m:r>
                      </m:e>
                      <m:sub>
                        <m:r>
                          <a:rPr lang="de-DE" b="0" i="1" smtClean="0">
                            <a:latin typeface="Cambria Math" panose="02040503050406030204" pitchFamily="18" charset="0"/>
                          </a:rPr>
                          <m:t>𝑛</m:t>
                        </m:r>
                      </m:sub>
                    </m:sSub>
                    <m:r>
                      <a:rPr lang="de-DE" b="0" i="1" smtClean="0">
                        <a:latin typeface="Cambria Math" panose="02040503050406030204" pitchFamily="18" charset="0"/>
                      </a:rPr>
                      <m:t>|&lt;∞</m:t>
                    </m:r>
                  </m:oMath>
                </a14:m>
                <a:r>
                  <a:rPr lang="de-DE" dirty="0"/>
                  <a:t>.</a:t>
                </a:r>
              </a:p>
              <a:p>
                <a:r>
                  <a:rPr lang="de-DE" b="1" dirty="0"/>
                  <a:t>MPI</a:t>
                </a:r>
                <a:br>
                  <a:rPr lang="de-DE" b="1" dirty="0"/>
                </a:br>
                <a:r>
                  <a:rPr lang="de-DE" dirty="0"/>
                  <a:t>Das Message </a:t>
                </a:r>
                <a:r>
                  <a:rPr lang="de-DE" dirty="0" err="1"/>
                  <a:t>Passing</a:t>
                </a:r>
                <a:r>
                  <a:rPr lang="de-DE" dirty="0"/>
                  <a:t> Interface ist eine weit verbreitete Spezifikation, </a:t>
                </a:r>
                <a:r>
                  <a:rPr lang="de-DE" dirty="0" err="1"/>
                  <a:t>für</a:t>
                </a:r>
                <a:r>
                  <a:rPr lang="de-DE" dirty="0"/>
                  <a:t> die Kommunikation zwischen </a:t>
                </a:r>
                <a:r>
                  <a:rPr lang="de-DE" dirty="0" err="1"/>
                  <a:t>unabhängigen</a:t>
                </a:r>
                <a:r>
                  <a:rPr lang="de-DE" dirty="0"/>
                  <a:t> Rechenknoten. </a:t>
                </a:r>
              </a:p>
              <a:p>
                <a:r>
                  <a:rPr lang="de-DE" b="1" dirty="0" err="1"/>
                  <a:t>OpenMP</a:t>
                </a:r>
                <a:r>
                  <a:rPr lang="de-DE" b="1" dirty="0"/>
                  <a:t/>
                </a:r>
                <a:br>
                  <a:rPr lang="de-DE" b="1" dirty="0"/>
                </a:br>
                <a:r>
                  <a:rPr lang="de-DE" dirty="0"/>
                  <a:t>OpenMP2 (Open Multi-Processing) ist ein API, das auf die Parallelisierung von </a:t>
                </a:r>
                <a:r>
                  <a:rPr lang="de-DE" dirty="0" smtClean="0"/>
                  <a:t>Schleifen </a:t>
                </a:r>
                <a:r>
                  <a:rPr lang="de-DE" dirty="0"/>
                  <a:t>und Programmabschnitten auf </a:t>
                </a:r>
                <a:r>
                  <a:rPr lang="de-DE" dirty="0" err="1"/>
                  <a:t>Shared</a:t>
                </a:r>
                <a:r>
                  <a:rPr lang="de-DE" dirty="0"/>
                  <a:t> Memory Systemen spezialisiert </a:t>
                </a:r>
                <a:r>
                  <a:rPr lang="de-DE" dirty="0" smtClean="0"/>
                  <a:t>ist.</a:t>
                </a:r>
                <a:endParaRPr lang="de-DE" dirty="0"/>
              </a:p>
              <a:p>
                <a:r>
                  <a:rPr lang="de-DE" b="1" dirty="0"/>
                  <a:t>SIMD</a:t>
                </a:r>
                <a:br>
                  <a:rPr lang="de-DE" b="1" dirty="0"/>
                </a:br>
                <a:r>
                  <a:rPr lang="de-DE" dirty="0"/>
                  <a:t>„Single </a:t>
                </a:r>
                <a:r>
                  <a:rPr lang="de-DE" dirty="0" err="1"/>
                  <a:t>Instruction</a:t>
                </a:r>
                <a:r>
                  <a:rPr lang="de-DE" dirty="0"/>
                  <a:t>, Multiple Data“ setzt auf Hardwareebene um, was der Name bereits andeutet: Eine Instruktion wird auf verschiedene Daten gleichzeitig angewendet.</a:t>
                </a:r>
              </a:p>
              <a:p>
                <a:pPr lvl="1"/>
                <a:endParaRPr lang="de-DE" dirty="0"/>
              </a:p>
              <a:p>
                <a:pPr lvl="1"/>
                <a:endParaRPr lang="de-DE" dirty="0"/>
              </a:p>
              <a:p>
                <a:pPr lvl="1"/>
                <a:endParaRPr lang="de-DE" dirty="0"/>
              </a:p>
              <a:p>
                <a:pPr lvl="1"/>
                <a:endParaRPr lang="de-DE" dirty="0"/>
              </a:p>
              <a:p>
                <a:pPr lvl="1"/>
                <a:r>
                  <a:rPr lang="de-DE" dirty="0"/>
                  <a:t>Architektur</a:t>
                </a: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r>
                  <a:rPr lang="de-DE" dirty="0"/>
                  <a:t>Die hohe </a:t>
                </a:r>
                <a:r>
                  <a:rPr lang="de-DE" dirty="0" err="1"/>
                  <a:t>Rechenintesivität</a:t>
                </a:r>
                <a:r>
                  <a:rPr lang="de-DE" dirty="0"/>
                  <a:t> erfordert, dass der Berechnungsteil des Projektes in einer hardwarenahen Sprache (C++) umgesetzt wird. Andererseits sollte die </a:t>
                </a:r>
                <a:r>
                  <a:rPr lang="de-DE" dirty="0" err="1"/>
                  <a:t>Benutzeroberfläche</a:t>
                </a:r>
                <a:r>
                  <a:rPr lang="de-DE" dirty="0"/>
                  <a:t> einfach zu bedienen und auf </a:t>
                </a:r>
                <a:r>
                  <a:rPr lang="de-DE" dirty="0" err="1"/>
                  <a:t>möglichst</a:t>
                </a:r>
                <a:r>
                  <a:rPr lang="de-DE" dirty="0"/>
                  <a:t> vielen verschiedenen </a:t>
                </a:r>
                <a:r>
                  <a:rPr lang="de-DE" dirty="0" err="1"/>
                  <a:t>Geräten</a:t>
                </a:r>
                <a:r>
                  <a:rPr lang="de-DE" dirty="0"/>
                  <a:t> </a:t>
                </a:r>
                <a:r>
                  <a:rPr lang="de-DE" dirty="0" err="1"/>
                  <a:t>lauffähig</a:t>
                </a:r>
                <a:r>
                  <a:rPr lang="de-DE" dirty="0"/>
                  <a:t> sein. Daher wurde sich </a:t>
                </a:r>
                <a:r>
                  <a:rPr lang="de-DE" dirty="0" err="1"/>
                  <a:t>für</a:t>
                </a:r>
                <a:r>
                  <a:rPr lang="de-DE" dirty="0"/>
                  <a:t> eine Zweiteilung entschieden, in ein Frontend (JavaScript), im Browser aufrufbar, und ein Backend, auf einem Rechencluster laufend und hardwarenah programmiert. </a:t>
                </a:r>
              </a:p>
              <a:p>
                <a:r>
                  <a:rPr lang="de-DE" b="1" dirty="0" err="1"/>
                  <a:t>Lastbalancierung</a:t>
                </a:r>
                <a:r>
                  <a:rPr lang="de-DE" b="1" dirty="0"/>
                  <a:t/>
                </a:r>
                <a:br>
                  <a:rPr lang="de-DE" b="1" dirty="0"/>
                </a:br>
                <a:r>
                  <a:rPr lang="de-DE" dirty="0"/>
                  <a:t>Um die Effizienz der parallelen Berechnung der Mandelbrotmenge zu </a:t>
                </a:r>
                <a:r>
                  <a:rPr lang="de-DE" dirty="0" err="1"/>
                  <a:t>erhöhen</a:t>
                </a:r>
                <a:r>
                  <a:rPr lang="de-DE" dirty="0"/>
                  <a:t>, sollte die Rechenlast </a:t>
                </a:r>
                <a:r>
                  <a:rPr lang="de-DE" dirty="0" err="1"/>
                  <a:t>möglichst</a:t>
                </a:r>
                <a:r>
                  <a:rPr lang="de-DE" dirty="0"/>
                  <a:t> </a:t>
                </a:r>
                <a:r>
                  <a:rPr lang="de-DE" dirty="0" err="1"/>
                  <a:t>gleichmäßig</a:t>
                </a:r>
                <a:r>
                  <a:rPr lang="de-DE" dirty="0"/>
                  <a:t> auf die Worker verteilt werden. Für diese Verteilung sind unter anderem die folgenden Strategien implementiert:</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Naive Strategie</a:t>
                </a:r>
                <a:br>
                  <a:rPr lang="de-DE" b="1" dirty="0"/>
                </a:br>
                <a:r>
                  <a:rPr lang="de-DE" dirty="0"/>
                  <a:t>Bei der naiven Strategie wird versucht den einzelnen </a:t>
                </a:r>
                <a:r>
                  <a:rPr lang="de-DE" dirty="0" err="1"/>
                  <a:t>Workern</a:t>
                </a:r>
                <a:r>
                  <a:rPr lang="de-DE" dirty="0"/>
                  <a:t> etwa gleich große Teilregionen zuzuweisen. Dabei wird werden die Rechenzeiten der Teilregionen nicht beachtet.</a:t>
                </a:r>
                <a:endParaRPr lang="de-DE" b="1" dirty="0"/>
              </a:p>
              <a:p>
                <a:r>
                  <a:rPr lang="de-DE" b="1" dirty="0"/>
                  <a:t>Strategie mit Vorhersage</a:t>
                </a:r>
                <a:br>
                  <a:rPr lang="de-DE" b="1" dirty="0"/>
                </a:br>
                <a:r>
                  <a:rPr lang="de-DE" dirty="0"/>
                  <a:t>Bei dieser Strategie basiert die Aufteilung der Region auf einer Vorhersage </a:t>
                </a:r>
                <a:r>
                  <a:rPr lang="de-DE" dirty="0" err="1"/>
                  <a:t>über</a:t>
                </a:r>
                <a:r>
                  <a:rPr lang="de-DE" dirty="0"/>
                  <a:t> die Rechenzeit. Die Teilregionen werden so </a:t>
                </a:r>
                <a:r>
                  <a:rPr lang="de-DE" dirty="0" err="1"/>
                  <a:t>gewählt</a:t>
                </a:r>
                <a:r>
                  <a:rPr lang="de-DE" dirty="0"/>
                  <a:t>, dass sie, entsprechend der Vorhersage, etwa einen ähnlichen Rechenaufwand haben. </a:t>
                </a:r>
              </a:p>
              <a:p>
                <a:r>
                  <a:rPr lang="de-DE" b="1" dirty="0"/>
                  <a:t>Evaluation</a:t>
                </a:r>
                <a:endParaRPr lang="de-DE" dirty="0"/>
              </a:p>
              <a:p>
                <a:endParaRPr lang="de-DE" dirty="0"/>
              </a:p>
              <a:p>
                <a:endParaRPr lang="de-DE" dirty="0"/>
              </a:p>
              <a:p>
                <a:endParaRPr lang="de-DE" dirty="0"/>
              </a:p>
              <a:p>
                <a:r>
                  <a:rPr lang="de-DE" dirty="0"/>
                  <a:t>Unter der Verwendung aller implementierten Parallelisierungen ließ eine Verbesserung der maximalen Rechenzeit im Vergleich zu einer naiven </a:t>
                </a:r>
                <a:r>
                  <a:rPr lang="de-DE" dirty="0" err="1"/>
                  <a:t>Lastbalancierung</a:t>
                </a:r>
                <a:r>
                  <a:rPr lang="de-DE" dirty="0"/>
                  <a:t> vom Faktor ≈ 7 erzielen, was einer absoluten Rechenzeit von 0.6s </a:t>
                </a:r>
                <a:r>
                  <a:rPr lang="de-DE" dirty="0" err="1"/>
                  <a:t>für</a:t>
                </a:r>
                <a:r>
                  <a:rPr lang="de-DE" dirty="0"/>
                  <a:t> 1280px × 720px entspricht. </a:t>
                </a:r>
              </a:p>
              <a:p>
                <a:endParaRPr lang="de-DE" dirty="0"/>
              </a:p>
              <a:p>
                <a:endParaRPr lang="de-DE" dirty="0"/>
              </a:p>
              <a:p>
                <a:endParaRPr lang="de-DE" dirty="0"/>
              </a:p>
              <a:p>
                <a:endParaRPr lang="de-DE" dirty="0"/>
              </a:p>
              <a:p>
                <a:endParaRPr lang="de-DE" dirty="0"/>
              </a:p>
            </p:txBody>
          </p:sp>
        </mc:Choice>
        <mc:Fallback>
          <p:sp>
            <p:nvSpPr>
              <p:cNvPr id="5" name="Untertitel 4"/>
              <p:cNvSpPr>
                <a:spLocks noGrp="1" noRot="1" noChangeAspect="1" noMove="1" noResize="1" noEditPoints="1" noAdjustHandles="1" noChangeArrowheads="1" noChangeShapeType="1" noTextEdit="1"/>
              </p:cNvSpPr>
              <p:nvPr>
                <p:ph type="subTitle" idx="1"/>
              </p:nvPr>
            </p:nvSpPr>
            <p:spPr>
              <a:blipFill rotWithShape="1">
                <a:blip r:embed="rId2"/>
                <a:stretch>
                  <a:fillRect l="-1064" t="-562" r="-1110"/>
                </a:stretch>
              </a:blipFill>
            </p:spPr>
            <p:txBody>
              <a:bodyPr/>
              <a:lstStyle/>
              <a:p>
                <a:r>
                  <a:rPr lang="de-DE">
                    <a:noFill/>
                  </a:rPr>
                  <a:t> </a:t>
                </a:r>
              </a:p>
            </p:txBody>
          </p:sp>
        </mc:Fallback>
      </mc:AlternateContent>
      <p:pic>
        <p:nvPicPr>
          <p:cNvPr id="3" name="Picture Placeholder 2">
            <a:extLst>
              <a:ext uri="{FF2B5EF4-FFF2-40B4-BE49-F238E27FC236}">
                <a16:creationId xmlns:a16="http://schemas.microsoft.com/office/drawing/2014/main" xmlns="" id="{96B0D0B4-6AAA-1649-B878-404BD5534190}"/>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t="7686" b="7686"/>
          <a:stretch>
            <a:fillRect/>
          </a:stretch>
        </p:blipFill>
        <p:spPr>
          <a:xfrm>
            <a:off x="5490491" y="14762360"/>
            <a:ext cx="8643938" cy="4572000"/>
          </a:xfrm>
        </p:spPr>
      </p:pic>
      <p:sp>
        <p:nvSpPr>
          <p:cNvPr id="6" name="Textplatzhalter 5"/>
          <p:cNvSpPr>
            <a:spLocks noGrp="1"/>
          </p:cNvSpPr>
          <p:nvPr>
            <p:ph type="body" sz="quarter" idx="19"/>
          </p:nvPr>
        </p:nvSpPr>
        <p:spPr>
          <a:xfrm>
            <a:off x="5489896" y="19369243"/>
            <a:ext cx="8644533" cy="179873"/>
          </a:xfrm>
        </p:spPr>
        <p:txBody>
          <a:bodyPr/>
          <a:lstStyle/>
          <a:p>
            <a:r>
              <a:rPr lang="de-DE" dirty="0"/>
              <a:t>Benutzeroberfläche des </a:t>
            </a:r>
            <a:r>
              <a:rPr lang="de-DE" dirty="0" err="1"/>
              <a:t>Frontends</a:t>
            </a:r>
            <a:r>
              <a:rPr lang="de-DE" dirty="0"/>
              <a:t> für eine Aufteilung mit 40 Rechenknoten</a:t>
            </a:r>
          </a:p>
        </p:txBody>
      </p:sp>
      <p:sp>
        <p:nvSpPr>
          <p:cNvPr id="8" name="Titel 1"/>
          <p:cNvSpPr>
            <a:spLocks noGrp="1"/>
          </p:cNvSpPr>
          <p:nvPr>
            <p:ph type="title"/>
          </p:nvPr>
        </p:nvSpPr>
        <p:spPr>
          <a:xfrm>
            <a:off x="972000" y="2844000"/>
            <a:ext cx="13176000" cy="584818"/>
          </a:xfrm>
        </p:spPr>
        <p:txBody>
          <a:bodyPr/>
          <a:lstStyle/>
          <a:p>
            <a:r>
              <a:rPr lang="de-DE" dirty="0"/>
              <a:t>Parallele Berechnung der Mandelbrotmenge</a:t>
            </a:r>
          </a:p>
        </p:txBody>
      </p:sp>
      <p:sp>
        <p:nvSpPr>
          <p:cNvPr id="9" name="Textplatzhalter 2"/>
          <p:cNvSpPr>
            <a:spLocks noGrp="1"/>
          </p:cNvSpPr>
          <p:nvPr>
            <p:ph type="body" sz="quarter" idx="15"/>
          </p:nvPr>
        </p:nvSpPr>
        <p:spPr>
          <a:xfrm>
            <a:off x="972000" y="3888000"/>
            <a:ext cx="13176000" cy="359706"/>
          </a:xfrm>
        </p:spPr>
        <p:txBody>
          <a:bodyPr/>
          <a:lstStyle/>
          <a:p>
            <a:r>
              <a:rPr lang="de-DE" dirty="0"/>
              <a:t>Einführung in die Rechnerarchitektur Großpraktikum</a:t>
            </a:r>
          </a:p>
        </p:txBody>
      </p:sp>
      <p:sp>
        <p:nvSpPr>
          <p:cNvPr id="10" name="Textplatzhalter 5"/>
          <p:cNvSpPr>
            <a:spLocks noGrp="1"/>
          </p:cNvSpPr>
          <p:nvPr>
            <p:ph type="body" sz="quarter" idx="20"/>
          </p:nvPr>
        </p:nvSpPr>
        <p:spPr>
          <a:xfrm>
            <a:off x="972000" y="4500000"/>
            <a:ext cx="13176000" cy="359706"/>
          </a:xfrm>
        </p:spPr>
        <p:txBody>
          <a:bodyPr/>
          <a:lstStyle/>
          <a:p>
            <a:r>
              <a:rPr lang="de-DE" dirty="0"/>
              <a:t>Maximilian Frühauf,  Tobias Klausen,  Florian </a:t>
            </a:r>
            <a:r>
              <a:rPr lang="de-DE" dirty="0" err="1"/>
              <a:t>Lercher</a:t>
            </a:r>
            <a:r>
              <a:rPr lang="de-DE" dirty="0"/>
              <a:t>,  Niels </a:t>
            </a:r>
            <a:r>
              <a:rPr lang="de-DE" dirty="0" err="1"/>
              <a:t>Mündler</a:t>
            </a:r>
            <a:endParaRPr lang="de-DE" dirty="0"/>
          </a:p>
        </p:txBody>
      </p:sp>
      <p:pic>
        <p:nvPicPr>
          <p:cNvPr id="11" name="Picture 10">
            <a:extLst>
              <a:ext uri="{FF2B5EF4-FFF2-40B4-BE49-F238E27FC236}">
                <a16:creationId xmlns:a16="http://schemas.microsoft.com/office/drawing/2014/main" xmlns="" id="{A99698A5-1CCE-BE44-BC3A-9B65E65CC1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7855" y="5922560"/>
            <a:ext cx="4151639" cy="2335296"/>
          </a:xfrm>
          <a:prstGeom prst="rect">
            <a:avLst/>
          </a:prstGeom>
        </p:spPr>
      </p:pic>
      <p:pic>
        <p:nvPicPr>
          <p:cNvPr id="13" name="Picture 12">
            <a:extLst>
              <a:ext uri="{FF2B5EF4-FFF2-40B4-BE49-F238E27FC236}">
                <a16:creationId xmlns:a16="http://schemas.microsoft.com/office/drawing/2014/main" xmlns="" id="{A8E92815-BAB8-294B-AF15-1EBADAC251C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38" r="7512"/>
          <a:stretch/>
        </p:blipFill>
        <p:spPr>
          <a:xfrm>
            <a:off x="9780436" y="10117336"/>
            <a:ext cx="4204267" cy="2005480"/>
          </a:xfrm>
          <a:prstGeom prst="rect">
            <a:avLst/>
          </a:prstGeom>
        </p:spPr>
      </p:pic>
      <p:sp>
        <p:nvSpPr>
          <p:cNvPr id="2" name="Rechteck 1"/>
          <p:cNvSpPr/>
          <p:nvPr/>
        </p:nvSpPr>
        <p:spPr>
          <a:xfrm>
            <a:off x="972000" y="19910424"/>
            <a:ext cx="10910569"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Logo</Template>
  <TotalTime>0</TotalTime>
  <Words>97</Words>
  <Application>Microsoft Office PowerPoint</Application>
  <PresentationFormat>Benutzerdefiniert</PresentationFormat>
  <Paragraphs>45</Paragraphs>
  <Slides>1</Slides>
  <Notes>0</Notes>
  <HiddenSlides>0</HiddenSlides>
  <MMClips>0</MMClips>
  <ScaleCrop>false</ScaleCrop>
  <HeadingPairs>
    <vt:vector size="4" baseType="variant">
      <vt:variant>
        <vt:lpstr>Design</vt:lpstr>
      </vt:variant>
      <vt:variant>
        <vt:i4>4</vt:i4>
      </vt:variant>
      <vt:variant>
        <vt:lpstr>Folientitel</vt:lpstr>
      </vt:variant>
      <vt:variant>
        <vt:i4>1</vt:i4>
      </vt:variant>
    </vt:vector>
  </HeadingPairs>
  <TitlesOfParts>
    <vt:vector size="5" baseType="lpstr">
      <vt:lpstr>Logo</vt:lpstr>
      <vt:lpstr>Logo und Dreizeiler</vt:lpstr>
      <vt:lpstr>1_Logo und Dreizeiler</vt:lpstr>
      <vt:lpstr>Logo und Einzeiler</vt:lpstr>
      <vt:lpstr>Parallele Berechnung der Mandelbrotmenge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Parallele Berechnung der Mandelbrotmenge</dc:title>
  <dc:creator>ga53zax</dc:creator>
  <dc:description>Rechteinhaber: Technische Universität München, https://www.tum.de
Gestaltung: ediundsepp Gestaltungsgesellschaft, München,
http://www.ediundsepp.de
Technische Umsetzung: eWorks GmbH, Frankfurt am Main, http://www.eworks.de</dc:description>
  <cp:lastModifiedBy>Florian Lercher</cp:lastModifiedBy>
  <cp:revision>12</cp:revision>
  <cp:lastPrinted>2019-02-04T13:50:22Z</cp:lastPrinted>
  <dcterms:created xsi:type="dcterms:W3CDTF">2019-02-04T12:55:51Z</dcterms:created>
  <dcterms:modified xsi:type="dcterms:W3CDTF">2019-02-08T11:00:17Z</dcterms:modified>
</cp:coreProperties>
</file>