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 id="2147483674" r:id="rId3"/>
    <p:sldMasterId id="2147483659" r:id="rId4"/>
  </p:sldMasterIdLst>
  <p:notesMasterIdLst>
    <p:notesMasterId r:id="rId6"/>
  </p:notesMasterIdLst>
  <p:handoutMasterIdLst>
    <p:handoutMasterId r:id="rId7"/>
  </p:handoutMasterIdLst>
  <p:sldIdLst>
    <p:sldId id="258" r:id="rId5"/>
  </p:sldIdLst>
  <p:sldSz cx="15122525" cy="21386800"/>
  <p:notesSz cx="6858000" cy="9144000"/>
  <p:defaultText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5">
          <p15:clr>
            <a:srgbClr val="A4A3A4"/>
          </p15:clr>
        </p15:guide>
        <p15:guide id="2" pos="4650">
          <p15:clr>
            <a:srgbClr val="A4A3A4"/>
          </p15:clr>
        </p15:guide>
        <p15:guide id="3" pos="48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7" autoAdjust="0"/>
    <p:restoredTop sz="93692" autoAdjust="0"/>
  </p:normalViewPr>
  <p:slideViewPr>
    <p:cSldViewPr snapToObjects="1">
      <p:cViewPr varScale="1">
        <p:scale>
          <a:sx n="58" d="100"/>
          <a:sy n="58" d="100"/>
        </p:scale>
        <p:origin x="608" y="280"/>
      </p:cViewPr>
      <p:guideLst>
        <p:guide orient="horz" pos="1225"/>
        <p:guide pos="4650"/>
        <p:guide pos="4876"/>
      </p:guideLst>
    </p:cSldViewPr>
  </p:slideViewPr>
  <p:outlineViewPr>
    <p:cViewPr>
      <p:scale>
        <a:sx n="33" d="100"/>
        <a:sy n="33" d="100"/>
      </p:scale>
      <p:origin x="54" y="7302"/>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31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AD782-B485-49B5-A3BD-4E6E393EC598}" type="datetimeFigureOut">
              <a:rPr lang="de-DE" smtClean="0"/>
              <a:pPr/>
              <a:t>04.02.19</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03FE17-E0DE-4727-8D0D-916DAE0CA91D}" type="slidenum">
              <a:rPr lang="de-DE" smtClean="0"/>
              <a:pPr/>
              <a:t>‹#›</a:t>
            </a:fld>
            <a:endParaRPr lang="de-DE"/>
          </a:p>
        </p:txBody>
      </p:sp>
    </p:spTree>
    <p:extLst>
      <p:ext uri="{BB962C8B-B14F-4D97-AF65-F5344CB8AC3E}">
        <p14:creationId xmlns:p14="http://schemas.microsoft.com/office/powerpoint/2010/main" val="263433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9F83A-785F-4360-A784-5014DB85EF80}" type="datetimeFigureOut">
              <a:rPr lang="de-DE" smtClean="0"/>
              <a:pPr/>
              <a:t>04.02.19</a:t>
            </a:fld>
            <a:endParaRPr lang="de-DE"/>
          </a:p>
        </p:txBody>
      </p:sp>
      <p:sp>
        <p:nvSpPr>
          <p:cNvPr id="4" name="Folienbildplatzhalt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00A50D-30E1-41BB-BFC2-D3D818AB8EF9}" type="slidenum">
              <a:rPr lang="de-DE" smtClean="0"/>
              <a:pPr/>
              <a:t>‹#›</a:t>
            </a:fld>
            <a:endParaRPr lang="de-DE"/>
          </a:p>
        </p:txBody>
      </p:sp>
    </p:spTree>
    <p:extLst>
      <p:ext uri="{BB962C8B-B14F-4D97-AF65-F5344CB8AC3E}">
        <p14:creationId xmlns:p14="http://schemas.microsoft.com/office/powerpoint/2010/main" val="302029833"/>
      </p:ext>
    </p:extLst>
  </p:cSld>
  <p:clrMap bg1="lt1" tx1="dk1" bg2="lt2" tx2="dk2" accent1="accent1" accent2="accent2" accent3="accent3" accent4="accent4" accent5="accent5" accent6="accent6" hlink="hlink" folHlink="folHlink"/>
  <p:notesStyle>
    <a:lvl1pPr marL="0" algn="l" defTabSz="2086109" rtl="0" eaLnBrk="1" latinLnBrk="0" hangingPunct="1">
      <a:defRPr sz="2800" kern="1200">
        <a:solidFill>
          <a:schemeClr val="tx1"/>
        </a:solidFill>
        <a:latin typeface="+mn-lt"/>
        <a:ea typeface="+mn-ea"/>
        <a:cs typeface="+mn-cs"/>
      </a:defRPr>
    </a:lvl1pPr>
    <a:lvl2pPr marL="1043054" algn="l" defTabSz="2086109" rtl="0" eaLnBrk="1" latinLnBrk="0" hangingPunct="1">
      <a:defRPr sz="2800" kern="1200">
        <a:solidFill>
          <a:schemeClr val="tx1"/>
        </a:solidFill>
        <a:latin typeface="+mn-lt"/>
        <a:ea typeface="+mn-ea"/>
        <a:cs typeface="+mn-cs"/>
      </a:defRPr>
    </a:lvl2pPr>
    <a:lvl3pPr marL="2086109" algn="l" defTabSz="2086109" rtl="0" eaLnBrk="1" latinLnBrk="0" hangingPunct="1">
      <a:defRPr sz="2800" kern="1200">
        <a:solidFill>
          <a:schemeClr val="tx1"/>
        </a:solidFill>
        <a:latin typeface="+mn-lt"/>
        <a:ea typeface="+mn-ea"/>
        <a:cs typeface="+mn-cs"/>
      </a:defRPr>
    </a:lvl3pPr>
    <a:lvl4pPr marL="3129163" algn="l" defTabSz="2086109" rtl="0" eaLnBrk="1" latinLnBrk="0" hangingPunct="1">
      <a:defRPr sz="2800" kern="1200">
        <a:solidFill>
          <a:schemeClr val="tx1"/>
        </a:solidFill>
        <a:latin typeface="+mn-lt"/>
        <a:ea typeface="+mn-ea"/>
        <a:cs typeface="+mn-cs"/>
      </a:defRPr>
    </a:lvl4pPr>
    <a:lvl5pPr marL="4172217" algn="l" defTabSz="2086109" rtl="0" eaLnBrk="1" latinLnBrk="0" hangingPunct="1">
      <a:defRPr sz="2800" kern="1200">
        <a:solidFill>
          <a:schemeClr val="tx1"/>
        </a:solidFill>
        <a:latin typeface="+mn-lt"/>
        <a:ea typeface="+mn-ea"/>
        <a:cs typeface="+mn-cs"/>
      </a:defRPr>
    </a:lvl5pPr>
    <a:lvl6pPr marL="5215271" algn="l" defTabSz="2086109" rtl="0" eaLnBrk="1" latinLnBrk="0" hangingPunct="1">
      <a:defRPr sz="2800" kern="1200">
        <a:solidFill>
          <a:schemeClr val="tx1"/>
        </a:solidFill>
        <a:latin typeface="+mn-lt"/>
        <a:ea typeface="+mn-ea"/>
        <a:cs typeface="+mn-cs"/>
      </a:defRPr>
    </a:lvl6pPr>
    <a:lvl7pPr marL="6258326" algn="l" defTabSz="2086109" rtl="0" eaLnBrk="1" latinLnBrk="0" hangingPunct="1">
      <a:defRPr sz="2800" kern="1200">
        <a:solidFill>
          <a:schemeClr val="tx1"/>
        </a:solidFill>
        <a:latin typeface="+mn-lt"/>
        <a:ea typeface="+mn-ea"/>
        <a:cs typeface="+mn-cs"/>
      </a:defRPr>
    </a:lvl7pPr>
    <a:lvl8pPr marL="7301380" algn="l" defTabSz="2086109" rtl="0" eaLnBrk="1" latinLnBrk="0" hangingPunct="1">
      <a:defRPr sz="2800" kern="1200">
        <a:solidFill>
          <a:schemeClr val="tx1"/>
        </a:solidFill>
        <a:latin typeface="+mn-lt"/>
        <a:ea typeface="+mn-ea"/>
        <a:cs typeface="+mn-cs"/>
      </a:defRPr>
    </a:lvl8pPr>
    <a:lvl9pPr marL="8344434" algn="l" defTabSz="2086109" rtl="0" eaLnBrk="1" latinLnBrk="0" hangingPunct="1">
      <a:defRPr sz="2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1"/>
            <a:ext cx="13176000" cy="14646920"/>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56521"/>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a:t>Text 3 </a:t>
            </a:r>
            <a:r>
              <a:rPr lang="de-DE" dirty="0"/>
              <a:t>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218" y="9901291"/>
            <a:ext cx="4150800" cy="4572530"/>
          </a:xfrm>
          <a:prstGeom prst="rect">
            <a:avLst/>
          </a:prstGeom>
        </p:spPr>
        <p:txBody>
          <a:bodyPr lIns="45674" tIns="22837" rIns="45674" bIns="23376" anchor="t" anchorCtr="0"/>
          <a:lstStyle/>
          <a:p>
            <a:r>
              <a:rPr lang="de-DE" dirty="0"/>
              <a:t>Bild durch Klicken auf Symbol hinzufügen</a:t>
            </a:r>
          </a:p>
        </p:txBody>
      </p:sp>
      <p:sp>
        <p:nvSpPr>
          <p:cNvPr id="12" name="Textplatzhalter 18"/>
          <p:cNvSpPr>
            <a:spLocks noGrp="1"/>
          </p:cNvSpPr>
          <p:nvPr>
            <p:ph type="body" sz="quarter" idx="19" hasCustomPrompt="1"/>
          </p:nvPr>
        </p:nvSpPr>
        <p:spPr>
          <a:xfrm>
            <a:off x="5513506"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215563"/>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vl3pPr marL="180000" indent="-180000">
              <a:lnSpc>
                <a:spcPts val="2300"/>
              </a:lnSpc>
              <a:spcBef>
                <a:spcPts val="0"/>
              </a:spcBef>
              <a:defRPr sz="1800" baseline="0"/>
            </a:lvl3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0"/>
            <a:ext cx="13176000" cy="14610407"/>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20007"/>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extLst>
      <p:ext uri="{BB962C8B-B14F-4D97-AF65-F5344CB8AC3E}">
        <p14:creationId xmlns:p14="http://schemas.microsoft.com/office/powerpoint/2010/main" val="363141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en-US"/>
              <a:t>Click icon to add picture</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
        <p:nvSpPr>
          <p:cNvPr id="21" name="Textplatzhalter 4"/>
          <p:cNvSpPr>
            <a:spLocks noGrp="1"/>
          </p:cNvSpPr>
          <p:nvPr>
            <p:ph type="body" sz="quarter" idx="26"/>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
        <p:nvSpPr>
          <p:cNvPr id="23" name="Textplatzhalter 4"/>
          <p:cNvSpPr>
            <a:spLocks noGrp="1"/>
          </p:cNvSpPr>
          <p:nvPr>
            <p:ph type="body" sz="quarter" idx="26"/>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0"/>
            <a:ext cx="13176000" cy="14610407"/>
          </a:xfrm>
          <a:prstGeom prst="rect">
            <a:avLst/>
          </a:prstGeom>
        </p:spPr>
        <p:txBody>
          <a:bodyPr lIns="45674" tIns="22837" rIns="45674" bIns="22837"/>
          <a:lstStyle/>
          <a:p>
            <a:r>
              <a:rPr lang="en-US"/>
              <a:t>Click icon to add picture</a:t>
            </a:r>
            <a:endParaRPr lang="de-DE"/>
          </a:p>
        </p:txBody>
      </p:sp>
      <p:sp>
        <p:nvSpPr>
          <p:cNvPr id="15" name="Textplatzhalter 18"/>
          <p:cNvSpPr>
            <a:spLocks noGrp="1"/>
          </p:cNvSpPr>
          <p:nvPr>
            <p:ph type="body" sz="quarter" idx="19" hasCustomPrompt="1"/>
          </p:nvPr>
        </p:nvSpPr>
        <p:spPr>
          <a:xfrm>
            <a:off x="972000" y="19420007"/>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3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3"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3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BOXEN 3 Spalten">
    <p:spTree>
      <p:nvGrpSpPr>
        <p:cNvPr id="1" name=""/>
        <p:cNvGrpSpPr/>
        <p:nvPr/>
      </p:nvGrpSpPr>
      <p:grpSpPr>
        <a:xfrm>
          <a:off x="0" y="0"/>
          <a:ext cx="0" cy="0"/>
          <a:chOff x="0" y="0"/>
          <a:chExt cx="0" cy="0"/>
        </a:xfrm>
      </p:grpSpPr>
      <p:sp>
        <p:nvSpPr>
          <p:cNvPr id="11" name="Bildplatzhalter 12"/>
          <p:cNvSpPr>
            <a:spLocks noGrp="1"/>
          </p:cNvSpPr>
          <p:nvPr>
            <p:ph type="pic" sz="quarter" idx="18"/>
          </p:nvPr>
        </p:nvSpPr>
        <p:spPr>
          <a:xfrm>
            <a:off x="5514460" y="9901291"/>
            <a:ext cx="4150800" cy="4572530"/>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5513748" y="14509824"/>
            <a:ext cx="41508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
        <p:nvSpPr>
          <p:cNvPr id="5" name="Textplatzhalter 4"/>
          <p:cNvSpPr>
            <a:spLocks noGrp="1"/>
          </p:cNvSpPr>
          <p:nvPr>
            <p:ph type="body" sz="quarter" idx="25" hasCustomPrompt="1"/>
          </p:nvPr>
        </p:nvSpPr>
        <p:spPr>
          <a:xfrm>
            <a:off x="971999"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r>
              <a:rPr lang="de-DE"/>
              <a:t>Text 3 Spalten</a:t>
            </a:r>
          </a:p>
          <a:p>
            <a:pPr lvl="0"/>
            <a:endParaRPr lang="de-DE"/>
          </a:p>
          <a:p>
            <a:pPr lvl="1"/>
            <a:r>
              <a:rPr lang="de-DE"/>
              <a:t>Fließtext 18 pt</a:t>
            </a:r>
          </a:p>
          <a:p>
            <a:pPr lvl="0"/>
            <a:r>
              <a:rPr lang="de-DE"/>
              <a:t>Dies ist die Vorlage für das Plakat DIN A2 hochkant der Technischen Universität München (TUM). Die Vorlage ist nach dem aktuellen Corporate Design der TUM gestaltet und verbindlich. Die Vorlage ist für Office-Versionen ab 2007 kompatibel.</a:t>
            </a:r>
          </a:p>
          <a:p>
            <a:pPr lvl="0"/>
            <a:endParaRPr lang="de-DE"/>
          </a:p>
          <a:p>
            <a:pPr lvl="0"/>
            <a:r>
              <a:rPr lang="de-DE"/>
              <a:t>Bitte geben Sie Ihren individuellen Text an den vorgesehenen Stellen ein und nutzen Sie die installierten Formatvorlagen für den jeweiligen Textabschnitt.</a:t>
            </a:r>
          </a:p>
          <a:p>
            <a:pPr lvl="0"/>
            <a:endParaRPr lang="de-DE"/>
          </a:p>
          <a:p>
            <a:pPr lvl="1"/>
            <a:r>
              <a:rPr lang="de-DE"/>
              <a:t>Kopfzeile und Absender</a:t>
            </a:r>
          </a:p>
          <a:p>
            <a:pPr lvl="0"/>
            <a:r>
              <a:rPr lang="de-DE"/>
              <a:t>Der Absender des Aushangs kann im Kopf oder im Fuß der Seite aufgeführt werden.</a:t>
            </a:r>
          </a:p>
          <a:p>
            <a:pPr lvl="0"/>
            <a:endParaRPr lang="de-DE"/>
          </a:p>
          <a:p>
            <a:pPr lvl="0"/>
            <a:r>
              <a:rPr lang="de-DE"/>
              <a:t>Nur das Logo der TUM im Kopf, der Absender steht in der Überschrift oder in der Infobox am unteren Seitenrand.</a:t>
            </a:r>
          </a:p>
          <a:p>
            <a:pPr lvl="0"/>
            <a:r>
              <a:rPr lang="de-DE"/>
              <a:t>Alles im Kopf: Logo der TUM mit blauem Textzusatz auf der linken Seite, dieser baut sich von unten nach oben auf, er enthält mindestens eine Zeile (Technische Universität München), maximal drei Zeilen (Fakultät und Lehrstuhl)</a:t>
            </a:r>
          </a:p>
          <a:p>
            <a:pPr lvl="0"/>
            <a:r>
              <a:rPr lang="de-DE"/>
              <a:t>Alles im Kopf: Logo der TUM mit Fakultätslogo und blauem Textzusatz auf der linken Seite, dieser baut sich von unten nach oben auf, er enthält mindestens eine Zeile (Technische Universität München), maximal drei Zeilen (Fakultät und Lehrstuhl)</a:t>
            </a:r>
          </a:p>
          <a:p>
            <a:pPr lvl="0"/>
            <a:r>
              <a:rPr lang="de-DE"/>
              <a:t>Textsatz</a:t>
            </a:r>
          </a:p>
          <a:p>
            <a:pPr lvl="0"/>
            <a:r>
              <a:rPr lang="de-DE"/>
              <a:t>Ein Plakat sollte möglichst klar strukturiert sein und nur die nötigsten Informationen enthalten. Grundsätzlich ist einspaltiger und zweispaltiger Text zulässig.</a:t>
            </a:r>
          </a:p>
          <a:p>
            <a:pPr lvl="0"/>
            <a:endParaRPr lang="de-DE"/>
          </a:p>
        </p:txBody>
      </p:sp>
      <p:sp>
        <p:nvSpPr>
          <p:cNvPr id="20" name="Textplatzhalter 4"/>
          <p:cNvSpPr>
            <a:spLocks noGrp="1"/>
          </p:cNvSpPr>
          <p:nvPr>
            <p:ph type="body" sz="quarter" idx="26"/>
          </p:nvPr>
        </p:nvSpPr>
        <p:spPr>
          <a:xfrm>
            <a:off x="5509034" y="5469725"/>
            <a:ext cx="4140991" cy="4179559"/>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1" name="Textplatzhalter 4"/>
          <p:cNvSpPr>
            <a:spLocks noGrp="1"/>
          </p:cNvSpPr>
          <p:nvPr>
            <p:ph type="body" sz="quarter" idx="27"/>
          </p:nvPr>
        </p:nvSpPr>
        <p:spPr>
          <a:xfrm>
            <a:off x="10023372" y="5469725"/>
            <a:ext cx="4140991" cy="14114275"/>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
        <p:nvSpPr>
          <p:cNvPr id="23" name="Textplatzhalter 4"/>
          <p:cNvSpPr>
            <a:spLocks noGrp="1"/>
          </p:cNvSpPr>
          <p:nvPr>
            <p:ph type="body" sz="quarter" idx="28"/>
          </p:nvPr>
        </p:nvSpPr>
        <p:spPr>
          <a:xfrm>
            <a:off x="5509034" y="14941872"/>
            <a:ext cx="4140991" cy="4642128"/>
          </a:xfrm>
          <a:prstGeom prst="rect">
            <a:avLst/>
          </a:prstGeom>
        </p:spPr>
        <p:txBody>
          <a:bodyPr lIns="0" tIns="0" rIns="0" bIns="0"/>
          <a:lstStyle>
            <a:lvl1pPr marL="0" indent="0">
              <a:lnSpc>
                <a:spcPts val="2300"/>
              </a:lnSpc>
              <a:spcBef>
                <a:spcPts val="0"/>
              </a:spcBef>
              <a:buFont typeface="Arial" panose="020B0604020202020204" pitchFamily="34" charset="0"/>
              <a:buNone/>
              <a:defRPr sz="1800" b="0"/>
            </a:lvl1pPr>
            <a:lvl2pPr marL="0" indent="0">
              <a:lnSpc>
                <a:spcPts val="2300"/>
              </a:lnSpc>
              <a:spcBef>
                <a:spcPts val="0"/>
              </a:spcBef>
              <a:buFont typeface="Arial" panose="020B0604020202020204" pitchFamily="34" charset="0"/>
              <a:buNone/>
              <a:defRPr sz="1800" b="1"/>
            </a:lvl2pPr>
          </a:lstStyle>
          <a:p>
            <a:pPr lvl="0"/>
            <a:endParaRPr lang="de-DE"/>
          </a:p>
        </p:txBody>
      </p:sp>
    </p:spTree>
    <p:extLst>
      <p:ext uri="{BB962C8B-B14F-4D97-AF65-F5344CB8AC3E}">
        <p14:creationId xmlns:p14="http://schemas.microsoft.com/office/powerpoint/2010/main" val="3513644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7" name="Bildplatzhalter 6"/>
          <p:cNvSpPr>
            <a:spLocks noGrp="1"/>
          </p:cNvSpPr>
          <p:nvPr>
            <p:ph type="pic" sz="quarter" idx="12"/>
          </p:nvPr>
        </p:nvSpPr>
        <p:spPr>
          <a:xfrm>
            <a:off x="972000" y="4809601"/>
            <a:ext cx="13176000" cy="14646920"/>
          </a:xfrm>
          <a:prstGeom prst="rect">
            <a:avLst/>
          </a:prstGeom>
        </p:spPr>
        <p:txBody>
          <a:bodyPr lIns="45674" tIns="22837" rIns="45674" bIns="22837"/>
          <a:lstStyle/>
          <a:p>
            <a:r>
              <a:rPr lang="de-DE"/>
              <a:t>Bild durch Klicken auf Symbol hinzufügen</a:t>
            </a:r>
          </a:p>
        </p:txBody>
      </p:sp>
      <p:sp>
        <p:nvSpPr>
          <p:cNvPr id="15" name="Textplatzhalter 18"/>
          <p:cNvSpPr>
            <a:spLocks noGrp="1"/>
          </p:cNvSpPr>
          <p:nvPr>
            <p:ph type="body" sz="quarter" idx="19" hasCustomPrompt="1"/>
          </p:nvPr>
        </p:nvSpPr>
        <p:spPr>
          <a:xfrm>
            <a:off x="972000" y="19456521"/>
            <a:ext cx="13176000" cy="203438"/>
          </a:xfrm>
          <a:prstGeom prst="rect">
            <a:avLst/>
          </a:prstGeom>
        </p:spPr>
        <p:txBody>
          <a:bodyPr lIns="0" tIns="0" rIns="0" bIns="0" anchor="b" anchorCtr="0"/>
          <a:lstStyle>
            <a:lvl1pPr>
              <a:buNone/>
              <a:defRPr sz="800"/>
            </a:lvl1pPr>
          </a:lstStyle>
          <a:p>
            <a:pPr lvl="0"/>
            <a:r>
              <a:rPr lang="de-DE" dirty="0"/>
              <a:t>Bildunterschrift, Autor </a:t>
            </a:r>
            <a:r>
              <a:rPr lang="de-DE" dirty="0" err="1"/>
              <a:t>etc</a:t>
            </a:r>
            <a:endParaRPr lang="de-DE" dirty="0"/>
          </a:p>
        </p:txBody>
      </p:sp>
      <p:sp>
        <p:nvSpPr>
          <p:cNvPr id="9"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0"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Spalten">
    <p:spTree>
      <p:nvGrpSpPr>
        <p:cNvPr id="1" name=""/>
        <p:cNvGrpSpPr/>
        <p:nvPr/>
      </p:nvGrpSpPr>
      <p:grpSpPr>
        <a:xfrm>
          <a:off x="0" y="0"/>
          <a:ext cx="0" cy="0"/>
          <a:chOff x="0" y="0"/>
          <a:chExt cx="0" cy="0"/>
        </a:xfrm>
      </p:grpSpPr>
      <p:sp>
        <p:nvSpPr>
          <p:cNvPr id="10" name="Untertitel 2"/>
          <p:cNvSpPr>
            <a:spLocks noGrp="1"/>
          </p:cNvSpPr>
          <p:nvPr>
            <p:ph type="subTitle" idx="1" hasCustomPrompt="1"/>
          </p:nvPr>
        </p:nvSpPr>
        <p:spPr>
          <a:xfrm>
            <a:off x="972000" y="5472000"/>
            <a:ext cx="13176000" cy="14112000"/>
          </a:xfrm>
          <a:prstGeom prst="rect">
            <a:avLst/>
          </a:prstGeom>
        </p:spPr>
        <p:txBody>
          <a:bodyPr lIns="0" tIns="0" rIns="0" bIns="0" numCol="2" spcCol="360000"/>
          <a:lstStyle>
            <a:lvl1pPr marL="0" indent="0" algn="l">
              <a:lnSpc>
                <a:spcPts val="2300"/>
              </a:lnSpc>
              <a:spcBef>
                <a:spcPts val="0"/>
              </a:spcBef>
              <a:spcAft>
                <a:spcPts val="2300"/>
              </a:spcAft>
              <a:buFont typeface="Arial" pitchFamily="34" charset="0"/>
              <a:buNone/>
              <a:defRPr sz="1800" b="0" baseline="0">
                <a:solidFill>
                  <a:schemeClr val="tx1"/>
                </a:solidFill>
              </a:defRPr>
            </a:lvl1pPr>
            <a:lvl2pPr marL="0" indent="0" algn="l">
              <a:lnSpc>
                <a:spcPts val="2300"/>
              </a:lnSpc>
              <a:spcBef>
                <a:spcPts val="0"/>
              </a:spcBef>
              <a:buNone/>
              <a:defRPr sz="1800" b="1">
                <a:solidFill>
                  <a:schemeClr val="tx1"/>
                </a:solidFill>
              </a:defRPr>
            </a:lvl2pPr>
            <a:lvl3pPr marL="180000" indent="-180000" algn="l">
              <a:lnSpc>
                <a:spcPts val="2300"/>
              </a:lnSpc>
              <a:spcBef>
                <a:spcPts val="0"/>
              </a:spcBef>
              <a:spcAft>
                <a:spcPts val="2300"/>
              </a:spcAft>
              <a:buFont typeface="Arial" pitchFamily="34" charset="0"/>
              <a:buChar char="•"/>
              <a:defRPr sz="1800">
                <a:solidFill>
                  <a:schemeClr val="tx1"/>
                </a:solidFill>
              </a:defRPr>
            </a:lvl3pPr>
            <a:lvl4pPr marL="3129163" indent="0" algn="ctr">
              <a:buNone/>
              <a:defRPr>
                <a:solidFill>
                  <a:schemeClr val="tx1">
                    <a:tint val="75000"/>
                  </a:schemeClr>
                </a:solidFill>
              </a:defRPr>
            </a:lvl4pPr>
            <a:lvl5pPr marL="4172217" indent="0" algn="ctr">
              <a:buNone/>
              <a:defRPr>
                <a:solidFill>
                  <a:schemeClr val="tx1">
                    <a:tint val="75000"/>
                  </a:schemeClr>
                </a:solidFill>
              </a:defRPr>
            </a:lvl5pPr>
            <a:lvl6pPr marL="5215271" indent="0" algn="ctr">
              <a:buNone/>
              <a:defRPr>
                <a:solidFill>
                  <a:schemeClr val="tx1">
                    <a:tint val="75000"/>
                  </a:schemeClr>
                </a:solidFill>
              </a:defRPr>
            </a:lvl6pPr>
            <a:lvl7pPr marL="6258326" indent="0" algn="ctr">
              <a:buNone/>
              <a:defRPr>
                <a:solidFill>
                  <a:schemeClr val="tx1">
                    <a:tint val="75000"/>
                  </a:schemeClr>
                </a:solidFill>
              </a:defRPr>
            </a:lvl7pPr>
            <a:lvl8pPr marL="7301380" indent="0" algn="ctr">
              <a:buNone/>
              <a:defRPr>
                <a:solidFill>
                  <a:schemeClr val="tx1">
                    <a:tint val="75000"/>
                  </a:schemeClr>
                </a:solidFill>
              </a:defRPr>
            </a:lvl8pPr>
            <a:lvl9pPr marL="8344434" indent="0" algn="ctr">
              <a:buNone/>
              <a:defRPr>
                <a:solidFill>
                  <a:schemeClr val="tx1">
                    <a:tint val="75000"/>
                  </a:schemeClr>
                </a:solidFill>
              </a:defRPr>
            </a:lvl9pPr>
          </a:lstStyle>
          <a:p>
            <a:r>
              <a:rPr lang="de-DE" dirty="0"/>
              <a:t>Text 2 Spalten</a:t>
            </a:r>
          </a:p>
          <a:p>
            <a:pPr lvl="1"/>
            <a:r>
              <a:rPr lang="de-DE" dirty="0"/>
              <a:t>Fließtext 18 </a:t>
            </a:r>
            <a:r>
              <a:rPr lang="de-DE" dirty="0" err="1"/>
              <a:t>pt</a:t>
            </a:r>
            <a:endParaRPr lang="de-DE" dirty="0"/>
          </a:p>
          <a:p>
            <a:r>
              <a:rPr lang="de-DE" dirty="0"/>
              <a:t>Dies ist die Vorlage für das Plakat DIN A2 hochkant der Technischen Universität München (TUM). Die Vorlage ist nach dem aktuellen Corporate Design der TUM gestaltet und verbindlich. Die Vorlage ist für Office-Versionen ab 2007 kompatibel.</a:t>
            </a:r>
          </a:p>
          <a:p>
            <a:r>
              <a:rPr lang="de-DE" dirty="0"/>
              <a:t>Bitte geben Sie Ihren individuellen Text an den vorgesehenen Stellen ein und nutzen Sie die installierten Formatvorlagen für den jeweiligen Textabschnitt. </a:t>
            </a:r>
          </a:p>
          <a:p>
            <a:pPr lvl="1"/>
            <a:r>
              <a:rPr lang="de-DE" dirty="0"/>
              <a:t>Kopfzeile und Absender</a:t>
            </a:r>
          </a:p>
          <a:p>
            <a:r>
              <a:rPr lang="de-DE" dirty="0"/>
              <a:t>Der Absender des Aushangs kann im Kopf oder im Fuß der Seite aufgeführt werden.</a:t>
            </a:r>
          </a:p>
          <a:p>
            <a:pPr lvl="2"/>
            <a:r>
              <a:rPr lang="de-DE" dirty="0"/>
              <a:t>Nur das Logo der TUM im Kopf, der Absender steht in der Überschrift oder in der Infobox am unteren Seitenrand.</a:t>
            </a:r>
          </a:p>
          <a:p>
            <a:pPr lvl="2"/>
            <a:r>
              <a:rPr lang="de-DE" dirty="0"/>
              <a:t>Alles im Kopf: Logo der TUM mit blauem Textzusatz auf der linken Seite, dieser baut sich von unten nach oben auf, er enthält mindestens eine Zeile (Technische Universität München), maximal drei Zeilen (Fakultät und Lehrstuhl)</a:t>
            </a:r>
          </a:p>
          <a:p>
            <a:pPr lvl="2"/>
            <a:r>
              <a:rPr lang="de-DE" dirty="0"/>
              <a:t>Alles im Kopf: Logo der TUM mit Fakultätslogo und blauem Textzusatz auf der linken Seite, dieser baut sich von unten nach oben auf, er enthält mindestens eine Zeile (Technische Universität München), maximal drei Zeilen (Fakultät und Lehrstuhl)</a:t>
            </a:r>
          </a:p>
          <a:p>
            <a:pPr lvl="1"/>
            <a:r>
              <a:rPr lang="de-DE" dirty="0" err="1"/>
              <a:t>Textsatz</a:t>
            </a:r>
            <a:endParaRPr lang="de-DE" dirty="0"/>
          </a:p>
          <a:p>
            <a:r>
              <a:rPr lang="de-DE" dirty="0"/>
              <a:t>Ein Plakat sollte möglichst klar strukturiert sein und nur die nötigsten Informationen enthalten. Grundsätzlich ist einspaltiger und zweispaltiger Text zulässig.</a:t>
            </a:r>
          </a:p>
          <a:p>
            <a:pPr lvl="1"/>
            <a:r>
              <a:rPr lang="de-DE" dirty="0"/>
              <a:t>Bilder</a:t>
            </a:r>
          </a:p>
          <a:p>
            <a:r>
              <a:rPr lang="de-DE" dirty="0"/>
              <a:t>Falls Sie Bilder in den Text integrieren möchten, gibt es unterschiedliche Möglichkeiten. Die Positionierung der Bilder ist hierbei variabel, jedoch sollte das Layout der Vorlage eingehalten werden:</a:t>
            </a:r>
          </a:p>
          <a:p>
            <a:pPr lvl="2"/>
            <a:r>
              <a:rPr lang="de-DE" dirty="0"/>
              <a:t>Bild auf Spaltenbreite angepasst</a:t>
            </a:r>
          </a:p>
          <a:p>
            <a:pPr lvl="2"/>
            <a:r>
              <a:rPr lang="de-DE" dirty="0"/>
              <a:t>Bild geht über alle Spalten</a:t>
            </a:r>
          </a:p>
          <a:p>
            <a:pPr lvl="2"/>
            <a:r>
              <a:rPr lang="de-DE" dirty="0"/>
              <a:t>Bild ist Seitenfüllen mit Rand (entsprechend </a:t>
            </a:r>
            <a:r>
              <a:rPr lang="de-DE" dirty="0" err="1"/>
              <a:t>Layoutrand</a:t>
            </a:r>
            <a:r>
              <a:rPr lang="de-DE" dirty="0"/>
              <a:t>)</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br>
              <a:rPr lang="de-DE" dirty="0"/>
            </a:br>
            <a:br>
              <a:rPr lang="de-DE" dirty="0"/>
            </a:br>
            <a:r>
              <a:rPr lang="de-DE" dirty="0"/>
              <a:t>Bilder sollten immer eine Bildunterschrift tragen, die ggf. Informationen zum Bild und zur Autorenschaft enthält.</a:t>
            </a:r>
          </a:p>
          <a:p>
            <a:r>
              <a:rPr lang="de-DE" dirty="0"/>
              <a:t>Achten Sie darauf, dass das Bild genügend Abstand zum Text hat. Gleiches gilt für Grafiken.</a:t>
            </a:r>
          </a:p>
          <a:p>
            <a:pPr lvl="1"/>
            <a:br>
              <a:rPr lang="de-DE" dirty="0"/>
            </a:br>
            <a:r>
              <a:rPr lang="de-DE" dirty="0"/>
              <a:t>Druck</a:t>
            </a:r>
          </a:p>
          <a:p>
            <a:r>
              <a:rPr lang="de-DE" dirty="0"/>
              <a:t>Bei Formatgrößen ab DIN A2 empfiehlt sich ein professioneller Druck. Achten Sie ebenfalls darauf, dass das Dokument in Originalgröße gedruckt wird, also keine Anpassung an die Druckränder bei Ihren Druckereinstellungen aktiviert ist.</a:t>
            </a:r>
          </a:p>
          <a:p>
            <a:r>
              <a:rPr lang="de-DE" dirty="0"/>
              <a:t>Weitere Informationen zum Corporate Design der TUM finden Sie unter www.tum.de/cd</a:t>
            </a:r>
          </a:p>
          <a:p>
            <a:pPr lvl="1"/>
            <a:r>
              <a:rPr lang="de-DE" dirty="0"/>
              <a:t>Blindtext</a:t>
            </a:r>
          </a:p>
          <a:p>
            <a:r>
              <a:rPr lang="de-DE" dirty="0" err="1"/>
              <a:t>Pa</a:t>
            </a:r>
            <a:r>
              <a:rPr lang="de-DE" dirty="0"/>
              <a:t> </a:t>
            </a:r>
            <a:r>
              <a:rPr lang="de-DE" dirty="0" err="1"/>
              <a:t>dolumquatur</a:t>
            </a:r>
            <a:r>
              <a:rPr lang="de-DE" dirty="0"/>
              <a:t>? </a:t>
            </a:r>
            <a:r>
              <a:rPr lang="de-DE" dirty="0" err="1"/>
              <a:t>Num</a:t>
            </a:r>
            <a:r>
              <a:rPr lang="de-DE" dirty="0"/>
              <a:t>, </a:t>
            </a:r>
            <a:r>
              <a:rPr lang="de-DE" dirty="0" err="1"/>
              <a:t>officiist</a:t>
            </a:r>
            <a:r>
              <a:rPr lang="de-DE" dirty="0"/>
              <a:t>, </a:t>
            </a:r>
            <a:r>
              <a:rPr lang="de-DE" dirty="0" err="1"/>
              <a:t>cullacc</a:t>
            </a:r>
            <a:r>
              <a:rPr lang="de-DE" dirty="0"/>
              <a:t> </a:t>
            </a:r>
            <a:r>
              <a:rPr lang="de-DE" dirty="0" err="1"/>
              <a:t>umquod</a:t>
            </a:r>
            <a:r>
              <a:rPr lang="de-DE" dirty="0"/>
              <a:t> </a:t>
            </a:r>
            <a:r>
              <a:rPr lang="de-DE" dirty="0" err="1"/>
              <a:t>quia</a:t>
            </a:r>
            <a:r>
              <a:rPr lang="de-DE" dirty="0"/>
              <a:t> non </a:t>
            </a:r>
            <a:r>
              <a:rPr lang="de-DE" dirty="0" err="1"/>
              <a:t>res</a:t>
            </a:r>
            <a:r>
              <a:rPr lang="de-DE" dirty="0"/>
              <a:t> ex et </a:t>
            </a:r>
            <a:r>
              <a:rPr lang="de-DE" dirty="0" err="1"/>
              <a:t>odita</a:t>
            </a:r>
            <a:r>
              <a:rPr lang="de-DE" dirty="0"/>
              <a:t> </a:t>
            </a:r>
            <a:r>
              <a:rPr lang="de-DE" dirty="0" err="1"/>
              <a:t>volum</a:t>
            </a:r>
            <a:r>
              <a:rPr lang="de-DE" dirty="0"/>
              <a:t> </a:t>
            </a:r>
            <a:r>
              <a:rPr lang="de-DE" dirty="0" err="1"/>
              <a:t>ut</a:t>
            </a:r>
            <a:r>
              <a:rPr lang="de-DE" dirty="0"/>
              <a:t> </a:t>
            </a:r>
            <a:r>
              <a:rPr lang="de-DE" dirty="0" err="1"/>
              <a:t>estibus</a:t>
            </a:r>
            <a:r>
              <a:rPr lang="de-DE" dirty="0"/>
              <a:t>, </a:t>
            </a:r>
            <a:r>
              <a:rPr lang="de-DE" dirty="0" err="1"/>
              <a:t>voluptas</a:t>
            </a:r>
            <a:r>
              <a:rPr lang="de-DE" dirty="0"/>
              <a:t> et </a:t>
            </a:r>
            <a:r>
              <a:rPr lang="de-DE" dirty="0" err="1"/>
              <a:t>lit</a:t>
            </a:r>
            <a:r>
              <a:rPr lang="de-DE" dirty="0"/>
              <a:t> quo </a:t>
            </a:r>
            <a:r>
              <a:rPr lang="de-DE" dirty="0" err="1"/>
              <a:t>quam</a:t>
            </a:r>
            <a:r>
              <a:rPr lang="de-DE" dirty="0"/>
              <a:t> quo </a:t>
            </a:r>
            <a:r>
              <a:rPr lang="de-DE" dirty="0" err="1"/>
              <a:t>ea</a:t>
            </a:r>
            <a:r>
              <a:rPr lang="de-DE" dirty="0"/>
              <a:t> </a:t>
            </a:r>
            <a:r>
              <a:rPr lang="de-DE" dirty="0" err="1"/>
              <a:t>voluptis</a:t>
            </a:r>
            <a:r>
              <a:rPr lang="de-DE" dirty="0"/>
              <a:t> et </a:t>
            </a:r>
            <a:r>
              <a:rPr lang="de-DE" dirty="0" err="1"/>
              <a:t>fuga</a:t>
            </a:r>
            <a:r>
              <a:rPr lang="de-DE" dirty="0"/>
              <a:t>. </a:t>
            </a:r>
            <a:r>
              <a:rPr lang="de-DE" dirty="0" err="1"/>
              <a:t>Ut</a:t>
            </a:r>
            <a:r>
              <a:rPr lang="de-DE" dirty="0"/>
              <a:t> </a:t>
            </a:r>
            <a:r>
              <a:rPr lang="de-DE" dirty="0" err="1"/>
              <a:t>aut</a:t>
            </a:r>
            <a:r>
              <a:rPr lang="de-DE" dirty="0"/>
              <a:t> </a:t>
            </a:r>
            <a:r>
              <a:rPr lang="de-DE" dirty="0" err="1"/>
              <a:t>elitatur</a:t>
            </a:r>
            <a:r>
              <a:rPr lang="de-DE" dirty="0"/>
              <a:t>, ex </a:t>
            </a:r>
            <a:r>
              <a:rPr lang="de-DE" dirty="0" err="1"/>
              <a:t>experep</a:t>
            </a:r>
            <a:r>
              <a:rPr lang="de-DE" dirty="0"/>
              <a:t> </a:t>
            </a:r>
            <a:r>
              <a:rPr lang="de-DE" dirty="0" err="1"/>
              <a:t>elibus</a:t>
            </a:r>
            <a:r>
              <a:rPr lang="de-DE" dirty="0"/>
              <a:t>, </a:t>
            </a:r>
            <a:r>
              <a:rPr lang="de-DE" dirty="0" err="1"/>
              <a:t>officius</a:t>
            </a:r>
            <a:r>
              <a:rPr lang="de-DE" dirty="0"/>
              <a:t> </a:t>
            </a:r>
            <a:r>
              <a:rPr lang="de-DE" dirty="0" err="1"/>
              <a:t>re</a:t>
            </a:r>
            <a:r>
              <a:rPr lang="de-DE" dirty="0"/>
              <a:t> </a:t>
            </a:r>
            <a:r>
              <a:rPr lang="de-DE" dirty="0" err="1"/>
              <a:t>inciam</a:t>
            </a:r>
            <a:r>
              <a:rPr lang="de-DE" dirty="0"/>
              <a:t> </a:t>
            </a:r>
            <a:r>
              <a:rPr lang="de-DE" dirty="0" err="1"/>
              <a:t>volupta</a:t>
            </a:r>
            <a:r>
              <a:rPr lang="de-DE" dirty="0"/>
              <a:t> </a:t>
            </a:r>
            <a:r>
              <a:rPr lang="de-DE" dirty="0" err="1"/>
              <a:t>tureictest</a:t>
            </a:r>
            <a:r>
              <a:rPr lang="de-DE" dirty="0"/>
              <a:t> </a:t>
            </a:r>
            <a:r>
              <a:rPr lang="de-DE" dirty="0" err="1"/>
              <a:t>vererenienda</a:t>
            </a:r>
            <a:r>
              <a:rPr lang="de-DE" dirty="0"/>
              <a:t> pro </a:t>
            </a:r>
            <a:r>
              <a:rPr lang="de-DE" dirty="0" err="1"/>
              <a:t>eum</a:t>
            </a:r>
            <a:r>
              <a:rPr lang="de-DE" dirty="0"/>
              <a:t> </a:t>
            </a:r>
            <a:r>
              <a:rPr lang="de-DE" dirty="0" err="1"/>
              <a:t>qui</a:t>
            </a:r>
            <a:r>
              <a:rPr lang="de-DE" dirty="0"/>
              <a:t> </a:t>
            </a:r>
            <a:r>
              <a:rPr lang="de-DE" dirty="0" err="1"/>
              <a:t>omnim</a:t>
            </a:r>
            <a:r>
              <a:rPr lang="de-DE" dirty="0"/>
              <a:t> </a:t>
            </a:r>
            <a:r>
              <a:rPr lang="de-DE" dirty="0" err="1"/>
              <a:t>ullande</a:t>
            </a:r>
            <a:r>
              <a:rPr lang="de-DE" dirty="0"/>
              <a:t> </a:t>
            </a:r>
            <a:r>
              <a:rPr lang="de-DE" dirty="0" err="1"/>
              <a:t>eaqui</a:t>
            </a:r>
            <a:r>
              <a:rPr lang="de-DE" dirty="0"/>
              <a:t> </a:t>
            </a:r>
            <a:r>
              <a:rPr lang="de-DE" dirty="0" err="1"/>
              <a:t>toritionsed</a:t>
            </a:r>
            <a:r>
              <a:rPr lang="de-DE" dirty="0"/>
              <a:t> </a:t>
            </a:r>
            <a:r>
              <a:rPr lang="de-DE" dirty="0" err="1"/>
              <a:t>que</a:t>
            </a:r>
            <a:r>
              <a:rPr lang="de-DE" dirty="0"/>
              <a:t> </a:t>
            </a:r>
            <a:r>
              <a:rPr lang="de-DE" dirty="0" err="1"/>
              <a:t>voloriorem</a:t>
            </a:r>
            <a:r>
              <a:rPr lang="de-DE" dirty="0"/>
              <a:t> </a:t>
            </a:r>
            <a:r>
              <a:rPr lang="de-DE" dirty="0" err="1"/>
              <a:t>harum</a:t>
            </a:r>
            <a:r>
              <a:rPr lang="de-DE" dirty="0"/>
              <a:t> am </a:t>
            </a:r>
            <a:r>
              <a:rPr lang="de-DE" dirty="0" err="1"/>
              <a:t>sitiossiti</a:t>
            </a:r>
            <a:r>
              <a:rPr lang="de-DE" dirty="0"/>
              <a:t> </a:t>
            </a:r>
            <a:r>
              <a:rPr lang="de-DE" dirty="0" err="1"/>
              <a:t>ilit</a:t>
            </a:r>
            <a:r>
              <a:rPr lang="de-DE" dirty="0"/>
              <a:t> </a:t>
            </a:r>
            <a:r>
              <a:rPr lang="de-DE" dirty="0" err="1"/>
              <a:t>mollorum</a:t>
            </a:r>
            <a:r>
              <a:rPr lang="de-DE" dirty="0"/>
              <a:t> </a:t>
            </a:r>
            <a:r>
              <a:rPr lang="de-DE" dirty="0" err="1"/>
              <a:t>as</a:t>
            </a:r>
            <a:r>
              <a:rPr lang="de-DE" dirty="0"/>
              <a:t> </a:t>
            </a:r>
            <a:r>
              <a:rPr lang="de-DE" dirty="0" err="1"/>
              <a:t>eatias</a:t>
            </a:r>
            <a:r>
              <a:rPr lang="de-DE" dirty="0"/>
              <a:t> </a:t>
            </a:r>
            <a:r>
              <a:rPr lang="de-DE" dirty="0" err="1"/>
              <a:t>sim</a:t>
            </a:r>
            <a:r>
              <a:rPr lang="de-DE" dirty="0"/>
              <a:t> </a:t>
            </a:r>
            <a:r>
              <a:rPr lang="de-DE" dirty="0" err="1"/>
              <a:t>lam</a:t>
            </a:r>
            <a:r>
              <a:rPr lang="de-DE" dirty="0"/>
              <a:t> </a:t>
            </a:r>
            <a:r>
              <a:rPr lang="de-DE" dirty="0" err="1"/>
              <a:t>cus</a:t>
            </a:r>
            <a:r>
              <a:rPr lang="de-DE" dirty="0"/>
              <a:t> mint </a:t>
            </a:r>
            <a:r>
              <a:rPr lang="de-DE" dirty="0" err="1"/>
              <a:t>omnis</a:t>
            </a:r>
            <a:r>
              <a:rPr lang="de-DE" dirty="0"/>
              <a:t> </a:t>
            </a:r>
            <a:r>
              <a:rPr lang="de-DE" dirty="0" err="1"/>
              <a:t>plitasped</a:t>
            </a:r>
            <a:r>
              <a:rPr lang="de-DE" dirty="0"/>
              <a:t> </a:t>
            </a:r>
            <a:r>
              <a:rPr lang="de-DE" dirty="0" err="1"/>
              <a:t>quis</a:t>
            </a:r>
            <a:r>
              <a:rPr lang="de-DE" dirty="0"/>
              <a:t> </a:t>
            </a:r>
            <a:r>
              <a:rPr lang="de-DE" dirty="0" err="1"/>
              <a:t>volesti</a:t>
            </a:r>
            <a:r>
              <a:rPr lang="de-DE" dirty="0"/>
              <a:t> </a:t>
            </a:r>
            <a:r>
              <a:rPr lang="de-DE" dirty="0" err="1"/>
              <a:t>quamusa</a:t>
            </a:r>
            <a:r>
              <a:rPr lang="de-DE" dirty="0"/>
              <a:t> </a:t>
            </a:r>
            <a:r>
              <a:rPr lang="de-DE" dirty="0" err="1"/>
              <a:t>verionseque</a:t>
            </a:r>
            <a:r>
              <a:rPr lang="de-DE" dirty="0"/>
              <a:t> </a:t>
            </a:r>
            <a:r>
              <a:rPr lang="de-DE" dirty="0" err="1"/>
              <a:t>senim</a:t>
            </a:r>
            <a:r>
              <a:rPr lang="de-DE" dirty="0"/>
              <a:t> et </a:t>
            </a:r>
            <a:r>
              <a:rPr lang="de-DE" dirty="0" err="1"/>
              <a:t>excea</a:t>
            </a:r>
            <a:r>
              <a:rPr lang="de-DE" dirty="0"/>
              <a:t> </a:t>
            </a:r>
            <a:r>
              <a:rPr lang="de-DE" dirty="0" err="1"/>
              <a:t>verchil</a:t>
            </a:r>
            <a:r>
              <a:rPr lang="de-DE" dirty="0"/>
              <a:t> ex et </a:t>
            </a:r>
            <a:r>
              <a:rPr lang="de-DE" dirty="0" err="1"/>
              <a:t>etur</a:t>
            </a:r>
            <a:r>
              <a:rPr lang="de-DE" dirty="0"/>
              <a:t>, </a:t>
            </a:r>
            <a:r>
              <a:rPr lang="de-DE" dirty="0" err="1"/>
              <a:t>omnim</a:t>
            </a:r>
            <a:r>
              <a:rPr lang="de-DE" dirty="0"/>
              <a:t> </a:t>
            </a:r>
            <a:r>
              <a:rPr lang="de-DE" dirty="0" err="1"/>
              <a:t>quunt</a:t>
            </a:r>
            <a:r>
              <a:rPr lang="de-DE" dirty="0"/>
              <a:t> ex </a:t>
            </a:r>
            <a:r>
              <a:rPr lang="de-DE" dirty="0" err="1"/>
              <a:t>exped</a:t>
            </a:r>
            <a:r>
              <a:rPr lang="de-DE" dirty="0"/>
              <a:t> </a:t>
            </a:r>
            <a:r>
              <a:rPr lang="de-DE" dirty="0" err="1"/>
              <a:t>qui</a:t>
            </a:r>
            <a:r>
              <a:rPr lang="de-DE" dirty="0"/>
              <a:t> </a:t>
            </a:r>
            <a:r>
              <a:rPr lang="de-DE" dirty="0" err="1"/>
              <a:t>doloresed</a:t>
            </a:r>
            <a:r>
              <a:rPr lang="de-DE" dirty="0"/>
              <a:t> </a:t>
            </a:r>
            <a:r>
              <a:rPr lang="de-DE" dirty="0" err="1"/>
              <a:t>quam</a:t>
            </a:r>
            <a:r>
              <a:rPr lang="de-DE" dirty="0"/>
              <a:t> </a:t>
            </a:r>
            <a:r>
              <a:rPr lang="de-DE" dirty="0" err="1"/>
              <a:t>fugiamus</a:t>
            </a:r>
            <a:r>
              <a:rPr lang="de-DE" dirty="0"/>
              <a:t> </a:t>
            </a:r>
            <a:r>
              <a:rPr lang="de-DE" dirty="0" err="1"/>
              <a:t>reperem</a:t>
            </a:r>
            <a:r>
              <a:rPr lang="de-DE" dirty="0"/>
              <a:t> </a:t>
            </a:r>
            <a:r>
              <a:rPr lang="de-DE" dirty="0" err="1"/>
              <a:t>eum</a:t>
            </a:r>
            <a:r>
              <a:rPr lang="de-DE" dirty="0"/>
              <a:t> </a:t>
            </a:r>
            <a:r>
              <a:rPr lang="de-DE" dirty="0" err="1"/>
              <a:t>vel</a:t>
            </a:r>
            <a:r>
              <a:rPr lang="de-DE" dirty="0"/>
              <a:t> </a:t>
            </a:r>
            <a:r>
              <a:rPr lang="de-DE" dirty="0" err="1"/>
              <a:t>ipsam</a:t>
            </a:r>
            <a:r>
              <a:rPr lang="de-DE" dirty="0"/>
              <a:t> </a:t>
            </a:r>
            <a:r>
              <a:rPr lang="de-DE" dirty="0" err="1"/>
              <a:t>audi</a:t>
            </a:r>
            <a:r>
              <a:rPr lang="de-DE" dirty="0"/>
              <a:t> </a:t>
            </a:r>
            <a:r>
              <a:rPr lang="de-DE" dirty="0" err="1"/>
              <a:t>apicili</a:t>
            </a:r>
            <a:r>
              <a:rPr lang="de-DE" dirty="0"/>
              <a:t> </a:t>
            </a:r>
            <a:r>
              <a:rPr lang="de-DE" dirty="0" err="1"/>
              <a:t>busam</a:t>
            </a:r>
            <a:r>
              <a:rPr lang="de-DE" dirty="0"/>
              <a:t>. </a:t>
            </a:r>
          </a:p>
        </p:txBody>
      </p:sp>
      <p:sp>
        <p:nvSpPr>
          <p:cNvPr id="11" name="Bildplatzhalter 12"/>
          <p:cNvSpPr>
            <a:spLocks noGrp="1"/>
          </p:cNvSpPr>
          <p:nvPr>
            <p:ph type="pic" sz="quarter" idx="18"/>
          </p:nvPr>
        </p:nvSpPr>
        <p:spPr>
          <a:xfrm>
            <a:off x="7777998" y="5436816"/>
            <a:ext cx="6408000" cy="5764293"/>
          </a:xfrm>
          <a:prstGeom prst="rect">
            <a:avLst/>
          </a:prstGeom>
        </p:spPr>
        <p:txBody>
          <a:bodyPr lIns="45674" tIns="22837" rIns="45674" bIns="23376" anchor="t" anchorCtr="0"/>
          <a:lstStyle/>
          <a:p>
            <a:r>
              <a:rPr lang="de-DE"/>
              <a:t>Bild durch Klicken auf Symbol hinzufügen</a:t>
            </a:r>
            <a:endParaRPr lang="de-DE" dirty="0"/>
          </a:p>
        </p:txBody>
      </p:sp>
      <p:sp>
        <p:nvSpPr>
          <p:cNvPr id="12" name="Textplatzhalter 18"/>
          <p:cNvSpPr>
            <a:spLocks noGrp="1"/>
          </p:cNvSpPr>
          <p:nvPr>
            <p:ph type="body" sz="quarter" idx="19" hasCustomPrompt="1"/>
          </p:nvPr>
        </p:nvSpPr>
        <p:spPr>
          <a:xfrm>
            <a:off x="7777998" y="11233607"/>
            <a:ext cx="6408000" cy="179873"/>
          </a:xfrm>
          <a:prstGeom prst="rect">
            <a:avLst/>
          </a:prstGeom>
        </p:spPr>
        <p:txBody>
          <a:bodyPr lIns="0" tIns="0" rIns="0" bIns="0" anchor="b" anchorCtr="0"/>
          <a:lstStyle>
            <a:lvl1pPr>
              <a:buNone/>
              <a:defRPr sz="1000"/>
            </a:lvl1pPr>
          </a:lstStyle>
          <a:p>
            <a:pPr lvl="0"/>
            <a:r>
              <a:rPr lang="de-DE" dirty="0"/>
              <a:t>Bildunterschrift, Autor </a:t>
            </a:r>
            <a:r>
              <a:rPr lang="de-DE" dirty="0" err="1"/>
              <a:t>etc</a:t>
            </a:r>
            <a:endParaRPr lang="de-DE" dirty="0"/>
          </a:p>
        </p:txBody>
      </p:sp>
      <p:sp>
        <p:nvSpPr>
          <p:cNvPr id="14" name="Titel 10"/>
          <p:cNvSpPr>
            <a:spLocks noGrp="1"/>
          </p:cNvSpPr>
          <p:nvPr>
            <p:ph type="title" hasCustomPrompt="1"/>
          </p:nvPr>
        </p:nvSpPr>
        <p:spPr>
          <a:xfrm>
            <a:off x="972000" y="2844000"/>
            <a:ext cx="13176000" cy="584818"/>
          </a:xfrm>
          <a:prstGeom prst="rect">
            <a:avLst/>
          </a:prstGeom>
        </p:spPr>
        <p:txBody>
          <a:bodyPr lIns="0" tIns="0" rIns="0" bIns="0" anchor="ctr" anchorCtr="0"/>
          <a:lstStyle>
            <a:lvl1pPr>
              <a:defRPr sz="4800"/>
            </a:lvl1pPr>
          </a:lstStyle>
          <a:p>
            <a:r>
              <a:rPr lang="de-DE" dirty="0"/>
              <a:t>Überschrift 1</a:t>
            </a:r>
          </a:p>
        </p:txBody>
      </p:sp>
      <p:sp>
        <p:nvSpPr>
          <p:cNvPr id="15" name="Textplatzhalter 9"/>
          <p:cNvSpPr>
            <a:spLocks noGrp="1"/>
          </p:cNvSpPr>
          <p:nvPr>
            <p:ph type="body" sz="quarter" idx="15" hasCustomPrompt="1"/>
          </p:nvPr>
        </p:nvSpPr>
        <p:spPr>
          <a:xfrm>
            <a:off x="972000" y="3888000"/>
            <a:ext cx="13176000" cy="359706"/>
          </a:xfrm>
          <a:prstGeom prst="rect">
            <a:avLst/>
          </a:prstGeom>
        </p:spPr>
        <p:txBody>
          <a:bodyPr lIns="0" tIns="0" rIns="0" bIns="0" anchor="ctr" anchorCtr="0"/>
          <a:lstStyle>
            <a:lvl1pPr>
              <a:buNone/>
              <a:defRPr sz="3500" baseline="0"/>
            </a:lvl1pPr>
          </a:lstStyle>
          <a:p>
            <a:pPr lvl="0"/>
            <a:r>
              <a:rPr lang="de-DE" dirty="0"/>
              <a:t>Überschrift 2</a:t>
            </a:r>
          </a:p>
        </p:txBody>
      </p:sp>
      <p:sp>
        <p:nvSpPr>
          <p:cNvPr id="16" name="Textplatzhalter 9"/>
          <p:cNvSpPr>
            <a:spLocks noGrp="1"/>
          </p:cNvSpPr>
          <p:nvPr>
            <p:ph type="body" sz="quarter" idx="20" hasCustomPrompt="1"/>
          </p:nvPr>
        </p:nvSpPr>
        <p:spPr>
          <a:xfrm>
            <a:off x="972000" y="4500000"/>
            <a:ext cx="13176000" cy="359706"/>
          </a:xfrm>
          <a:prstGeom prst="rect">
            <a:avLst/>
          </a:prstGeom>
        </p:spPr>
        <p:txBody>
          <a:bodyPr lIns="0" tIns="0" rIns="0" bIns="0" anchor="ctr" anchorCtr="0"/>
          <a:lstStyle>
            <a:lvl1pPr>
              <a:buNone/>
              <a:defRPr sz="2800" baseline="0"/>
            </a:lvl1pPr>
          </a:lstStyle>
          <a:p>
            <a:pPr lvl="0"/>
            <a:r>
              <a:rPr lang="de-DE" dirty="0"/>
              <a:t>Überschrift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emf"/><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3"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4"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5"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6"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51" r:id="rId1"/>
    <p:sldLayoutId id="2147483671" r:id="rId2"/>
    <p:sldLayoutId id="2147483658" r:id="rId3"/>
    <p:sldLayoutId id="2147483652"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260000"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5"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7"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8"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72" r:id="rId3"/>
    <p:sldLayoutId id="2147483666"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260000"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Lehrstuhl für Musterverfahren</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Fakultät für Mustertechnik</a:t>
            </a: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4" name="Grafik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1"/>
          <p:cNvSpPr txBox="1">
            <a:spLocks/>
          </p:cNvSpPr>
          <p:nvPr/>
        </p:nvSpPr>
        <p:spPr>
          <a:xfrm>
            <a:off x="972000" y="936316"/>
            <a:ext cx="10405686" cy="972000"/>
          </a:xfrm>
          <a:prstGeom prst="rect">
            <a:avLst/>
          </a:prstGeom>
        </p:spPr>
        <p:txBody>
          <a:bodyPr vert="horz" lIns="0" tIns="0" rIns="0" bIns="0" rtlCol="0" anchor="t" anchorCtr="0">
            <a:noAutofit/>
          </a:bodyPr>
          <a:lstStyle/>
          <a:p>
            <a:pPr marL="0" marR="0" lvl="0" indent="0" algn="l" defTabSz="2086109" rtl="0" eaLnBrk="1" fontAlgn="auto" latinLnBrk="0" hangingPunct="1">
              <a:lnSpc>
                <a:spcPts val="2780"/>
              </a:lnSpc>
              <a:spcBef>
                <a:spcPct val="0"/>
              </a:spcBef>
              <a:spcAft>
                <a:spcPts val="0"/>
              </a:spcAft>
              <a:buClrTx/>
              <a:buSzTx/>
              <a:buFontTx/>
              <a:buNone/>
              <a:tabLst/>
              <a:defRPr/>
            </a:pPr>
            <a:endPar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endParaRPr>
          </a:p>
          <a:p>
            <a:pPr marL="0" marR="0" lvl="0" indent="0" algn="l" defTabSz="2086109" rtl="0" eaLnBrk="1" fontAlgn="auto" latinLnBrk="0" hangingPunct="1">
              <a:lnSpc>
                <a:spcPts val="2780"/>
              </a:lnSpc>
              <a:spcBef>
                <a:spcPct val="0"/>
              </a:spcBef>
              <a:spcAft>
                <a:spcPts val="0"/>
              </a:spcAft>
              <a:buClrTx/>
              <a:buSzTx/>
              <a:buFontTx/>
              <a:buNone/>
              <a:tabLst/>
              <a:defRPr/>
            </a:pPr>
            <a:b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br>
            <a:r>
              <a:rPr kumimoji="0" lang="de-DE" sz="2400" b="0" i="0" u="none" strike="noStrike" kern="1200" cap="none" spc="0" normalizeH="0" baseline="0" noProof="0" dirty="0">
                <a:ln>
                  <a:noFill/>
                </a:ln>
                <a:solidFill>
                  <a:srgbClr val="0071BB"/>
                </a:solidFill>
                <a:effectLst/>
                <a:uLnTx/>
                <a:uFillTx/>
                <a:latin typeface="Arial"/>
                <a:ea typeface="+mj-ea"/>
                <a:cs typeface="Arial" pitchFamily="34" charset="0"/>
              </a:rPr>
              <a:t>Technische Universität München</a:t>
            </a:r>
            <a:endParaRPr kumimoji="0" lang="de-DE"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Grafik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2312000" y="972000"/>
            <a:ext cx="1843981" cy="972000"/>
          </a:xfrm>
          <a:prstGeom prst="rect">
            <a:avLst/>
          </a:prstGeom>
        </p:spPr>
      </p:pic>
      <p:sp>
        <p:nvSpPr>
          <p:cNvPr id="4" name="Textplatzhalter 2"/>
          <p:cNvSpPr txBox="1">
            <a:spLocks/>
          </p:cNvSpPr>
          <p:nvPr userDrawn="1"/>
        </p:nvSpPr>
        <p:spPr>
          <a:xfrm>
            <a:off x="971999"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Technische Universität München</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Fakultät für Mustertechnik</a:t>
            </a:r>
          </a:p>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a:ln>
                  <a:noFill/>
                </a:ln>
                <a:solidFill>
                  <a:schemeClr val="tx1"/>
                </a:solidFill>
                <a:effectLst/>
                <a:uLnTx/>
                <a:uFillTx/>
                <a:latin typeface="Arial" pitchFamily="34" charset="0"/>
                <a:ea typeface="+mn-ea"/>
                <a:cs typeface="Arial" pitchFamily="34" charset="0"/>
              </a:rPr>
              <a:t>Lehrstuhl für Musterverfahren</a:t>
            </a:r>
            <a:endPar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6" name="Textplatzhalter 2"/>
          <p:cNvSpPr txBox="1">
            <a:spLocks/>
          </p:cNvSpPr>
          <p:nvPr userDrawn="1"/>
        </p:nvSpPr>
        <p:spPr>
          <a:xfrm>
            <a:off x="1113198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7" name="Textplatzhalter 2"/>
          <p:cNvSpPr txBox="1">
            <a:spLocks/>
          </p:cNvSpPr>
          <p:nvPr userDrawn="1"/>
        </p:nvSpPr>
        <p:spPr>
          <a:xfrm>
            <a:off x="7745321"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
        <p:nvSpPr>
          <p:cNvPr id="8" name="Textplatzhalter 2"/>
          <p:cNvSpPr txBox="1">
            <a:spLocks/>
          </p:cNvSpPr>
          <p:nvPr userDrawn="1"/>
        </p:nvSpPr>
        <p:spPr>
          <a:xfrm>
            <a:off x="4358660" y="19872000"/>
            <a:ext cx="3024000" cy="475200"/>
          </a:xfrm>
          <a:prstGeom prst="rect">
            <a:avLst/>
          </a:prstGeom>
        </p:spPr>
        <p:txBody>
          <a:bodyPr lIns="0" tIns="0" rIns="0" bIns="0" anchor="b" anchorCtr="0"/>
          <a:lstStyle>
            <a:lvl1pPr marL="0" indent="0">
              <a:lnSpc>
                <a:spcPts val="1200"/>
              </a:lnSpc>
              <a:spcBef>
                <a:spcPts val="0"/>
              </a:spcBef>
              <a:buFontTx/>
              <a:buNone/>
              <a:defRPr sz="1000" b="0"/>
            </a:lvl1pPr>
          </a:lstStyle>
          <a:p>
            <a:pPr marL="0" marR="0" lvl="0" indent="0" algn="l" defTabSz="2086109" rtl="0" eaLnBrk="1" fontAlgn="auto" latinLnBrk="0" hangingPunct="1">
              <a:lnSpc>
                <a:spcPts val="1200"/>
              </a:lnSpc>
              <a:spcBef>
                <a:spcPts val="0"/>
              </a:spcBef>
              <a:spcAft>
                <a:spcPts val="0"/>
              </a:spcAft>
              <a:buClrTx/>
              <a:buSzTx/>
              <a:buFontTx/>
              <a:buNone/>
              <a:tabLst/>
              <a:defRPr/>
            </a:pPr>
            <a:r>
              <a:rPr kumimoji="0" lang="de-DE" sz="1000" b="0" i="0" u="none" strike="noStrike" kern="1200" cap="none" spc="0" normalizeH="0" baseline="0" noProof="0" dirty="0">
                <a:ln>
                  <a:noFill/>
                </a:ln>
                <a:solidFill>
                  <a:schemeClr val="tx1"/>
                </a:solidFill>
                <a:effectLst/>
                <a:uLnTx/>
                <a:uFillTx/>
                <a:latin typeface="Arial" pitchFamily="34" charset="0"/>
                <a:ea typeface="+mn-ea"/>
                <a:cs typeface="Arial" pitchFamily="34" charset="0"/>
              </a:rPr>
              <a:t>Fußzeile</a:t>
            </a: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73" r:id="rId3"/>
    <p:sldLayoutId id="2147483662" r:id="rId4"/>
  </p:sldLayoutIdLst>
  <p:hf sldNum="0" hdr="0" ftr="0" dt="0"/>
  <p:txStyles>
    <p:titleStyle>
      <a:lvl1pPr algn="l" defTabSz="2086109" rtl="0" eaLnBrk="1" latinLnBrk="0" hangingPunct="1">
        <a:spcBef>
          <a:spcPct val="0"/>
        </a:spcBef>
        <a:buNone/>
        <a:defRPr lang="de-DE" sz="4700" kern="1200" baseline="0" smtClean="0">
          <a:solidFill>
            <a:schemeClr val="tx1"/>
          </a:solidFill>
          <a:latin typeface="Arial" pitchFamily="34" charset="0"/>
          <a:ea typeface="+mj-ea"/>
          <a:cs typeface="Arial" pitchFamily="34" charset="0"/>
        </a:defRPr>
      </a:lvl1pPr>
    </p:titleStyle>
    <p:bodyStyle>
      <a:lvl1pPr marL="782290" indent="-782290"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1pPr>
      <a:lvl2pPr marL="1694963" indent="-651909"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2pPr>
      <a:lvl3pPr marL="2607635"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3pPr>
      <a:lvl4pPr marL="3650689"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4pPr>
      <a:lvl5pPr marL="4693744" indent="-521527" algn="l" defTabSz="2086109" rtl="0" eaLnBrk="1" latinLnBrk="0" hangingPunct="1">
        <a:spcBef>
          <a:spcPct val="20000"/>
        </a:spcBef>
        <a:buFont typeface="Arial" pitchFamily="34" charset="0"/>
        <a:buChar char="»"/>
        <a:defRPr sz="1300" kern="1200">
          <a:solidFill>
            <a:schemeClr val="tx1"/>
          </a:solidFill>
          <a:latin typeface="Arial" pitchFamily="34" charset="0"/>
          <a:ea typeface="+mn-ea"/>
          <a:cs typeface="Arial" pitchFamily="34" charset="0"/>
        </a:defRPr>
      </a:lvl5pPr>
      <a:lvl6pPr marL="5736798"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6pPr>
      <a:lvl7pPr marL="6779852"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7pPr>
      <a:lvl8pPr marL="7822907"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8pPr>
      <a:lvl9pPr marL="8865961" indent="-521527" algn="l" defTabSz="2086109" rtl="0" eaLnBrk="1" latinLnBrk="0" hangingPunct="1">
        <a:spcBef>
          <a:spcPct val="20000"/>
        </a:spcBef>
        <a:buFont typeface="Arial" pitchFamily="34" charset="0"/>
        <a:buChar char="•"/>
        <a:defRPr sz="4500" kern="1200">
          <a:solidFill>
            <a:schemeClr val="tx1"/>
          </a:solidFill>
          <a:latin typeface="+mn-lt"/>
          <a:ea typeface="+mn-ea"/>
          <a:cs typeface="+mn-cs"/>
        </a:defRPr>
      </a:lvl9pPr>
    </p:bodyStyle>
    <p:otherStyle>
      <a:defPPr>
        <a:defRPr lang="de-DE"/>
      </a:defPPr>
      <a:lvl1pPr marL="0" algn="l" defTabSz="2086109" rtl="0" eaLnBrk="1" latinLnBrk="0" hangingPunct="1">
        <a:defRPr sz="4100" kern="1200">
          <a:solidFill>
            <a:schemeClr val="tx1"/>
          </a:solidFill>
          <a:latin typeface="+mn-lt"/>
          <a:ea typeface="+mn-ea"/>
          <a:cs typeface="+mn-cs"/>
        </a:defRPr>
      </a:lvl1pPr>
      <a:lvl2pPr marL="1043054" algn="l" defTabSz="2086109" rtl="0" eaLnBrk="1" latinLnBrk="0" hangingPunct="1">
        <a:defRPr sz="4100" kern="1200">
          <a:solidFill>
            <a:schemeClr val="tx1"/>
          </a:solidFill>
          <a:latin typeface="+mn-lt"/>
          <a:ea typeface="+mn-ea"/>
          <a:cs typeface="+mn-cs"/>
        </a:defRPr>
      </a:lvl2pPr>
      <a:lvl3pPr marL="2086109" algn="l" defTabSz="2086109" rtl="0" eaLnBrk="1" latinLnBrk="0" hangingPunct="1">
        <a:defRPr sz="4100" kern="1200">
          <a:solidFill>
            <a:schemeClr val="tx1"/>
          </a:solidFill>
          <a:latin typeface="+mn-lt"/>
          <a:ea typeface="+mn-ea"/>
          <a:cs typeface="+mn-cs"/>
        </a:defRPr>
      </a:lvl3pPr>
      <a:lvl4pPr marL="3129163" algn="l" defTabSz="2086109" rtl="0" eaLnBrk="1" latinLnBrk="0" hangingPunct="1">
        <a:defRPr sz="4100" kern="1200">
          <a:solidFill>
            <a:schemeClr val="tx1"/>
          </a:solidFill>
          <a:latin typeface="+mn-lt"/>
          <a:ea typeface="+mn-ea"/>
          <a:cs typeface="+mn-cs"/>
        </a:defRPr>
      </a:lvl4pPr>
      <a:lvl5pPr marL="4172217" algn="l" defTabSz="2086109" rtl="0" eaLnBrk="1" latinLnBrk="0" hangingPunct="1">
        <a:defRPr sz="4100" kern="1200">
          <a:solidFill>
            <a:schemeClr val="tx1"/>
          </a:solidFill>
          <a:latin typeface="+mn-lt"/>
          <a:ea typeface="+mn-ea"/>
          <a:cs typeface="+mn-cs"/>
        </a:defRPr>
      </a:lvl5pPr>
      <a:lvl6pPr marL="5215271" algn="l" defTabSz="2086109" rtl="0" eaLnBrk="1" latinLnBrk="0" hangingPunct="1">
        <a:defRPr sz="4100" kern="1200">
          <a:solidFill>
            <a:schemeClr val="tx1"/>
          </a:solidFill>
          <a:latin typeface="+mn-lt"/>
          <a:ea typeface="+mn-ea"/>
          <a:cs typeface="+mn-cs"/>
        </a:defRPr>
      </a:lvl6pPr>
      <a:lvl7pPr marL="6258326" algn="l" defTabSz="2086109" rtl="0" eaLnBrk="1" latinLnBrk="0" hangingPunct="1">
        <a:defRPr sz="4100" kern="1200">
          <a:solidFill>
            <a:schemeClr val="tx1"/>
          </a:solidFill>
          <a:latin typeface="+mn-lt"/>
          <a:ea typeface="+mn-ea"/>
          <a:cs typeface="+mn-cs"/>
        </a:defRPr>
      </a:lvl7pPr>
      <a:lvl8pPr marL="7301380" algn="l" defTabSz="2086109" rtl="0" eaLnBrk="1" latinLnBrk="0" hangingPunct="1">
        <a:defRPr sz="4100" kern="1200">
          <a:solidFill>
            <a:schemeClr val="tx1"/>
          </a:solidFill>
          <a:latin typeface="+mn-lt"/>
          <a:ea typeface="+mn-ea"/>
          <a:cs typeface="+mn-cs"/>
        </a:defRPr>
      </a:lvl8pPr>
      <a:lvl9pPr marL="8344434" algn="l" defTabSz="2086109"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Untertitel 4"/>
              <p:cNvSpPr>
                <a:spLocks noGrp="1"/>
              </p:cNvSpPr>
              <p:nvPr>
                <p:ph type="subTitle" idx="1"/>
              </p:nvPr>
            </p:nvSpPr>
            <p:spPr/>
            <p:txBody>
              <a:bodyPr numCol="3"/>
              <a:lstStyle/>
              <a:p>
                <a:pPr lvl="1"/>
                <a:r>
                  <a:rPr lang="de-DE" dirty="0"/>
                  <a:t>Abstract</a:t>
                </a:r>
              </a:p>
              <a:p>
                <a:r>
                  <a:rPr lang="de-DE" dirty="0"/>
                  <a:t>Die Leistung und Geschwindigkeit des individuellen Rechenkerns stagniert seit einigen Jahren. Moderne Computer erlangen einen Großteil ihrer </a:t>
                </a:r>
                <a:r>
                  <a:rPr lang="de-DE" dirty="0" err="1"/>
                  <a:t>erhöhten</a:t>
                </a:r>
                <a:r>
                  <a:rPr lang="de-DE" dirty="0"/>
                  <a:t> Rechenleistung seit einiger Zeit nur noch durch Parallelisierung. Diese sollte jedoch geschickt gestaltet werden, um </a:t>
                </a:r>
                <a:r>
                  <a:rPr lang="de-DE" dirty="0" err="1"/>
                  <a:t>unerwünschte</a:t>
                </a:r>
                <a:r>
                  <a:rPr lang="de-DE" dirty="0"/>
                  <a:t> Seiteneffekte wie Leerlauf zu vermeiden. </a:t>
                </a:r>
              </a:p>
              <a:p>
                <a:r>
                  <a:rPr lang="de-DE" dirty="0"/>
                  <a:t>In diesem Projekt wird die Mandelbrotmenge verwendet, um dem Benutzer die Effekte einer korrekten Parallelisierung zu verdeutlichen. </a:t>
                </a:r>
              </a:p>
              <a:p>
                <a:r>
                  <a:rPr lang="de-DE" b="1" dirty="0"/>
                  <a:t>Mandelbrotmenge</a:t>
                </a:r>
                <a:br>
                  <a:rPr lang="de-DE" b="1" dirty="0"/>
                </a:br>
                <a:r>
                  <a:rPr lang="de-DE" dirty="0"/>
                  <a:t>Um die Mandelbrotmenge zu berechnen wendet man folgende Formel wiederholt auf eine komplexe Zahl </a:t>
                </a:r>
                <a14:m>
                  <m:oMath xmlns:m="http://schemas.openxmlformats.org/officeDocument/2006/math">
                    <m:r>
                      <a:rPr lang="de-DE" b="0" i="1" smtClean="0">
                        <a:latin typeface="Cambria Math" panose="02040503050406030204" pitchFamily="18" charset="0"/>
                      </a:rPr>
                      <m:t>𝑐</m:t>
                    </m:r>
                    <m:r>
                      <a:rPr lang="de-DE" b="0" i="1" smtClean="0">
                        <a:latin typeface="Cambria Math" panose="02040503050406030204" pitchFamily="18" charset="0"/>
                      </a:rPr>
                      <m:t>∈</m:t>
                    </m:r>
                    <m:r>
                      <a:rPr lang="de-DE" b="0" i="1" smtClean="0">
                        <a:latin typeface="Cambria Math" panose="02040503050406030204" pitchFamily="18" charset="0"/>
                      </a:rPr>
                      <m:t>𝐶</m:t>
                    </m:r>
                  </m:oMath>
                </a14:m>
                <a:r>
                  <a:rPr lang="de-DE" dirty="0"/>
                  <a:t> an: </a:t>
                </a: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𝑛</m:t>
                        </m:r>
                        <m:r>
                          <a:rPr lang="de-DE" b="0" i="1" smtClean="0">
                            <a:latin typeface="Cambria Math" panose="02040503050406030204" pitchFamily="18" charset="0"/>
                          </a:rPr>
                          <m:t>+1</m:t>
                        </m:r>
                      </m:sub>
                    </m:sSub>
                    <m:r>
                      <a:rPr lang="de-DE" b="0" i="1" smtClean="0">
                        <a:latin typeface="Cambria Math" panose="02040503050406030204" pitchFamily="18" charset="0"/>
                      </a:rPr>
                      <m:t>=</m:t>
                    </m:r>
                    <m:sSubSup>
                      <m:sSubSupPr>
                        <m:ctrlPr>
                          <a:rPr lang="de-DE" b="0" i="1" smtClean="0">
                            <a:latin typeface="Cambria Math" panose="02040503050406030204" pitchFamily="18" charset="0"/>
                          </a:rPr>
                        </m:ctrlPr>
                      </m:sSubSupPr>
                      <m:e>
                        <m:r>
                          <a:rPr lang="de-DE" b="0" i="1" smtClean="0">
                            <a:latin typeface="Cambria Math" panose="02040503050406030204" pitchFamily="18" charset="0"/>
                          </a:rPr>
                          <m:t>𝑧</m:t>
                        </m:r>
                      </m:e>
                      <m:sub>
                        <m:r>
                          <a:rPr lang="de-DE" b="0" i="1" smtClean="0">
                            <a:latin typeface="Cambria Math" panose="02040503050406030204" pitchFamily="18" charset="0"/>
                          </a:rPr>
                          <m:t>𝑛</m:t>
                        </m:r>
                      </m:sub>
                      <m:sup>
                        <m:r>
                          <a:rPr lang="de-DE" b="0" i="1" smtClean="0">
                            <a:latin typeface="Cambria Math" panose="02040503050406030204" pitchFamily="18" charset="0"/>
                          </a:rPr>
                          <m:t>2</m:t>
                        </m:r>
                      </m:sup>
                    </m:sSubSup>
                    <m:r>
                      <a:rPr lang="de-DE" b="0" i="1" smtClean="0">
                        <a:latin typeface="Cambria Math" panose="02040503050406030204" pitchFamily="18" charset="0"/>
                      </a:rPr>
                      <m:t>+</m:t>
                    </m:r>
                    <m:r>
                      <a:rPr lang="de-DE" b="0" i="1" smtClean="0">
                        <a:latin typeface="Cambria Math" panose="02040503050406030204" pitchFamily="18" charset="0"/>
                      </a:rPr>
                      <m:t>𝑐</m:t>
                    </m:r>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𝑧</m:t>
                        </m:r>
                      </m:e>
                      <m:sub>
                        <m:r>
                          <a:rPr lang="de-DE" b="0" i="1" smtClean="0">
                            <a:latin typeface="Cambria Math" panose="02040503050406030204" pitchFamily="18" charset="0"/>
                          </a:rPr>
                          <m:t>0</m:t>
                        </m:r>
                      </m:sub>
                    </m:sSub>
                    <m:r>
                      <a:rPr lang="de-DE" b="0" i="1" smtClean="0">
                        <a:latin typeface="Cambria Math" panose="02040503050406030204" pitchFamily="18" charset="0"/>
                      </a:rPr>
                      <m:t>=0</m:t>
                    </m:r>
                  </m:oMath>
                </a14:m>
                <a:r>
                  <a:rPr lang="de-DE" dirty="0"/>
                  <a:t> In der Mandelbrotmenge befinden sich alle solche </a:t>
                </a:r>
                <a14:m>
                  <m:oMath xmlns:m="http://schemas.openxmlformats.org/officeDocument/2006/math">
                    <m:r>
                      <a:rPr lang="de-DE" b="0" i="1" smtClean="0">
                        <a:latin typeface="Cambria Math" panose="02040503050406030204" pitchFamily="18" charset="0"/>
                      </a:rPr>
                      <m:t>𝑐</m:t>
                    </m:r>
                  </m:oMath>
                </a14:m>
                <a:r>
                  <a:rPr lang="de-DE" dirty="0"/>
                  <a:t>, </a:t>
                </a:r>
                <a:r>
                  <a:rPr lang="de-DE" dirty="0" err="1"/>
                  <a:t>für</a:t>
                </a:r>
                <a:r>
                  <a:rPr lang="de-DE" dirty="0"/>
                  <a:t> die </a:t>
                </a:r>
                <a14:m>
                  <m:oMath xmlns:m="http://schemas.openxmlformats.org/officeDocument/2006/math">
                    <m:limLow>
                      <m:limLowPr>
                        <m:ctrlPr>
                          <a:rPr lang="de-DE" b="0" i="1" smtClean="0">
                            <a:latin typeface="Cambria Math" panose="02040503050406030204" pitchFamily="18" charset="0"/>
                          </a:rPr>
                        </m:ctrlPr>
                      </m:limLowPr>
                      <m:e>
                        <m:r>
                          <m:rPr>
                            <m:sty m:val="p"/>
                          </m:rPr>
                          <a:rPr lang="de-DE" b="0" i="0" smtClean="0">
                            <a:latin typeface="Cambria Math" panose="02040503050406030204" pitchFamily="18" charset="0"/>
                          </a:rPr>
                          <m:t>lim</m:t>
                        </m:r>
                      </m:e>
                      <m:lim>
                        <m:r>
                          <a:rPr lang="de-DE" b="0" i="1" smtClean="0">
                            <a:latin typeface="Cambria Math" panose="02040503050406030204" pitchFamily="18" charset="0"/>
                          </a:rPr>
                          <m:t>𝑛</m:t>
                        </m:r>
                        <m:r>
                          <a:rPr lang="de-DE" b="0" i="1" smtClean="0">
                            <a:latin typeface="Cambria Math" panose="02040503050406030204" pitchFamily="18" charset="0"/>
                          </a:rPr>
                          <m:t>→∞</m:t>
                        </m:r>
                      </m:lim>
                    </m:limLow>
                    <m:r>
                      <a:rPr lang="de-DE" b="0" i="1" smtClean="0">
                        <a:latin typeface="Cambria Math" panose="02040503050406030204" pitchFamily="18" charset="0"/>
                      </a:rPr>
                      <m:t> </m:t>
                    </m:r>
                    <m:sSub>
                      <m:sSubPr>
                        <m:ctrlPr>
                          <a:rPr lang="de-DE" b="0" i="1" smtClean="0">
                            <a:latin typeface="Cambria Math" panose="02040503050406030204" pitchFamily="18" charset="0"/>
                          </a:rPr>
                        </m:ctrlPr>
                      </m:sSubPr>
                      <m:e>
                        <m:r>
                          <a:rPr lang="de-DE" b="0" i="1" smtClean="0">
                            <a:latin typeface="Cambria Math" panose="02040503050406030204" pitchFamily="18" charset="0"/>
                          </a:rPr>
                          <m:t>|</m:t>
                        </m:r>
                        <m:r>
                          <a:rPr lang="de-DE" b="0" i="1" smtClean="0">
                            <a:latin typeface="Cambria Math" panose="02040503050406030204" pitchFamily="18" charset="0"/>
                          </a:rPr>
                          <m:t>𝑧</m:t>
                        </m:r>
                      </m:e>
                      <m:sub>
                        <m:r>
                          <a:rPr lang="de-DE" b="0" i="1" smtClean="0">
                            <a:latin typeface="Cambria Math" panose="02040503050406030204" pitchFamily="18" charset="0"/>
                          </a:rPr>
                          <m:t>𝑛</m:t>
                        </m:r>
                      </m:sub>
                    </m:sSub>
                    <m:r>
                      <a:rPr lang="de-DE" b="0" i="1" smtClean="0">
                        <a:latin typeface="Cambria Math" panose="02040503050406030204" pitchFamily="18" charset="0"/>
                      </a:rPr>
                      <m:t>|&lt;∞</m:t>
                    </m:r>
                  </m:oMath>
                </a14:m>
                <a:r>
                  <a:rPr lang="de-DE" dirty="0"/>
                  <a:t>.</a:t>
                </a:r>
              </a:p>
              <a:p>
                <a:r>
                  <a:rPr lang="de-DE" b="1" dirty="0"/>
                  <a:t>MPI</a:t>
                </a:r>
                <a:br>
                  <a:rPr lang="de-DE" b="1" dirty="0"/>
                </a:br>
                <a:r>
                  <a:rPr lang="de-DE" dirty="0"/>
                  <a:t>Das Message </a:t>
                </a:r>
                <a:r>
                  <a:rPr lang="de-DE" dirty="0" err="1"/>
                  <a:t>Passing</a:t>
                </a:r>
                <a:r>
                  <a:rPr lang="de-DE" dirty="0"/>
                  <a:t> Interface ist eine weit verbreitete Spezifikation, </a:t>
                </a:r>
                <a:r>
                  <a:rPr lang="de-DE" dirty="0" err="1"/>
                  <a:t>für</a:t>
                </a:r>
                <a:r>
                  <a:rPr lang="de-DE" dirty="0"/>
                  <a:t> die Kommunikation zwischen </a:t>
                </a:r>
                <a:r>
                  <a:rPr lang="de-DE" dirty="0" err="1"/>
                  <a:t>unabhängigen</a:t>
                </a:r>
                <a:r>
                  <a:rPr lang="de-DE" dirty="0"/>
                  <a:t> Rechenknoten. </a:t>
                </a:r>
              </a:p>
              <a:p>
                <a:r>
                  <a:rPr lang="de-DE" b="1" dirty="0" err="1"/>
                  <a:t>OpenMP</a:t>
                </a:r>
                <a:br>
                  <a:rPr lang="de-DE" b="1" dirty="0"/>
                </a:br>
                <a:r>
                  <a:rPr lang="de-DE" dirty="0"/>
                  <a:t>OpenMP2 (Open Multi-Processing) ist ein API, das auf die Parallelisierung von Schlei- </a:t>
                </a:r>
                <a:r>
                  <a:rPr lang="de-DE" dirty="0" err="1"/>
                  <a:t>fen</a:t>
                </a:r>
                <a:r>
                  <a:rPr lang="de-DE" dirty="0"/>
                  <a:t> und Programmabschnitten auf </a:t>
                </a:r>
                <a:r>
                  <a:rPr lang="de-DE" dirty="0" err="1"/>
                  <a:t>Shared</a:t>
                </a:r>
                <a:r>
                  <a:rPr lang="de-DE" dirty="0"/>
                  <a:t> Memory Systemen spezialisiert ist </a:t>
                </a:r>
              </a:p>
              <a:p>
                <a:r>
                  <a:rPr lang="de-DE" b="1" dirty="0"/>
                  <a:t>SIMD</a:t>
                </a:r>
                <a:br>
                  <a:rPr lang="de-DE" b="1" dirty="0"/>
                </a:br>
                <a:r>
                  <a:rPr lang="de-DE" dirty="0"/>
                  <a:t>„Single </a:t>
                </a:r>
                <a:r>
                  <a:rPr lang="de-DE" dirty="0" err="1"/>
                  <a:t>Instruction</a:t>
                </a:r>
                <a:r>
                  <a:rPr lang="de-DE" dirty="0"/>
                  <a:t>, Multiple Data“ setzt auf Hardwareebene um, was der Name bereits andeutet: Eine Instruktion wird auf verschiedene Daten gleichzeitig angewendet.</a:t>
                </a:r>
              </a:p>
              <a:p>
                <a:pPr lvl="1"/>
                <a:endParaRPr lang="de-DE" dirty="0"/>
              </a:p>
              <a:p>
                <a:pPr lvl="1"/>
                <a:endParaRPr lang="de-DE" dirty="0"/>
              </a:p>
              <a:p>
                <a:pPr lvl="1"/>
                <a:endParaRPr lang="de-DE" dirty="0"/>
              </a:p>
              <a:p>
                <a:pPr lvl="1"/>
                <a:endParaRPr lang="de-DE" dirty="0"/>
              </a:p>
              <a:p>
                <a:pPr lvl="1"/>
                <a:r>
                  <a:rPr lang="de-DE" dirty="0"/>
                  <a:t>Architektur</a:t>
                </a:r>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pPr lvl="1"/>
                <a:endParaRPr lang="de-DE" dirty="0"/>
              </a:p>
              <a:p>
                <a:r>
                  <a:rPr lang="de-DE" dirty="0"/>
                  <a:t>Die hohe </a:t>
                </a:r>
                <a:r>
                  <a:rPr lang="de-DE" dirty="0" err="1"/>
                  <a:t>Rechenintesivität</a:t>
                </a:r>
                <a:r>
                  <a:rPr lang="de-DE" dirty="0"/>
                  <a:t> erfordert, dass der Berechnungsteil des Projektes in einer hardwarenahen Sprache (C++) umgesetzt wird. Andererseits sollte die </a:t>
                </a:r>
                <a:r>
                  <a:rPr lang="de-DE" dirty="0" err="1"/>
                  <a:t>Benutzeroberfläche</a:t>
                </a:r>
                <a:r>
                  <a:rPr lang="de-DE" dirty="0"/>
                  <a:t> einfach zu bedienen und auf </a:t>
                </a:r>
                <a:r>
                  <a:rPr lang="de-DE" dirty="0" err="1"/>
                  <a:t>möglichst</a:t>
                </a:r>
                <a:r>
                  <a:rPr lang="de-DE" dirty="0"/>
                  <a:t> vielen verschiedenen </a:t>
                </a:r>
                <a:r>
                  <a:rPr lang="de-DE" dirty="0" err="1"/>
                  <a:t>Geräten</a:t>
                </a:r>
                <a:r>
                  <a:rPr lang="de-DE" dirty="0"/>
                  <a:t> </a:t>
                </a:r>
                <a:r>
                  <a:rPr lang="de-DE" dirty="0" err="1"/>
                  <a:t>lauffähig</a:t>
                </a:r>
                <a:r>
                  <a:rPr lang="de-DE" dirty="0"/>
                  <a:t> sein. Daher wurde sich </a:t>
                </a:r>
                <a:r>
                  <a:rPr lang="de-DE" dirty="0" err="1"/>
                  <a:t>für</a:t>
                </a:r>
                <a:r>
                  <a:rPr lang="de-DE" dirty="0"/>
                  <a:t> eine Zweiteilung entschieden, in ein Frontend </a:t>
                </a:r>
                <a:r>
                  <a:rPr lang="de-DE"/>
                  <a:t>(JavaScript), </a:t>
                </a:r>
                <a:r>
                  <a:rPr lang="de-DE" dirty="0"/>
                  <a:t>im Browser aufrufbar, und ein Backend, auf einem Rechencluster laufend und hardwarenah programmiert. </a:t>
                </a:r>
              </a:p>
              <a:p>
                <a:r>
                  <a:rPr lang="de-DE" b="1" dirty="0" err="1"/>
                  <a:t>Lastbalancierung</a:t>
                </a:r>
                <a:br>
                  <a:rPr lang="de-DE" b="1" dirty="0"/>
                </a:br>
                <a:r>
                  <a:rPr lang="de-DE" dirty="0"/>
                  <a:t>Um die Effizienz der parallelen Berechnung der Mandelbrotmenge zu </a:t>
                </a:r>
                <a:r>
                  <a:rPr lang="de-DE" dirty="0" err="1"/>
                  <a:t>erhöhen</a:t>
                </a:r>
                <a:r>
                  <a:rPr lang="de-DE" dirty="0"/>
                  <a:t>, sollte die Rechenlast </a:t>
                </a:r>
                <a:r>
                  <a:rPr lang="de-DE" dirty="0" err="1"/>
                  <a:t>möglichst</a:t>
                </a:r>
                <a:r>
                  <a:rPr lang="de-DE" dirty="0"/>
                  <a:t> </a:t>
                </a:r>
                <a:r>
                  <a:rPr lang="de-DE" dirty="0" err="1"/>
                  <a:t>gleichmäßig</a:t>
                </a:r>
                <a:r>
                  <a:rPr lang="de-DE" dirty="0"/>
                  <a:t> auf die Worker verteilt werden. Für diese Verteilung sind unter anderem die folgenden Strategien implementiert:</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Naive Strategie</a:t>
                </a:r>
                <a:br>
                  <a:rPr lang="de-DE" b="1" dirty="0"/>
                </a:br>
                <a:r>
                  <a:rPr lang="de-DE" dirty="0"/>
                  <a:t>Bei der naiven Strategie wird versucht den einzelnen </a:t>
                </a:r>
                <a:r>
                  <a:rPr lang="de-DE" dirty="0" err="1"/>
                  <a:t>Workern</a:t>
                </a:r>
                <a:r>
                  <a:rPr lang="de-DE" dirty="0"/>
                  <a:t> etwa gleich große Teilregionen zuzuweisen. Dabei wird werden die Rechenzeiten der Teilregionen nicht beachtet.</a:t>
                </a:r>
                <a:endParaRPr lang="de-DE" b="1" dirty="0"/>
              </a:p>
              <a:p>
                <a:r>
                  <a:rPr lang="de-DE" b="1" dirty="0"/>
                  <a:t>Strategie mit Vorhersage</a:t>
                </a:r>
                <a:br>
                  <a:rPr lang="de-DE" b="1" dirty="0"/>
                </a:br>
                <a:r>
                  <a:rPr lang="de-DE" dirty="0"/>
                  <a:t>Bei dieser Strategie basiert die Aufteilung der Region auf einer Vorhersage </a:t>
                </a:r>
                <a:r>
                  <a:rPr lang="de-DE" dirty="0" err="1"/>
                  <a:t>über</a:t>
                </a:r>
                <a:r>
                  <a:rPr lang="de-DE" dirty="0"/>
                  <a:t> die Rechenzeit. Die Teilregionen werden so </a:t>
                </a:r>
                <a:r>
                  <a:rPr lang="de-DE" dirty="0" err="1"/>
                  <a:t>gewählt</a:t>
                </a:r>
                <a:r>
                  <a:rPr lang="de-DE" dirty="0"/>
                  <a:t>, dass sie, entsprechend der Vorhersage, etwa einen ähnlichen Rechenaufwand haben. </a:t>
                </a:r>
              </a:p>
              <a:p>
                <a:r>
                  <a:rPr lang="de-DE" b="1" dirty="0"/>
                  <a:t>Evaluation</a:t>
                </a:r>
                <a:endParaRPr lang="de-DE" dirty="0"/>
              </a:p>
              <a:p>
                <a:endParaRPr lang="de-DE" dirty="0"/>
              </a:p>
              <a:p>
                <a:endParaRPr lang="de-DE" dirty="0"/>
              </a:p>
              <a:p>
                <a:endParaRPr lang="de-DE" dirty="0"/>
              </a:p>
              <a:p>
                <a:r>
                  <a:rPr lang="de-DE" dirty="0"/>
                  <a:t>Unter der Verwendung aller implementierten Parallelisierungen ließ eine Verbesserung der maximalen Rechenzeit im Vergleich zu einer naiven </a:t>
                </a:r>
                <a:r>
                  <a:rPr lang="de-DE" dirty="0" err="1"/>
                  <a:t>Lastbalancierung</a:t>
                </a:r>
                <a:r>
                  <a:rPr lang="de-DE" dirty="0"/>
                  <a:t> vom Faktor ≈ 7 erzielen, was einer absoluten Rechenzeit von 0.6s </a:t>
                </a:r>
                <a:r>
                  <a:rPr lang="de-DE" dirty="0" err="1"/>
                  <a:t>für</a:t>
                </a:r>
                <a:r>
                  <a:rPr lang="de-DE" dirty="0"/>
                  <a:t> 1280px × 720px entspricht. </a:t>
                </a:r>
              </a:p>
              <a:p>
                <a:endParaRPr lang="de-DE" dirty="0"/>
              </a:p>
              <a:p>
                <a:endParaRPr lang="de-DE" dirty="0"/>
              </a:p>
              <a:p>
                <a:endParaRPr lang="de-DE" dirty="0"/>
              </a:p>
              <a:p>
                <a:endParaRPr lang="de-DE" dirty="0"/>
              </a:p>
              <a:p>
                <a:endParaRPr lang="de-DE" dirty="0"/>
              </a:p>
            </p:txBody>
          </p:sp>
        </mc:Choice>
        <mc:Fallback xmlns="">
          <p:sp>
            <p:nvSpPr>
              <p:cNvPr id="5" name="Untertitel 4"/>
              <p:cNvSpPr>
                <a:spLocks noGrp="1" noRot="1" noChangeAspect="1" noMove="1" noResize="1" noEditPoints="1" noAdjustHandles="1" noChangeArrowheads="1" noChangeShapeType="1" noTextEdit="1"/>
              </p:cNvSpPr>
              <p:nvPr>
                <p:ph type="subTitle" idx="1"/>
              </p:nvPr>
            </p:nvSpPr>
            <p:spPr>
              <a:blipFill>
                <a:blip r:embed="rId2"/>
                <a:stretch>
                  <a:fillRect l="-1060" t="-540" r="-1156"/>
                </a:stretch>
              </a:blipFill>
            </p:spPr>
            <p:txBody>
              <a:bodyPr/>
              <a:lstStyle/>
              <a:p>
                <a:r>
                  <a:rPr lang="de-DE">
                    <a:noFill/>
                  </a:rPr>
                  <a:t> </a:t>
                </a:r>
              </a:p>
            </p:txBody>
          </p:sp>
        </mc:Fallback>
      </mc:AlternateContent>
      <p:pic>
        <p:nvPicPr>
          <p:cNvPr id="3" name="Picture Placeholder 2">
            <a:extLst>
              <a:ext uri="{FF2B5EF4-FFF2-40B4-BE49-F238E27FC236}">
                <a16:creationId xmlns:a16="http://schemas.microsoft.com/office/drawing/2014/main" id="{96B0D0B4-6AAA-1649-B878-404BD5534190}"/>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7686" b="7686"/>
          <a:stretch>
            <a:fillRect/>
          </a:stretch>
        </p:blipFill>
        <p:spPr>
          <a:xfrm>
            <a:off x="5490491" y="14762360"/>
            <a:ext cx="8643938" cy="4572000"/>
          </a:xfrm>
        </p:spPr>
      </p:pic>
      <p:sp>
        <p:nvSpPr>
          <p:cNvPr id="6" name="Textplatzhalter 5"/>
          <p:cNvSpPr>
            <a:spLocks noGrp="1"/>
          </p:cNvSpPr>
          <p:nvPr>
            <p:ph type="body" sz="quarter" idx="19"/>
          </p:nvPr>
        </p:nvSpPr>
        <p:spPr>
          <a:xfrm>
            <a:off x="5489896" y="19369243"/>
            <a:ext cx="8644533" cy="179873"/>
          </a:xfrm>
        </p:spPr>
        <p:txBody>
          <a:bodyPr/>
          <a:lstStyle/>
          <a:p>
            <a:r>
              <a:rPr lang="de-DE" dirty="0"/>
              <a:t>Benutzeroberfläche des </a:t>
            </a:r>
            <a:r>
              <a:rPr lang="de-DE" dirty="0" err="1"/>
              <a:t>Frontends</a:t>
            </a:r>
            <a:r>
              <a:rPr lang="de-DE" dirty="0"/>
              <a:t> für eine Aufteilung mit 40 Rechenknoten</a:t>
            </a:r>
          </a:p>
        </p:txBody>
      </p:sp>
      <p:sp>
        <p:nvSpPr>
          <p:cNvPr id="8" name="Titel 1"/>
          <p:cNvSpPr>
            <a:spLocks noGrp="1"/>
          </p:cNvSpPr>
          <p:nvPr>
            <p:ph type="title"/>
          </p:nvPr>
        </p:nvSpPr>
        <p:spPr>
          <a:xfrm>
            <a:off x="972000" y="2844000"/>
            <a:ext cx="13176000" cy="584818"/>
          </a:xfrm>
        </p:spPr>
        <p:txBody>
          <a:bodyPr/>
          <a:lstStyle/>
          <a:p>
            <a:r>
              <a:rPr lang="de-DE" dirty="0"/>
              <a:t>Parallele Berechnung der Mandelbrotmenge</a:t>
            </a:r>
          </a:p>
        </p:txBody>
      </p:sp>
      <p:sp>
        <p:nvSpPr>
          <p:cNvPr id="9" name="Textplatzhalter 2"/>
          <p:cNvSpPr>
            <a:spLocks noGrp="1"/>
          </p:cNvSpPr>
          <p:nvPr>
            <p:ph type="body" sz="quarter" idx="15"/>
          </p:nvPr>
        </p:nvSpPr>
        <p:spPr>
          <a:xfrm>
            <a:off x="972000" y="3888000"/>
            <a:ext cx="13176000" cy="359706"/>
          </a:xfrm>
        </p:spPr>
        <p:txBody>
          <a:bodyPr/>
          <a:lstStyle/>
          <a:p>
            <a:r>
              <a:rPr lang="de-DE" dirty="0"/>
              <a:t>Einführung in die Rechnerarchitektur Großpraktikum</a:t>
            </a:r>
          </a:p>
        </p:txBody>
      </p:sp>
      <p:sp>
        <p:nvSpPr>
          <p:cNvPr id="10" name="Textplatzhalter 5"/>
          <p:cNvSpPr>
            <a:spLocks noGrp="1"/>
          </p:cNvSpPr>
          <p:nvPr>
            <p:ph type="body" sz="quarter" idx="20"/>
          </p:nvPr>
        </p:nvSpPr>
        <p:spPr>
          <a:xfrm>
            <a:off x="972000" y="4500000"/>
            <a:ext cx="13176000" cy="359706"/>
          </a:xfrm>
        </p:spPr>
        <p:txBody>
          <a:bodyPr/>
          <a:lstStyle/>
          <a:p>
            <a:r>
              <a:rPr lang="de-DE" dirty="0"/>
              <a:t>Maximilian Frühauf,  Tobias Klausen,  Florian </a:t>
            </a:r>
            <a:r>
              <a:rPr lang="de-DE" dirty="0" err="1"/>
              <a:t>Lercher</a:t>
            </a:r>
            <a:r>
              <a:rPr lang="de-DE" dirty="0"/>
              <a:t>,  Niels </a:t>
            </a:r>
            <a:r>
              <a:rPr lang="de-DE" dirty="0" err="1"/>
              <a:t>Mündler</a:t>
            </a:r>
            <a:endParaRPr lang="de-DE" dirty="0"/>
          </a:p>
        </p:txBody>
      </p:sp>
      <p:pic>
        <p:nvPicPr>
          <p:cNvPr id="11" name="Picture 10">
            <a:extLst>
              <a:ext uri="{FF2B5EF4-FFF2-40B4-BE49-F238E27FC236}">
                <a16:creationId xmlns:a16="http://schemas.microsoft.com/office/drawing/2014/main" id="{A99698A5-1CCE-BE44-BC3A-9B65E65CC1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855" y="5922560"/>
            <a:ext cx="4151639" cy="2335296"/>
          </a:xfrm>
          <a:prstGeom prst="rect">
            <a:avLst/>
          </a:prstGeom>
        </p:spPr>
      </p:pic>
      <p:pic>
        <p:nvPicPr>
          <p:cNvPr id="13" name="Picture 12">
            <a:extLst>
              <a:ext uri="{FF2B5EF4-FFF2-40B4-BE49-F238E27FC236}">
                <a16:creationId xmlns:a16="http://schemas.microsoft.com/office/drawing/2014/main" id="{A8E92815-BAB8-294B-AF15-1EBADAC251C7}"/>
              </a:ext>
            </a:extLst>
          </p:cNvPr>
          <p:cNvPicPr>
            <a:picLocks noChangeAspect="1"/>
          </p:cNvPicPr>
          <p:nvPr/>
        </p:nvPicPr>
        <p:blipFill rotWithShape="1">
          <a:blip r:embed="rId5">
            <a:extLst>
              <a:ext uri="{28A0092B-C50C-407E-A947-70E740481C1C}">
                <a14:useLocalDpi xmlns:a14="http://schemas.microsoft.com/office/drawing/2010/main" val="0"/>
              </a:ext>
            </a:extLst>
          </a:blip>
          <a:srcRect l="5138" r="7512"/>
          <a:stretch/>
        </p:blipFill>
        <p:spPr>
          <a:xfrm>
            <a:off x="9780436" y="10117336"/>
            <a:ext cx="4204267" cy="2005480"/>
          </a:xfrm>
          <a:prstGeom prst="rect">
            <a:avLst/>
          </a:prstGeom>
        </p:spPr>
      </p:pic>
    </p:spTree>
  </p:cSld>
  <p:clrMapOvr>
    <a:masterClrMapping/>
  </p:clrMapOvr>
</p:sld>
</file>

<file path=ppt/theme/theme1.xml><?xml version="1.0" encoding="utf-8"?>
<a:theme xmlns:a="http://schemas.openxmlformats.org/drawingml/2006/main" name="Logo">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Logo und Drei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ogo und Einzeiler">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Logo</Template>
  <TotalTime>66</TotalTime>
  <Words>97</Words>
  <Application>Microsoft Macintosh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vt:i4>
      </vt:variant>
    </vt:vector>
  </HeadingPairs>
  <TitlesOfParts>
    <vt:vector size="8" baseType="lpstr">
      <vt:lpstr>Arial</vt:lpstr>
      <vt:lpstr>Calibri</vt:lpstr>
      <vt:lpstr>Cambria Math</vt:lpstr>
      <vt:lpstr>Logo</vt:lpstr>
      <vt:lpstr>Logo und Dreizeiler</vt:lpstr>
      <vt:lpstr>1_Logo und Dreizeiler</vt:lpstr>
      <vt:lpstr>Logo und Einzeiler</vt:lpstr>
      <vt:lpstr>Parallele Berechnung der Mandelbrotmenge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Parallele Berechnung der Mandelbrotmenge</dc:title>
  <dc:creator>ga53zax</dc:creator>
  <dc:description>Rechteinhaber: Technische Universität München, https://www.tum.de
Gestaltung: ediundsepp Gestaltungsgesellschaft, München,
http://www.ediundsepp.de
Technische Umsetzung: eWorks GmbH, Frankfurt am Main, http://www.eworks.de</dc:description>
  <cp:lastModifiedBy>ga53zax</cp:lastModifiedBy>
  <cp:revision>10</cp:revision>
  <cp:lastPrinted>2019-02-04T13:50:22Z</cp:lastPrinted>
  <dcterms:created xsi:type="dcterms:W3CDTF">2019-02-04T12:55:51Z</dcterms:created>
  <dcterms:modified xsi:type="dcterms:W3CDTF">2019-02-04T14:02:53Z</dcterms:modified>
</cp:coreProperties>
</file>