
<file path=[Content_Types].xml><?xml version="1.0" encoding="utf-8"?>
<Types xmlns="http://schemas.openxmlformats.org/package/2006/content-types">
  <Override PartName="/_rels/.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_rels/presentation.xml.rels" ContentType="application/vnd.openxmlformats-package.relationships+xml"/>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49"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150"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151"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152" name="PlaceHolder 5"/>
          <p:cNvSpPr>
            <a:spLocks noGrp="1"/>
          </p:cNvSpPr>
          <p:nvPr>
            <p:ph type="sldNum"/>
          </p:nvPr>
        </p:nvSpPr>
        <p:spPr>
          <a:xfrm>
            <a:off x="4278960" y="10157400"/>
            <a:ext cx="3280680" cy="534240"/>
          </a:xfrm>
          <a:prstGeom prst="rect">
            <a:avLst/>
          </a:prstGeom>
        </p:spPr>
        <p:txBody>
          <a:bodyPr lIns="0" rIns="0" tIns="0" bIns="0" anchor="b"/>
          <a:p>
            <a:pPr algn="r"/>
            <a:fld id="{5684553C-5299-4109-B2C4-A95A54510C54}"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body"/>
          </p:nvPr>
        </p:nvSpPr>
        <p:spPr>
          <a:xfrm>
            <a:off x="685800" y="4400640"/>
            <a:ext cx="5485680" cy="35996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94"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69D8BFFD-CFDF-4A1D-9140-E562EFBAEF0F}"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body"/>
          </p:nvPr>
        </p:nvSpPr>
        <p:spPr>
          <a:xfrm>
            <a:off x="685800" y="4400640"/>
            <a:ext cx="5485680" cy="35996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96"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13886D56-C7D2-40F0-AA14-61F835307DAF}"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109720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09480" y="3682080"/>
            <a:ext cx="109720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609480" y="1604520"/>
            <a:ext cx="109720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609480" y="1604520"/>
            <a:ext cx="109720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3603240" y="1604160"/>
            <a:ext cx="4984200" cy="3976920"/>
          </a:xfrm>
          <a:prstGeom prst="rect">
            <a:avLst/>
          </a:prstGeom>
          <a:ln>
            <a:noFill/>
          </a:ln>
        </p:spPr>
      </p:pic>
      <p:pic>
        <p:nvPicPr>
          <p:cNvPr id="36" name="" descr=""/>
          <p:cNvPicPr/>
          <p:nvPr/>
        </p:nvPicPr>
        <p:blipFill>
          <a:blip r:embed="rId3"/>
          <a:stretch/>
        </p:blipFill>
        <p:spPr>
          <a:xfrm>
            <a:off x="360324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609480" y="1604520"/>
            <a:ext cx="10972080" cy="39769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109720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60948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623196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2589120" y="2514600"/>
            <a:ext cx="8914680" cy="10487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623196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609480" y="1604520"/>
            <a:ext cx="10972080" cy="39769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60948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609480" y="3682080"/>
            <a:ext cx="109720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609480" y="1604520"/>
            <a:ext cx="109720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609480" y="3682080"/>
            <a:ext cx="109720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609480" y="1604520"/>
            <a:ext cx="109720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609480" y="1604520"/>
            <a:ext cx="109720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3603240" y="1604160"/>
            <a:ext cx="4984200" cy="3976920"/>
          </a:xfrm>
          <a:prstGeom prst="rect">
            <a:avLst/>
          </a:prstGeom>
          <a:ln>
            <a:noFill/>
          </a:ln>
        </p:spPr>
      </p:pic>
      <p:pic>
        <p:nvPicPr>
          <p:cNvPr id="73" name="" descr=""/>
          <p:cNvPicPr/>
          <p:nvPr/>
        </p:nvPicPr>
        <p:blipFill>
          <a:blip r:embed="rId3"/>
          <a:stretch/>
        </p:blipFill>
        <p:spPr>
          <a:xfrm>
            <a:off x="360324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8" name="PlaceHolder 2"/>
          <p:cNvSpPr>
            <a:spLocks noGrp="1"/>
          </p:cNvSpPr>
          <p:nvPr>
            <p:ph type="subTitle"/>
          </p:nvPr>
        </p:nvSpPr>
        <p:spPr>
          <a:xfrm>
            <a:off x="609480" y="1604520"/>
            <a:ext cx="10972080" cy="39769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0" name="PlaceHolder 2"/>
          <p:cNvSpPr>
            <a:spLocks noGrp="1"/>
          </p:cNvSpPr>
          <p:nvPr>
            <p:ph type="body"/>
          </p:nvPr>
        </p:nvSpPr>
        <p:spPr>
          <a:xfrm>
            <a:off x="609480" y="1604520"/>
            <a:ext cx="109720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60948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3" name="PlaceHolder 3"/>
          <p:cNvSpPr>
            <a:spLocks noGrp="1"/>
          </p:cNvSpPr>
          <p:nvPr>
            <p:ph type="body"/>
          </p:nvPr>
        </p:nvSpPr>
        <p:spPr>
          <a:xfrm>
            <a:off x="623196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609480" y="1604520"/>
            <a:ext cx="109720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2589120" y="2514600"/>
            <a:ext cx="8914680" cy="10487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7"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8"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9" name="PlaceHolder 4"/>
          <p:cNvSpPr>
            <a:spLocks noGrp="1"/>
          </p:cNvSpPr>
          <p:nvPr>
            <p:ph type="body"/>
          </p:nvPr>
        </p:nvSpPr>
        <p:spPr>
          <a:xfrm>
            <a:off x="623196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1" name="PlaceHolder 2"/>
          <p:cNvSpPr>
            <a:spLocks noGrp="1"/>
          </p:cNvSpPr>
          <p:nvPr>
            <p:ph type="body"/>
          </p:nvPr>
        </p:nvSpPr>
        <p:spPr>
          <a:xfrm>
            <a:off x="60948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2"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3"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6"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7" name="PlaceHolder 4"/>
          <p:cNvSpPr>
            <a:spLocks noGrp="1"/>
          </p:cNvSpPr>
          <p:nvPr>
            <p:ph type="body"/>
          </p:nvPr>
        </p:nvSpPr>
        <p:spPr>
          <a:xfrm>
            <a:off x="609480" y="3682080"/>
            <a:ext cx="109720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609480" y="1604520"/>
            <a:ext cx="109720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609480" y="3682080"/>
            <a:ext cx="109720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3"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4"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5"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7" name="PlaceHolder 2"/>
          <p:cNvSpPr>
            <a:spLocks noGrp="1"/>
          </p:cNvSpPr>
          <p:nvPr>
            <p:ph type="body"/>
          </p:nvPr>
        </p:nvSpPr>
        <p:spPr>
          <a:xfrm>
            <a:off x="609480" y="1604520"/>
            <a:ext cx="109720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8" name="PlaceHolder 3"/>
          <p:cNvSpPr>
            <a:spLocks noGrp="1"/>
          </p:cNvSpPr>
          <p:nvPr>
            <p:ph type="body"/>
          </p:nvPr>
        </p:nvSpPr>
        <p:spPr>
          <a:xfrm>
            <a:off x="609480" y="1604520"/>
            <a:ext cx="109720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09" name="" descr=""/>
          <p:cNvPicPr/>
          <p:nvPr/>
        </p:nvPicPr>
        <p:blipFill>
          <a:blip r:embed="rId2"/>
          <a:stretch/>
        </p:blipFill>
        <p:spPr>
          <a:xfrm>
            <a:off x="3603240" y="1604160"/>
            <a:ext cx="4984200" cy="3976920"/>
          </a:xfrm>
          <a:prstGeom prst="rect">
            <a:avLst/>
          </a:prstGeom>
          <a:ln>
            <a:noFill/>
          </a:ln>
        </p:spPr>
      </p:pic>
      <p:pic>
        <p:nvPicPr>
          <p:cNvPr id="110" name="" descr=""/>
          <p:cNvPicPr/>
          <p:nvPr/>
        </p:nvPicPr>
        <p:blipFill>
          <a:blip r:embed="rId3"/>
          <a:stretch/>
        </p:blipFill>
        <p:spPr>
          <a:xfrm>
            <a:off x="3603240" y="1604160"/>
            <a:ext cx="4984200" cy="397692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4"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5" name="PlaceHolder 2"/>
          <p:cNvSpPr>
            <a:spLocks noGrp="1"/>
          </p:cNvSpPr>
          <p:nvPr>
            <p:ph type="subTitle"/>
          </p:nvPr>
        </p:nvSpPr>
        <p:spPr>
          <a:xfrm>
            <a:off x="609480" y="1604520"/>
            <a:ext cx="10972080" cy="39769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609480" y="1604520"/>
            <a:ext cx="109720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60948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623196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9" name="PlaceHolder 2"/>
          <p:cNvSpPr>
            <a:spLocks noGrp="1"/>
          </p:cNvSpPr>
          <p:nvPr>
            <p:ph type="body"/>
          </p:nvPr>
        </p:nvSpPr>
        <p:spPr>
          <a:xfrm>
            <a:off x="60948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0" name="PlaceHolder 3"/>
          <p:cNvSpPr>
            <a:spLocks noGrp="1"/>
          </p:cNvSpPr>
          <p:nvPr>
            <p:ph type="body"/>
          </p:nvPr>
        </p:nvSpPr>
        <p:spPr>
          <a:xfrm>
            <a:off x="623196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1"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2" name="PlaceHolder 1"/>
          <p:cNvSpPr>
            <a:spLocks noGrp="1"/>
          </p:cNvSpPr>
          <p:nvPr>
            <p:ph type="subTitle"/>
          </p:nvPr>
        </p:nvSpPr>
        <p:spPr>
          <a:xfrm>
            <a:off x="2589120" y="2514600"/>
            <a:ext cx="8914680" cy="10487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4"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5"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6" name="PlaceHolder 4"/>
          <p:cNvSpPr>
            <a:spLocks noGrp="1"/>
          </p:cNvSpPr>
          <p:nvPr>
            <p:ph type="body"/>
          </p:nvPr>
        </p:nvSpPr>
        <p:spPr>
          <a:xfrm>
            <a:off x="623196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8" name="PlaceHolder 2"/>
          <p:cNvSpPr>
            <a:spLocks noGrp="1"/>
          </p:cNvSpPr>
          <p:nvPr>
            <p:ph type="body"/>
          </p:nvPr>
        </p:nvSpPr>
        <p:spPr>
          <a:xfrm>
            <a:off x="60948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9"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0"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2"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3"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4" name="PlaceHolder 4"/>
          <p:cNvSpPr>
            <a:spLocks noGrp="1"/>
          </p:cNvSpPr>
          <p:nvPr>
            <p:ph type="body"/>
          </p:nvPr>
        </p:nvSpPr>
        <p:spPr>
          <a:xfrm>
            <a:off x="609480" y="3682080"/>
            <a:ext cx="109720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6" name="PlaceHolder 2"/>
          <p:cNvSpPr>
            <a:spLocks noGrp="1"/>
          </p:cNvSpPr>
          <p:nvPr>
            <p:ph type="body"/>
          </p:nvPr>
        </p:nvSpPr>
        <p:spPr>
          <a:xfrm>
            <a:off x="609480" y="1604520"/>
            <a:ext cx="109720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7" name="PlaceHolder 3"/>
          <p:cNvSpPr>
            <a:spLocks noGrp="1"/>
          </p:cNvSpPr>
          <p:nvPr>
            <p:ph type="body"/>
          </p:nvPr>
        </p:nvSpPr>
        <p:spPr>
          <a:xfrm>
            <a:off x="609480" y="3682080"/>
            <a:ext cx="109720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9"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0"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1"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2"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4" name="PlaceHolder 2"/>
          <p:cNvSpPr>
            <a:spLocks noGrp="1"/>
          </p:cNvSpPr>
          <p:nvPr>
            <p:ph type="body"/>
          </p:nvPr>
        </p:nvSpPr>
        <p:spPr>
          <a:xfrm>
            <a:off x="609480" y="1604520"/>
            <a:ext cx="109720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5" name="PlaceHolder 3"/>
          <p:cNvSpPr>
            <a:spLocks noGrp="1"/>
          </p:cNvSpPr>
          <p:nvPr>
            <p:ph type="body"/>
          </p:nvPr>
        </p:nvSpPr>
        <p:spPr>
          <a:xfrm>
            <a:off x="609480" y="1604520"/>
            <a:ext cx="109720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46" name="" descr=""/>
          <p:cNvPicPr/>
          <p:nvPr/>
        </p:nvPicPr>
        <p:blipFill>
          <a:blip r:embed="rId2"/>
          <a:stretch/>
        </p:blipFill>
        <p:spPr>
          <a:xfrm>
            <a:off x="3603240" y="1604160"/>
            <a:ext cx="4984200" cy="3976920"/>
          </a:xfrm>
          <a:prstGeom prst="rect">
            <a:avLst/>
          </a:prstGeom>
          <a:ln>
            <a:noFill/>
          </a:ln>
        </p:spPr>
      </p:pic>
      <p:pic>
        <p:nvPicPr>
          <p:cNvPr id="147" name="" descr=""/>
          <p:cNvPicPr/>
          <p:nvPr/>
        </p:nvPicPr>
        <p:blipFill>
          <a:blip r:embed="rId3"/>
          <a:stretch/>
        </p:blipFill>
        <p:spPr>
          <a:xfrm>
            <a:off x="3603240" y="1604160"/>
            <a:ext cx="4984200" cy="397692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2589120" y="2514600"/>
            <a:ext cx="8914680" cy="10487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623196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09480" y="3682080"/>
            <a:ext cx="109720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0"/>
            <a:ext cx="360" cy="360"/>
          </a:xfrm>
          <a:noFill/>
          <a:ln>
            <a:noFill/>
          </a:ln>
        </p:spPr>
        <p:style>
          <a:lnRef idx="0"/>
          <a:fillRef idx="0"/>
          <a:effectRef idx="0"/>
          <a:fontRef idx="minor"/>
        </p:style>
      </p:sp>
      <p:sp>
        <p:nvSpPr>
          <p:cNvPr id="1" name="PlaceHolder 2"/>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 name="PlaceHolder 3"/>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CustomShape 1"/>
          <p:cNvSpPr/>
          <p:nvPr/>
        </p:nvSpPr>
        <p:spPr>
          <a:xfrm>
            <a:off x="0" y="0"/>
            <a:ext cx="360" cy="360"/>
          </a:xfrm>
          <a:noFill/>
          <a:ln>
            <a:noFill/>
          </a:ln>
        </p:spPr>
        <p:style>
          <a:lnRef idx="0"/>
          <a:fillRef idx="0"/>
          <a:effectRef idx="0"/>
          <a:fontRef idx="minor"/>
        </p:style>
      </p:sp>
      <p:sp>
        <p:nvSpPr>
          <p:cNvPr id="38" name="PlaceHolder 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0" y="0"/>
            <a:ext cx="360" cy="360"/>
          </a:xfrm>
          <a:noFill/>
          <a:ln>
            <a:noFill/>
          </a:ln>
        </p:spPr>
        <p:style>
          <a:lnRef idx="0"/>
          <a:fillRef idx="0"/>
          <a:effectRef idx="0"/>
          <a:fontRef idx="minor"/>
        </p:style>
      </p:sp>
      <p:sp>
        <p:nvSpPr>
          <p:cNvPr id="75" name="PlaceHolder 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76" name="PlaceHolder 3"/>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0" y="0"/>
            <a:ext cx="360" cy="360"/>
          </a:xfrm>
          <a:noFill/>
          <a:ln>
            <a:noFill/>
          </a:ln>
        </p:spPr>
        <p:style>
          <a:lnRef idx="0"/>
          <a:fillRef idx="0"/>
          <a:effectRef idx="0"/>
          <a:fontRef idx="minor"/>
        </p:style>
      </p:sp>
      <p:sp>
        <p:nvSpPr>
          <p:cNvPr id="112" name="PlaceHolder 2"/>
          <p:cNvSpPr>
            <a:spLocks noGrp="1"/>
          </p:cNvSpPr>
          <p:nvPr>
            <p:ph type="title"/>
          </p:nvPr>
        </p:nvSpPr>
        <p:spPr>
          <a:xfrm>
            <a:off x="2589120" y="2514600"/>
            <a:ext cx="8914680" cy="2262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609480" y="1604520"/>
            <a:ext cx="10972080" cy="397692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7.xml"/>
</Relationships>
</file>

<file path=ppt/slides/_rels/slide4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7.xml"/>
</Relationships>
</file>

<file path=ppt/slides/_rels/slide4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37.xml"/>
</Relationships>
</file>

<file path=ppt/slides/_rels/slide4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2589120" y="2514600"/>
            <a:ext cx="8914680" cy="2262240"/>
          </a:xfrm>
          <a:prstGeom prst="rect">
            <a:avLst/>
          </a:prstGeom>
          <a:noFill/>
          <a:ln>
            <a:noFill/>
          </a:ln>
        </p:spPr>
        <p:style>
          <a:lnRef idx="0"/>
          <a:fillRef idx="0"/>
          <a:effectRef idx="0"/>
          <a:fontRef idx="minor"/>
        </p:style>
        <p:txBody>
          <a:bodyPr lIns="90000" rIns="90000" tIns="45000" bIns="45000" anchor="b"/>
          <a:p>
            <a:pPr>
              <a:lnSpc>
                <a:spcPct val="100000"/>
              </a:lnSpc>
            </a:pPr>
            <a:r>
              <a:rPr b="1" lang="en-US" sz="5400" spc="-1" strike="noStrike">
                <a:solidFill>
                  <a:srgbClr val="262626"/>
                </a:solidFill>
                <a:uFill>
                  <a:solidFill>
                    <a:srgbClr val="ffffff"/>
                  </a:solidFill>
                </a:uFill>
                <a:latin typeface="Century Gothic"/>
              </a:rPr>
              <a:t>ERROR DETECTING CODE USING CYCLIC REDUNDANCY CHECK (CRC-CCITT 16-bit)</a:t>
            </a:r>
            <a:endParaRPr b="0" lang="en-US" sz="1800" spc="-1" strike="noStrike">
              <a:solidFill>
                <a:srgbClr val="000000"/>
              </a:solidFill>
              <a:uFill>
                <a:solidFill>
                  <a:srgbClr val="ffffff"/>
                </a:solidFill>
              </a:uFill>
              <a:latin typeface="Arial"/>
            </a:endParaRPr>
          </a:p>
        </p:txBody>
      </p:sp>
      <p:sp>
        <p:nvSpPr>
          <p:cNvPr id="154" name="CustomShape 2"/>
          <p:cNvSpPr/>
          <p:nvPr/>
        </p:nvSpPr>
        <p:spPr>
          <a:xfrm>
            <a:off x="2589120" y="4777200"/>
            <a:ext cx="8914680" cy="11257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b0f0"/>
                </a:solidFill>
                <a:uFill>
                  <a:solidFill>
                    <a:srgbClr val="ffffff"/>
                  </a:solidFill>
                </a:uFill>
                <a:latin typeface="Century Gothic"/>
              </a:rPr>
              <a:t>CCITT- CONSULTATIVE COMMITTEE FOR INTERNATIONAL TELEGRAPHY AND TELEPHONY</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r>
              <a:rPr b="1" lang="en-US" sz="3600" spc="-1" strike="noStrike">
                <a:solidFill>
                  <a:srgbClr val="262626"/>
                </a:solidFill>
                <a:uFill>
                  <a:solidFill>
                    <a:srgbClr val="ffffff"/>
                  </a:solidFill>
                </a:uFill>
                <a:latin typeface="Century Gothic"/>
              </a:rPr>
              <a:t>ADVANTAGE/ DISADVANTAGE OF SERIAL TRANSMISSION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79" name="CustomShape 2"/>
          <p:cNvSpPr/>
          <p:nvPr/>
        </p:nvSpPr>
        <p:spPr>
          <a:xfrm>
            <a:off x="905040" y="1583640"/>
            <a:ext cx="10598760" cy="463716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7030a0"/>
                </a:solidFill>
                <a:uFill>
                  <a:solidFill>
                    <a:srgbClr val="ffffff"/>
                  </a:solidFill>
                </a:uFill>
                <a:latin typeface="Century Gothic"/>
              </a:rPr>
              <a:t>Advantage:</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Use of single communication line reduces the transmission line cost by the factor of </a:t>
            </a:r>
            <a:r>
              <a:rPr b="1" lang="en-US" sz="2400" spc="-1" strike="noStrike">
                <a:solidFill>
                  <a:srgbClr val="404040"/>
                </a:solidFill>
                <a:uFill>
                  <a:solidFill>
                    <a:srgbClr val="ffffff"/>
                  </a:solidFill>
                </a:uFill>
                <a:latin typeface="Century Gothic"/>
              </a:rPr>
              <a:t>‘n’</a:t>
            </a:r>
            <a:r>
              <a:rPr b="0" lang="en-US" sz="2400" spc="-1" strike="noStrike">
                <a:solidFill>
                  <a:srgbClr val="404040"/>
                </a:solidFill>
                <a:uFill>
                  <a:solidFill>
                    <a:srgbClr val="ffffff"/>
                  </a:solidFill>
                </a:uFill>
                <a:latin typeface="Century Gothic"/>
              </a:rPr>
              <a:t> as compared to parallel transmission.</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1" lang="en-US" sz="2400" spc="-1" strike="noStrike">
                <a:solidFill>
                  <a:srgbClr val="7030a0"/>
                </a:solidFill>
                <a:uFill>
                  <a:solidFill>
                    <a:srgbClr val="ffffff"/>
                  </a:solidFill>
                </a:uFill>
                <a:latin typeface="Century Gothic"/>
              </a:rPr>
              <a:t>Disadvantages:</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Use of conversion devices at source and destination end may lead to increase in overall transmission cost.</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This method is slower as compared to parallel transmission as bits are transmitted serially one after the other. </a:t>
            </a:r>
            <a:endParaRPr b="0" lang="en-US" sz="1800" spc="-1" strike="noStrike">
              <a:solidFill>
                <a:srgbClr val="000000"/>
              </a:solidFill>
              <a:uFill>
                <a:solidFill>
                  <a:srgbClr val="ffffff"/>
                </a:solidFill>
              </a:uFill>
              <a:latin typeface="Arial"/>
            </a:endParaRPr>
          </a:p>
        </p:txBody>
      </p:sp>
      <p:sp>
        <p:nvSpPr>
          <p:cNvPr id="180" name="CustomShape 3"/>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1761EFF-40AF-44D4-8639-71EC76333C45}"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r>
              <a:rPr b="1" lang="en-US" sz="3600" spc="-1" strike="noStrike">
                <a:solidFill>
                  <a:srgbClr val="262626"/>
                </a:solidFill>
                <a:uFill>
                  <a:solidFill>
                    <a:srgbClr val="ffffff"/>
                  </a:solidFill>
                </a:uFill>
                <a:latin typeface="Century Gothic"/>
              </a:rPr>
              <a:t>TYPES OF SERIAL TRANSMISSION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82" name="CustomShape 2"/>
          <p:cNvSpPr/>
          <p:nvPr/>
        </p:nvSpPr>
        <p:spPr>
          <a:xfrm>
            <a:off x="119160" y="1282320"/>
            <a:ext cx="11975760" cy="51775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There are two types of serial transmission</a:t>
            </a:r>
            <a:endParaRPr b="0" lang="en-US" sz="1800" spc="-1" strike="noStrike">
              <a:solidFill>
                <a:srgbClr val="000000"/>
              </a:solidFill>
              <a:uFill>
                <a:solidFill>
                  <a:srgbClr val="ffffff"/>
                </a:solidFill>
              </a:uFill>
              <a:latin typeface="Arial"/>
            </a:endParaRPr>
          </a:p>
          <a:p>
            <a:pPr lvl="1" marL="743040" indent="-285120" algn="just">
              <a:lnSpc>
                <a:spcPct val="100000"/>
              </a:lnSpc>
              <a:buClr>
                <a:srgbClr val="a53010"/>
              </a:buClr>
              <a:buFont typeface="Wingdings 3" charset="2"/>
              <a:buChar char=""/>
            </a:pPr>
            <a:r>
              <a:rPr b="1" lang="en-US" sz="2400" spc="-1" strike="noStrike">
                <a:solidFill>
                  <a:srgbClr val="404040"/>
                </a:solidFill>
                <a:uFill>
                  <a:solidFill>
                    <a:srgbClr val="ffffff"/>
                  </a:solidFill>
                </a:uFill>
                <a:latin typeface="Century Gothic"/>
              </a:rPr>
              <a:t>Synchronous</a:t>
            </a:r>
            <a:endParaRPr b="0" lang="en-US" sz="1800" spc="-1" strike="noStrike">
              <a:solidFill>
                <a:srgbClr val="000000"/>
              </a:solidFill>
              <a:uFill>
                <a:solidFill>
                  <a:srgbClr val="ffffff"/>
                </a:solidFill>
              </a:uFill>
              <a:latin typeface="Arial"/>
            </a:endParaRPr>
          </a:p>
          <a:p>
            <a:pPr lvl="1" marL="743040" indent="-285120" algn="just">
              <a:lnSpc>
                <a:spcPct val="100000"/>
              </a:lnSpc>
              <a:buClr>
                <a:srgbClr val="a53010"/>
              </a:buClr>
              <a:buFont typeface="Wingdings 3" charset="2"/>
              <a:buChar char=""/>
            </a:pPr>
            <a:r>
              <a:rPr b="1" lang="en-US" sz="2400" spc="-1" strike="noStrike">
                <a:solidFill>
                  <a:srgbClr val="404040"/>
                </a:solidFill>
                <a:uFill>
                  <a:solidFill>
                    <a:srgbClr val="ffffff"/>
                  </a:solidFill>
                </a:uFill>
                <a:latin typeface="Century Gothic"/>
              </a:rPr>
              <a:t>Asynchronous </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Both of these transmissions use </a:t>
            </a:r>
            <a:r>
              <a:rPr b="1" lang="en-US" sz="2400" spc="-1" strike="noStrike">
                <a:solidFill>
                  <a:srgbClr val="404040"/>
                </a:solidFill>
                <a:uFill>
                  <a:solidFill>
                    <a:srgbClr val="ffffff"/>
                  </a:solidFill>
                </a:uFill>
                <a:latin typeface="Century Gothic"/>
              </a:rPr>
              <a:t>'Bit synchronization'</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Bit Synchronization is a function that is required to determine when the beginning and end of the data transmission occurs.</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Bit synchronization helps the receiving computer to know when data begin and end during a transmission. </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Therefore bit synchronization provides timing control.</a:t>
            </a:r>
            <a:endParaRPr b="0" lang="en-US" sz="1800" spc="-1" strike="noStrike">
              <a:solidFill>
                <a:srgbClr val="000000"/>
              </a:solidFill>
              <a:uFill>
                <a:solidFill>
                  <a:srgbClr val="ffffff"/>
                </a:solidFill>
              </a:uFill>
              <a:latin typeface="Arial"/>
            </a:endParaRPr>
          </a:p>
        </p:txBody>
      </p:sp>
      <p:sp>
        <p:nvSpPr>
          <p:cNvPr id="183" name="CustomShape 3"/>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63363EA-B5A2-4CA5-9DCF-34327AFD3CE6}"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r>
              <a:rPr b="1" lang="en-US" sz="3600" spc="-1" strike="noStrike">
                <a:solidFill>
                  <a:srgbClr val="262626"/>
                </a:solidFill>
                <a:uFill>
                  <a:solidFill>
                    <a:srgbClr val="ffffff"/>
                  </a:solidFill>
                </a:uFill>
                <a:latin typeface="Century Gothic"/>
              </a:rPr>
              <a:t>ASYNCHRONOUS TRANSMISSION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85" name="CustomShape 2"/>
          <p:cNvSpPr/>
          <p:nvPr/>
        </p:nvSpPr>
        <p:spPr>
          <a:xfrm>
            <a:off x="735120" y="1404720"/>
            <a:ext cx="10768680" cy="515592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Asynchronous transmission sends only one character at a time where a character is either a letter of the alphabet or number or control character i.e. it sends one byte of data at a time.</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Bit synchronization between two devices is made possible using </a:t>
            </a:r>
            <a:r>
              <a:rPr b="1" lang="en-US" sz="2400" spc="-1" strike="noStrike">
                <a:solidFill>
                  <a:srgbClr val="404040"/>
                </a:solidFill>
                <a:uFill>
                  <a:solidFill>
                    <a:srgbClr val="ffffff"/>
                  </a:solidFill>
                </a:uFill>
                <a:latin typeface="Century Gothic"/>
              </a:rPr>
              <a:t>start bit </a:t>
            </a:r>
            <a:r>
              <a:rPr b="0" lang="en-US" sz="2400" spc="-1" strike="noStrike">
                <a:solidFill>
                  <a:srgbClr val="404040"/>
                </a:solidFill>
                <a:uFill>
                  <a:solidFill>
                    <a:srgbClr val="ffffff"/>
                  </a:solidFill>
                </a:uFill>
                <a:latin typeface="Century Gothic"/>
              </a:rPr>
              <a:t>and </a:t>
            </a:r>
            <a:r>
              <a:rPr b="1" lang="en-US" sz="2400" spc="-1" strike="noStrike">
                <a:solidFill>
                  <a:srgbClr val="404040"/>
                </a:solidFill>
                <a:uFill>
                  <a:solidFill>
                    <a:srgbClr val="ffffff"/>
                  </a:solidFill>
                </a:uFill>
                <a:latin typeface="Century Gothic"/>
              </a:rPr>
              <a:t>stop bit.</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Start bit indicates the beginning of data i.e. alerts the receiver to the arrival of new group of bits. A start bit usually </a:t>
            </a:r>
            <a:r>
              <a:rPr b="1" lang="en-US" sz="2400" spc="-1" strike="noStrike">
                <a:solidFill>
                  <a:srgbClr val="404040"/>
                </a:solidFill>
                <a:uFill>
                  <a:solidFill>
                    <a:srgbClr val="ffffff"/>
                  </a:solidFill>
                </a:uFill>
                <a:latin typeface="Century Gothic"/>
              </a:rPr>
              <a:t>0</a:t>
            </a:r>
            <a:r>
              <a:rPr b="0" lang="en-US" sz="2400" spc="-1" strike="noStrike">
                <a:solidFill>
                  <a:srgbClr val="404040"/>
                </a:solidFill>
                <a:uFill>
                  <a:solidFill>
                    <a:srgbClr val="ffffff"/>
                  </a:solidFill>
                </a:uFill>
                <a:latin typeface="Century Gothic"/>
              </a:rPr>
              <a:t> is added to the beginning of each byte.</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Stop bit indicates the end of data i.e. to let the receiver know that byte is finished, one or more additional bits are appended to the end of the byte. These bits, usually </a:t>
            </a:r>
            <a:r>
              <a:rPr b="1" lang="en-US" sz="2400" spc="-1" strike="noStrike">
                <a:solidFill>
                  <a:srgbClr val="404040"/>
                </a:solidFill>
                <a:uFill>
                  <a:solidFill>
                    <a:srgbClr val="ffffff"/>
                  </a:solidFill>
                </a:uFill>
                <a:latin typeface="Century Gothic"/>
              </a:rPr>
              <a:t>1</a:t>
            </a:r>
            <a:r>
              <a:rPr b="0" lang="en-US" sz="2400" spc="-1" strike="noStrike">
                <a:solidFill>
                  <a:srgbClr val="404040"/>
                </a:solidFill>
                <a:uFill>
                  <a:solidFill>
                    <a:srgbClr val="ffffff"/>
                  </a:solidFill>
                </a:uFill>
                <a:latin typeface="Century Gothic"/>
              </a:rPr>
              <a:t>s are called stop bits.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86" name="CustomShape 3"/>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C16DB1A-9671-4E1E-A33A-6925221671AE}"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262626"/>
                </a:solidFill>
                <a:uFill>
                  <a:solidFill>
                    <a:srgbClr val="ffffff"/>
                  </a:solidFill>
                </a:uFill>
                <a:latin typeface="Century Gothic"/>
              </a:rPr>
              <a:t>ASYNCHRONOUS TRANSMISSION: PICTORIAL REPRESENTATION</a:t>
            </a:r>
            <a:endParaRPr b="0" lang="en-US" sz="1800" spc="-1" strike="noStrike">
              <a:solidFill>
                <a:srgbClr val="000000"/>
              </a:solidFill>
              <a:uFill>
                <a:solidFill>
                  <a:srgbClr val="ffffff"/>
                </a:solidFill>
              </a:uFill>
              <a:latin typeface="Arial"/>
            </a:endParaRPr>
          </a:p>
        </p:txBody>
      </p:sp>
      <p:graphicFrame>
        <p:nvGraphicFramePr>
          <p:cNvPr id="188" name="Table 2"/>
          <p:cNvGraphicFramePr/>
          <p:nvPr/>
        </p:nvGraphicFramePr>
        <p:xfrm>
          <a:off x="3035520" y="2281320"/>
          <a:ext cx="6701760" cy="1384200"/>
        </p:xfrm>
        <a:graphic>
          <a:graphicData uri="http://schemas.openxmlformats.org/drawingml/2006/table">
            <a:tbl>
              <a:tblPr/>
              <a:tblGrid>
                <a:gridCol w="1385640"/>
                <a:gridCol w="3817800"/>
                <a:gridCol w="1498680"/>
              </a:tblGrid>
              <a:tr h="692280">
                <a:tc>
                  <a:txBody>
                    <a:bodyPr/>
                    <a:p>
                      <a:pPr algn="ctr">
                        <a:lnSpc>
                          <a:spcPct val="100000"/>
                        </a:lnSpc>
                      </a:pPr>
                      <a:r>
                        <a:rPr b="1" lang="en-US" sz="2400" spc="-1" strike="noStrike">
                          <a:solidFill>
                            <a:srgbClr val="ffffff"/>
                          </a:solidFill>
                          <a:uFill>
                            <a:solidFill>
                              <a:srgbClr val="ffffff"/>
                            </a:solidFill>
                          </a:uFill>
                          <a:latin typeface="Century Gothic"/>
                        </a:rPr>
                        <a:t>Stop bit</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a53010"/>
                    </a:solidFill>
                  </a:tcPr>
                </a:tc>
                <a:tc>
                  <a:txBody>
                    <a:bodyPr/>
                    <a:p>
                      <a:pPr algn="ctr">
                        <a:lnSpc>
                          <a:spcPct val="100000"/>
                        </a:lnSpc>
                      </a:pPr>
                      <a:r>
                        <a:rPr b="1" lang="en-US" sz="2400" spc="-1" strike="noStrike">
                          <a:solidFill>
                            <a:srgbClr val="ffffff"/>
                          </a:solidFill>
                          <a:uFill>
                            <a:solidFill>
                              <a:srgbClr val="ffffff"/>
                            </a:solidFill>
                          </a:uFill>
                          <a:latin typeface="Century Gothic"/>
                        </a:rPr>
                        <a:t>Data bits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a53010"/>
                    </a:solidFill>
                  </a:tcPr>
                </a:tc>
                <a:tc>
                  <a:txBody>
                    <a:bodyPr/>
                    <a:p>
                      <a:pPr algn="ctr">
                        <a:lnSpc>
                          <a:spcPct val="100000"/>
                        </a:lnSpc>
                      </a:pPr>
                      <a:r>
                        <a:rPr b="1" lang="en-US" sz="2400" spc="-1" strike="noStrike">
                          <a:solidFill>
                            <a:srgbClr val="ffffff"/>
                          </a:solidFill>
                          <a:uFill>
                            <a:solidFill>
                              <a:srgbClr val="ffffff"/>
                            </a:solidFill>
                          </a:uFill>
                          <a:latin typeface="Century Gothic"/>
                        </a:rPr>
                        <a:t>Start bit</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a53010"/>
                    </a:solidFill>
                  </a:tcPr>
                </a:tc>
              </a:tr>
              <a:tr h="692280">
                <a:tc>
                  <a:txBody>
                    <a:bodyPr/>
                    <a:p>
                      <a:pPr algn="ctr">
                        <a:lnSpc>
                          <a:spcPct val="100000"/>
                        </a:lnSpc>
                      </a:pPr>
                      <a:r>
                        <a:rPr b="1" lang="en-US" sz="2400" spc="-1" strike="noStrike">
                          <a:solidFill>
                            <a:srgbClr val="00b0f0"/>
                          </a:solidFill>
                          <a:uFill>
                            <a:solidFill>
                              <a:srgbClr val="ffffff"/>
                            </a:solidFill>
                          </a:uFill>
                          <a:latin typeface="Century Gothic"/>
                        </a:rPr>
                        <a:t>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c>
                  <a:txBody>
                    <a:bodyPr/>
                    <a:p>
                      <a:pPr algn="ctr">
                        <a:lnSpc>
                          <a:spcPct val="100000"/>
                        </a:lnSpc>
                      </a:pPr>
                      <a:r>
                        <a:rPr b="1" lang="en-US" sz="2400" spc="-1" strike="noStrike">
                          <a:solidFill>
                            <a:srgbClr val="00b0f0"/>
                          </a:solidFill>
                          <a:uFill>
                            <a:solidFill>
                              <a:srgbClr val="ffffff"/>
                            </a:solidFill>
                          </a:uFill>
                          <a:latin typeface="Century Gothic"/>
                        </a:rPr>
                        <a:t>1 1 0 1 0 1 0 0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c>
                  <a:txBody>
                    <a:bodyPr/>
                    <a:p>
                      <a:pPr algn="ctr">
                        <a:lnSpc>
                          <a:spcPct val="100000"/>
                        </a:lnSpc>
                      </a:pPr>
                      <a:r>
                        <a:rPr b="1" lang="en-US" sz="2400" spc="-1" strike="noStrike">
                          <a:solidFill>
                            <a:srgbClr val="00b0f0"/>
                          </a:solidFill>
                          <a:uFill>
                            <a:solidFill>
                              <a:srgbClr val="ffffff"/>
                            </a:solidFill>
                          </a:uFill>
                          <a:latin typeface="Century Gothic"/>
                        </a:rPr>
                        <a:t>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r>
            </a:tbl>
          </a:graphicData>
        </a:graphic>
      </p:graphicFrame>
      <p:sp>
        <p:nvSpPr>
          <p:cNvPr id="189" name="CustomShape 3"/>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7630F50-FC48-4538-9CFD-A5BDDAC999D2}"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r>
              <a:rPr b="1" lang="en-US" sz="3600" spc="-1" strike="noStrike">
                <a:solidFill>
                  <a:srgbClr val="262626"/>
                </a:solidFill>
                <a:uFill>
                  <a:solidFill>
                    <a:srgbClr val="ffffff"/>
                  </a:solidFill>
                </a:uFill>
                <a:latin typeface="Century Gothic"/>
              </a:rPr>
              <a:t>APPLICATIONS/ ADVANTAGES OF ASYNCHRONOUS TRANSMISSION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91"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Asynchronous transmission is well suited for keyboard type-terminals and paper tape devices. </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The advantage of this method is that it </a:t>
            </a:r>
            <a:r>
              <a:rPr b="1" i="1" lang="en-US" sz="2400" spc="-1" strike="noStrike">
                <a:solidFill>
                  <a:srgbClr val="404040"/>
                </a:solidFill>
                <a:uFill>
                  <a:solidFill>
                    <a:srgbClr val="ffffff"/>
                  </a:solidFill>
                </a:uFill>
                <a:latin typeface="Century Gothic"/>
              </a:rPr>
              <a:t>does not require any local storage </a:t>
            </a:r>
            <a:r>
              <a:rPr b="0" lang="en-US" sz="2400" spc="-1" strike="noStrike">
                <a:solidFill>
                  <a:srgbClr val="404040"/>
                </a:solidFill>
                <a:uFill>
                  <a:solidFill>
                    <a:srgbClr val="ffffff"/>
                  </a:solidFill>
                </a:uFill>
                <a:latin typeface="Century Gothic"/>
              </a:rPr>
              <a:t>at the terminal or the computer as transmission takes place character by character. </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Asynchronous transmission is best suited to Internet traffic in which information is transmitted in short bursts. </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This type of transmission is used by modems.</a:t>
            </a:r>
            <a:endParaRPr b="0" lang="en-US" sz="1800" spc="-1" strike="noStrike">
              <a:solidFill>
                <a:srgbClr val="000000"/>
              </a:solidFill>
              <a:uFill>
                <a:solidFill>
                  <a:srgbClr val="ffffff"/>
                </a:solidFill>
              </a:uFill>
              <a:latin typeface="Arial"/>
            </a:endParaRPr>
          </a:p>
        </p:txBody>
      </p:sp>
      <p:sp>
        <p:nvSpPr>
          <p:cNvPr id="192" name="CustomShape 3"/>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5F7355D-2541-4C43-B813-3D53DAF7C8E7}"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262626"/>
                </a:solidFill>
                <a:uFill>
                  <a:solidFill>
                    <a:srgbClr val="ffffff"/>
                  </a:solidFill>
                </a:uFill>
                <a:latin typeface="Century Gothic"/>
              </a:rPr>
              <a:t>DISADVANTAGES OF ASYNCHRONOUS DATA TRANSMISSION</a:t>
            </a:r>
            <a:endParaRPr b="0" lang="en-US" sz="1800" spc="-1" strike="noStrike">
              <a:solidFill>
                <a:srgbClr val="000000"/>
              </a:solidFill>
              <a:uFill>
                <a:solidFill>
                  <a:srgbClr val="ffffff"/>
                </a:solidFill>
              </a:uFill>
              <a:latin typeface="Arial"/>
            </a:endParaRPr>
          </a:p>
        </p:txBody>
      </p:sp>
      <p:sp>
        <p:nvSpPr>
          <p:cNvPr id="194"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This method is </a:t>
            </a:r>
            <a:r>
              <a:rPr b="1" i="1" lang="en-US" sz="2400" spc="-1" strike="noStrike">
                <a:solidFill>
                  <a:srgbClr val="404040"/>
                </a:solidFill>
                <a:uFill>
                  <a:solidFill>
                    <a:srgbClr val="ffffff"/>
                  </a:solidFill>
                </a:uFill>
                <a:latin typeface="Century Gothic"/>
              </a:rPr>
              <a:t>less efficient </a:t>
            </a:r>
            <a:r>
              <a:rPr b="0" lang="en-US" sz="2400" spc="-1" strike="noStrike">
                <a:solidFill>
                  <a:srgbClr val="404040"/>
                </a:solidFill>
                <a:uFill>
                  <a:solidFill>
                    <a:srgbClr val="ffffff"/>
                  </a:solidFill>
                </a:uFill>
                <a:latin typeface="Century Gothic"/>
              </a:rPr>
              <a:t>and </a:t>
            </a:r>
            <a:r>
              <a:rPr b="1" i="1" lang="en-US" sz="2400" spc="-1" strike="noStrike">
                <a:solidFill>
                  <a:srgbClr val="404040"/>
                </a:solidFill>
                <a:uFill>
                  <a:solidFill>
                    <a:srgbClr val="ffffff"/>
                  </a:solidFill>
                </a:uFill>
                <a:latin typeface="Century Gothic"/>
              </a:rPr>
              <a:t>slower</a:t>
            </a:r>
            <a:r>
              <a:rPr b="0" lang="en-US" sz="2400" spc="-1" strike="noStrike">
                <a:solidFill>
                  <a:srgbClr val="404040"/>
                </a:solidFill>
                <a:uFill>
                  <a:solidFill>
                    <a:srgbClr val="ffffff"/>
                  </a:solidFill>
                </a:uFill>
                <a:latin typeface="Century Gothic"/>
              </a:rPr>
              <a:t> than synchronous transmission due to the overhead of extra bits and insertion of gaps into bit stream.</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Successful transmission inevitably depends on the recognition of the start bits. These bits can be missed or corrupted. </a:t>
            </a:r>
            <a:endParaRPr b="0" lang="en-US" sz="1800" spc="-1" strike="noStrike">
              <a:solidFill>
                <a:srgbClr val="000000"/>
              </a:solidFill>
              <a:uFill>
                <a:solidFill>
                  <a:srgbClr val="ffffff"/>
                </a:solidFill>
              </a:uFill>
              <a:latin typeface="Arial"/>
            </a:endParaRPr>
          </a:p>
        </p:txBody>
      </p:sp>
      <p:sp>
        <p:nvSpPr>
          <p:cNvPr id="195" name="CustomShape 3"/>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CF5BB38-472B-4823-B9C7-0D16C5559CAA}"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r>
              <a:rPr b="1" lang="en-US" sz="3600" spc="-1" strike="noStrike">
                <a:solidFill>
                  <a:srgbClr val="262626"/>
                </a:solidFill>
                <a:uFill>
                  <a:solidFill>
                    <a:srgbClr val="ffffff"/>
                  </a:solidFill>
                </a:uFill>
                <a:latin typeface="Century Gothic"/>
              </a:rPr>
              <a:t>SYNCHRONOUS TRANSMISSION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97" name="CustomShape 2"/>
          <p:cNvSpPr/>
          <p:nvPr/>
        </p:nvSpPr>
        <p:spPr>
          <a:xfrm>
            <a:off x="646200" y="1470600"/>
            <a:ext cx="10857960" cy="488988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0" lang="en-US" sz="2800" spc="-1" strike="noStrike">
                <a:solidFill>
                  <a:srgbClr val="404040"/>
                </a:solidFill>
                <a:uFill>
                  <a:solidFill>
                    <a:srgbClr val="ffffff"/>
                  </a:solidFill>
                </a:uFill>
                <a:latin typeface="Century Gothic"/>
              </a:rPr>
              <a:t>In this method bit stream is combined into longer frames that may contain </a:t>
            </a:r>
            <a:r>
              <a:rPr b="1" i="1" lang="en-US" sz="2800" spc="-1" strike="noStrike">
                <a:solidFill>
                  <a:srgbClr val="404040"/>
                </a:solidFill>
                <a:uFill>
                  <a:solidFill>
                    <a:srgbClr val="ffffff"/>
                  </a:solidFill>
                </a:uFill>
                <a:latin typeface="Century Gothic"/>
              </a:rPr>
              <a:t>multiple bytes.</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800" spc="-1" strike="noStrike">
                <a:solidFill>
                  <a:srgbClr val="404040"/>
                </a:solidFill>
                <a:uFill>
                  <a:solidFill>
                    <a:srgbClr val="ffffff"/>
                  </a:solidFill>
                </a:uFill>
                <a:latin typeface="Century Gothic"/>
              </a:rPr>
              <a:t>There is no gap between the various bytes in the data stream. </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800" spc="-1" strike="noStrike">
                <a:solidFill>
                  <a:srgbClr val="404040"/>
                </a:solidFill>
                <a:uFill>
                  <a:solidFill>
                    <a:srgbClr val="ffffff"/>
                  </a:solidFill>
                </a:uFill>
                <a:latin typeface="Century Gothic"/>
              </a:rPr>
              <a:t>In the absence of start &amp; stop bits, bit synchronization is established between sender &amp; receiver by </a:t>
            </a:r>
            <a:r>
              <a:rPr b="1" i="1" lang="en-US" sz="2800" spc="-1" strike="noStrike">
                <a:solidFill>
                  <a:srgbClr val="404040"/>
                </a:solidFill>
                <a:uFill>
                  <a:solidFill>
                    <a:srgbClr val="ffffff"/>
                  </a:solidFill>
                </a:uFill>
                <a:latin typeface="Century Gothic"/>
              </a:rPr>
              <a:t>'timing'</a:t>
            </a:r>
            <a:r>
              <a:rPr b="0" lang="en-US" sz="2800" spc="-1" strike="noStrike">
                <a:solidFill>
                  <a:srgbClr val="404040"/>
                </a:solidFill>
                <a:uFill>
                  <a:solidFill>
                    <a:srgbClr val="ffffff"/>
                  </a:solidFill>
                </a:uFill>
                <a:latin typeface="Century Gothic"/>
              </a:rPr>
              <a:t> the transmission of each bit.</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800" spc="-1" strike="noStrike">
                <a:solidFill>
                  <a:srgbClr val="404040"/>
                </a:solidFill>
                <a:uFill>
                  <a:solidFill>
                    <a:srgbClr val="ffffff"/>
                  </a:solidFill>
                </a:uFill>
                <a:latin typeface="Century Gothic"/>
              </a:rPr>
              <a:t>Since the various bytes are placed on the link without any gap, it is the responsibility of receiver to separate the bit stream into bytes so as to reconstruct the original information.</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800" spc="-1" strike="noStrike">
                <a:solidFill>
                  <a:srgbClr val="404040"/>
                </a:solidFill>
                <a:uFill>
                  <a:solidFill>
                    <a:srgbClr val="ffffff"/>
                  </a:solidFill>
                </a:uFill>
                <a:latin typeface="Century Gothic"/>
              </a:rPr>
              <a:t>In order to receive the data error free, the receiver and sender operates at the same clock frequency. </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800" spc="-1" strike="noStrike">
                <a:solidFill>
                  <a:srgbClr val="404040"/>
                </a:solidFill>
                <a:uFill>
                  <a:solidFill>
                    <a:srgbClr val="ffffff"/>
                  </a:solidFill>
                </a:uFill>
                <a:latin typeface="Century Gothic"/>
              </a:rPr>
              <a:t>Synchronous transmission is used for high speed communication between computers. </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198" name="CustomShape 3"/>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F9E6457-0D42-4174-934A-59CEE33E01FF}"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262626"/>
                </a:solidFill>
                <a:uFill>
                  <a:solidFill>
                    <a:srgbClr val="ffffff"/>
                  </a:solidFill>
                </a:uFill>
                <a:latin typeface="Century Gothic"/>
              </a:rPr>
              <a:t>SYNCHRONOUS TRANSMISSION: BLOCK DIAGRAM</a:t>
            </a:r>
            <a:endParaRPr b="0" lang="en-US" sz="1800" spc="-1" strike="noStrike">
              <a:solidFill>
                <a:srgbClr val="000000"/>
              </a:solidFill>
              <a:uFill>
                <a:solidFill>
                  <a:srgbClr val="ffffff"/>
                </a:solidFill>
              </a:uFill>
              <a:latin typeface="Arial"/>
            </a:endParaRPr>
          </a:p>
        </p:txBody>
      </p:sp>
      <p:sp>
        <p:nvSpPr>
          <p:cNvPr id="200" name="CustomShape 2"/>
          <p:cNvSpPr/>
          <p:nvPr/>
        </p:nvSpPr>
        <p:spPr>
          <a:xfrm>
            <a:off x="2589120" y="2133720"/>
            <a:ext cx="8914680" cy="3776760"/>
          </a:xfrm>
          <a:prstGeom prst="rect">
            <a:avLst/>
          </a:prstGeom>
          <a:noFill/>
          <a:ln>
            <a:noFill/>
          </a:ln>
        </p:spPr>
        <p:style>
          <a:lnRef idx="0"/>
          <a:fillRef idx="0"/>
          <a:effectRef idx="0"/>
          <a:fontRef idx="minor"/>
        </p:style>
      </p:sp>
      <p:sp>
        <p:nvSpPr>
          <p:cNvPr id="201" name="CustomShape 3"/>
          <p:cNvSpPr/>
          <p:nvPr/>
        </p:nvSpPr>
        <p:spPr>
          <a:xfrm>
            <a:off x="2718000" y="3044880"/>
            <a:ext cx="1337760" cy="228996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entury Gothic"/>
                <a:ea typeface="DejaVu Sans"/>
              </a:rPr>
              <a:t>Sender</a:t>
            </a:r>
            <a:endParaRPr b="0" lang="en-US" sz="1800" spc="-1" strike="noStrike">
              <a:solidFill>
                <a:srgbClr val="000000"/>
              </a:solidFill>
              <a:uFill>
                <a:solidFill>
                  <a:srgbClr val="ffffff"/>
                </a:solidFill>
              </a:uFill>
              <a:latin typeface="Arial"/>
            </a:endParaRPr>
          </a:p>
        </p:txBody>
      </p:sp>
      <p:sp>
        <p:nvSpPr>
          <p:cNvPr id="202" name="CustomShape 4"/>
          <p:cNvSpPr/>
          <p:nvPr/>
        </p:nvSpPr>
        <p:spPr>
          <a:xfrm>
            <a:off x="9998280" y="3044880"/>
            <a:ext cx="1422720" cy="228996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entury Gothic"/>
                <a:ea typeface="DejaVu Sans"/>
              </a:rPr>
              <a:t>Receiver</a:t>
            </a:r>
            <a:endParaRPr b="0" lang="en-US" sz="1800" spc="-1" strike="noStrike">
              <a:solidFill>
                <a:srgbClr val="000000"/>
              </a:solidFill>
              <a:uFill>
                <a:solidFill>
                  <a:srgbClr val="ffffff"/>
                </a:solidFill>
              </a:uFill>
              <a:latin typeface="Arial"/>
            </a:endParaRPr>
          </a:p>
        </p:txBody>
      </p:sp>
      <p:sp>
        <p:nvSpPr>
          <p:cNvPr id="203" name="CustomShape 5"/>
          <p:cNvSpPr/>
          <p:nvPr/>
        </p:nvSpPr>
        <p:spPr>
          <a:xfrm>
            <a:off x="4392720" y="4506120"/>
            <a:ext cx="5127480" cy="5176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entury Gothic"/>
                <a:ea typeface="DejaVu Sans"/>
              </a:rPr>
              <a:t>Direction of Data Flow</a:t>
            </a:r>
            <a:endParaRPr b="0" lang="en-US" sz="1800" spc="-1" strike="noStrike">
              <a:solidFill>
                <a:srgbClr val="000000"/>
              </a:solidFill>
              <a:uFill>
                <a:solidFill>
                  <a:srgbClr val="ffffff"/>
                </a:solidFill>
              </a:uFill>
              <a:latin typeface="Arial"/>
            </a:endParaRPr>
          </a:p>
        </p:txBody>
      </p:sp>
      <p:sp>
        <p:nvSpPr>
          <p:cNvPr id="204" name="CustomShape 6"/>
          <p:cNvSpPr/>
          <p:nvPr/>
        </p:nvSpPr>
        <p:spPr>
          <a:xfrm>
            <a:off x="4185360" y="3714120"/>
            <a:ext cx="563652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b0f0"/>
                </a:solidFill>
                <a:uFill>
                  <a:solidFill>
                    <a:srgbClr val="ffffff"/>
                  </a:solidFill>
                </a:uFill>
                <a:latin typeface="Century Gothic"/>
                <a:ea typeface="DejaVu Sans"/>
              </a:rPr>
              <a:t>10101010</a:t>
            </a:r>
            <a:r>
              <a:rPr b="1" lang="en-US" sz="1800" spc="-1" strike="noStrike">
                <a:solidFill>
                  <a:srgbClr val="ff0000"/>
                </a:solidFill>
                <a:uFill>
                  <a:solidFill>
                    <a:srgbClr val="ffffff"/>
                  </a:solidFill>
                </a:uFill>
                <a:latin typeface="Century Gothic"/>
                <a:ea typeface="DejaVu Sans"/>
              </a:rPr>
              <a:t>11001111</a:t>
            </a:r>
            <a:r>
              <a:rPr b="1" lang="en-US" sz="1800" spc="-1" strike="noStrike">
                <a:solidFill>
                  <a:srgbClr val="00b0f0"/>
                </a:solidFill>
                <a:uFill>
                  <a:solidFill>
                    <a:srgbClr val="ffffff"/>
                  </a:solidFill>
                </a:uFill>
                <a:latin typeface="Century Gothic"/>
                <a:ea typeface="DejaVu Sans"/>
              </a:rPr>
              <a:t>010111100</a:t>
            </a:r>
            <a:r>
              <a:rPr b="1" lang="en-US" sz="1800" spc="-1" strike="noStrike">
                <a:solidFill>
                  <a:srgbClr val="ff0000"/>
                </a:solidFill>
                <a:uFill>
                  <a:solidFill>
                    <a:srgbClr val="ffffff"/>
                  </a:solidFill>
                </a:uFill>
                <a:latin typeface="Century Gothic"/>
                <a:ea typeface="DejaVu Sans"/>
              </a:rPr>
              <a:t>01100111</a:t>
            </a:r>
            <a:r>
              <a:rPr b="1" lang="en-US" sz="1800" spc="-1" strike="noStrike">
                <a:solidFill>
                  <a:srgbClr val="00b0f0"/>
                </a:solidFill>
                <a:uFill>
                  <a:solidFill>
                    <a:srgbClr val="ffffff"/>
                  </a:solidFill>
                </a:uFill>
                <a:latin typeface="Century Gothic"/>
                <a:ea typeface="DejaVu Sans"/>
              </a:rPr>
              <a:t>10110011</a:t>
            </a:r>
            <a:endParaRPr b="0" lang="en-US" sz="1800" spc="-1" strike="noStrike">
              <a:solidFill>
                <a:srgbClr val="000000"/>
              </a:solidFill>
              <a:uFill>
                <a:solidFill>
                  <a:srgbClr val="ffffff"/>
                </a:solidFill>
              </a:uFill>
              <a:latin typeface="Arial"/>
            </a:endParaRPr>
          </a:p>
        </p:txBody>
      </p:sp>
      <p:sp>
        <p:nvSpPr>
          <p:cNvPr id="205" name="CustomShape 7"/>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95AB56B-1A32-4ACC-8C3D-255DD46EAB02}"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r>
              <a:rPr b="1" lang="en-US" sz="3600" spc="-1" strike="noStrike">
                <a:solidFill>
                  <a:srgbClr val="262626"/>
                </a:solidFill>
                <a:uFill>
                  <a:solidFill>
                    <a:srgbClr val="ffffff"/>
                  </a:solidFill>
                </a:uFill>
                <a:latin typeface="Century Gothic"/>
              </a:rPr>
              <a:t>ADVANTAGE OF SYNCHRONOUS TRANSMISSION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07" name="CustomShape 2"/>
          <p:cNvSpPr/>
          <p:nvPr/>
        </p:nvSpPr>
        <p:spPr>
          <a:xfrm>
            <a:off x="622080" y="1574280"/>
            <a:ext cx="10881720" cy="502380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7030a0"/>
                </a:solidFill>
                <a:uFill>
                  <a:solidFill>
                    <a:srgbClr val="ffffff"/>
                  </a:solidFill>
                </a:uFill>
                <a:latin typeface="Century Gothic"/>
              </a:rPr>
              <a:t>Advantage:</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This method is </a:t>
            </a:r>
            <a:r>
              <a:rPr b="1" i="1" lang="en-US" sz="2400" spc="-1" strike="noStrike">
                <a:solidFill>
                  <a:srgbClr val="404040"/>
                </a:solidFill>
                <a:uFill>
                  <a:solidFill>
                    <a:srgbClr val="ffffff"/>
                  </a:solidFill>
                </a:uFill>
                <a:latin typeface="Century Gothic"/>
              </a:rPr>
              <a:t>faster</a:t>
            </a:r>
            <a:r>
              <a:rPr b="0" lang="en-US" sz="2400" spc="-1" strike="noStrike">
                <a:solidFill>
                  <a:srgbClr val="404040"/>
                </a:solidFill>
                <a:uFill>
                  <a:solidFill>
                    <a:srgbClr val="ffffff"/>
                  </a:solidFill>
                </a:uFill>
                <a:latin typeface="Century Gothic"/>
              </a:rPr>
              <a:t> as compared to asynchronous as there are no extra bits (start bit &amp; stop bit) and also there is no gap between the individual data bytes.</a:t>
            </a:r>
            <a:endParaRPr b="0" lang="en-US" sz="1800" spc="-1" strike="noStrike">
              <a:solidFill>
                <a:srgbClr val="000000"/>
              </a:solidFill>
              <a:uFill>
                <a:solidFill>
                  <a:srgbClr val="ffffff"/>
                </a:solidFill>
              </a:uFill>
              <a:latin typeface="Arial"/>
            </a:endParaRPr>
          </a:p>
          <a:p>
            <a:pPr algn="just">
              <a:lnSpc>
                <a:spcPct val="100000"/>
              </a:lnSpc>
            </a:pPr>
            <a:r>
              <a:rPr b="1" lang="en-US" sz="2400" spc="-1" strike="noStrike">
                <a:solidFill>
                  <a:srgbClr val="7030a0"/>
                </a:solidFill>
                <a:uFill>
                  <a:solidFill>
                    <a:srgbClr val="ffffff"/>
                  </a:solidFill>
                </a:uFill>
                <a:latin typeface="Century Gothic"/>
              </a:rPr>
              <a:t>Disadvantages:</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It is costly as compared to asynchronous method. It </a:t>
            </a:r>
            <a:r>
              <a:rPr b="1" i="1" lang="en-US" sz="2400" spc="-1" strike="noStrike">
                <a:solidFill>
                  <a:srgbClr val="404040"/>
                </a:solidFill>
                <a:uFill>
                  <a:solidFill>
                    <a:srgbClr val="ffffff"/>
                  </a:solidFill>
                </a:uFill>
                <a:latin typeface="Century Gothic"/>
              </a:rPr>
              <a:t>requires local buffer storage</a:t>
            </a:r>
            <a:r>
              <a:rPr b="0" lang="en-US" sz="2400" spc="-1" strike="noStrike">
                <a:solidFill>
                  <a:srgbClr val="404040"/>
                </a:solidFill>
                <a:uFill>
                  <a:solidFill>
                    <a:srgbClr val="ffffff"/>
                  </a:solidFill>
                </a:uFill>
                <a:latin typeface="Century Gothic"/>
              </a:rPr>
              <a:t> at the two ends of line to assemble blocks </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It also requires </a:t>
            </a:r>
            <a:r>
              <a:rPr b="1" i="1" lang="en-US" sz="2400" spc="-1" strike="noStrike">
                <a:solidFill>
                  <a:srgbClr val="404040"/>
                </a:solidFill>
                <a:uFill>
                  <a:solidFill>
                    <a:srgbClr val="ffffff"/>
                  </a:solidFill>
                </a:uFill>
                <a:latin typeface="Century Gothic"/>
              </a:rPr>
              <a:t>accurately synchronized clocks </a:t>
            </a:r>
            <a:r>
              <a:rPr b="0" lang="en-US" sz="2400" spc="-1" strike="noStrike">
                <a:solidFill>
                  <a:srgbClr val="404040"/>
                </a:solidFill>
                <a:uFill>
                  <a:solidFill>
                    <a:srgbClr val="ffffff"/>
                  </a:solidFill>
                </a:uFill>
                <a:latin typeface="Century Gothic"/>
              </a:rPr>
              <a:t>at both ends. This lead to increase in the cost.</a:t>
            </a:r>
            <a:endParaRPr b="0" lang="en-US" sz="1800" spc="-1" strike="noStrike">
              <a:solidFill>
                <a:srgbClr val="000000"/>
              </a:solidFill>
              <a:uFill>
                <a:solidFill>
                  <a:srgbClr val="ffffff"/>
                </a:solidFill>
              </a:uFill>
              <a:latin typeface="Arial"/>
            </a:endParaRPr>
          </a:p>
        </p:txBody>
      </p:sp>
      <p:sp>
        <p:nvSpPr>
          <p:cNvPr id="208" name="CustomShape 3"/>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0F850A3-E709-4733-9A0F-537EA313397D}"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r>
              <a:rPr b="1" lang="en-US" sz="3600" spc="-1" strike="noStrike">
                <a:solidFill>
                  <a:srgbClr val="262626"/>
                </a:solidFill>
                <a:uFill>
                  <a:solidFill>
                    <a:srgbClr val="ffffff"/>
                  </a:solidFill>
                </a:uFill>
                <a:latin typeface="Century Gothic"/>
              </a:rPr>
              <a:t>ERROR</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10" name="CustomShape 2"/>
          <p:cNvSpPr/>
          <p:nvPr/>
        </p:nvSpPr>
        <p:spPr>
          <a:xfrm>
            <a:off x="320400" y="1187640"/>
            <a:ext cx="11716920" cy="548568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Networks must be able to transfer data from one device to another with acceptable </a:t>
            </a:r>
            <a:r>
              <a:rPr b="1" i="1" lang="en-US" sz="2400" spc="-1" strike="noStrike">
                <a:solidFill>
                  <a:srgbClr val="404040"/>
                </a:solidFill>
                <a:uFill>
                  <a:solidFill>
                    <a:srgbClr val="ffffff"/>
                  </a:solidFill>
                </a:uFill>
                <a:latin typeface="Century Gothic"/>
              </a:rPr>
              <a:t>accuracy.</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For most applications, a system must guarantee that the data received are identical to the data transmitted.</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Data can be corrupted during transmission.</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Some applications require that </a:t>
            </a:r>
            <a:r>
              <a:rPr b="1" i="1" lang="en-US" sz="2400" spc="-1" strike="noStrike">
                <a:solidFill>
                  <a:srgbClr val="404040"/>
                </a:solidFill>
                <a:uFill>
                  <a:solidFill>
                    <a:srgbClr val="ffffff"/>
                  </a:solidFill>
                </a:uFill>
                <a:latin typeface="Century Gothic"/>
              </a:rPr>
              <a:t>errors</a:t>
            </a:r>
            <a:r>
              <a:rPr b="0" lang="en-US" sz="2400" spc="-1" strike="noStrike">
                <a:solidFill>
                  <a:srgbClr val="404040"/>
                </a:solidFill>
                <a:uFill>
                  <a:solidFill>
                    <a:srgbClr val="ffffff"/>
                  </a:solidFill>
                </a:uFill>
                <a:latin typeface="Century Gothic"/>
              </a:rPr>
              <a:t> be detected and corrected.</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Small level of errors are acceptable in applications like audio or video transmissions.</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High level of accuracy is expected in text transmission.</a:t>
            </a:r>
            <a:endParaRPr b="0" lang="en-US" sz="1800" spc="-1" strike="noStrike">
              <a:solidFill>
                <a:srgbClr val="000000"/>
              </a:solidFill>
              <a:uFill>
                <a:solidFill>
                  <a:srgbClr val="ffffff"/>
                </a:solidFill>
              </a:uFill>
              <a:latin typeface="Arial"/>
            </a:endParaRPr>
          </a:p>
        </p:txBody>
      </p:sp>
      <p:sp>
        <p:nvSpPr>
          <p:cNvPr id="211" name="CustomShape 3"/>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63DBEBE-B666-4FD2-8802-E07873483548}"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262626"/>
                </a:solidFill>
                <a:uFill>
                  <a:solidFill>
                    <a:srgbClr val="ffffff"/>
                  </a:solidFill>
                </a:uFill>
                <a:latin typeface="Century Gothic"/>
              </a:rPr>
              <a:t>OBJECTIVE</a:t>
            </a:r>
            <a:endParaRPr b="0" lang="en-US" sz="1800" spc="-1" strike="noStrike">
              <a:solidFill>
                <a:srgbClr val="000000"/>
              </a:solidFill>
              <a:uFill>
                <a:solidFill>
                  <a:srgbClr val="ffffff"/>
                </a:solidFill>
              </a:uFill>
              <a:latin typeface="Arial"/>
            </a:endParaRPr>
          </a:p>
        </p:txBody>
      </p:sp>
      <p:sp>
        <p:nvSpPr>
          <p:cNvPr id="156"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To implement error detection using Cyclic Redundancy Check (CRC- CCITT 16-bit) technique.</a:t>
            </a:r>
            <a:endParaRPr b="0" lang="en-US" sz="1800" spc="-1" strike="noStrike">
              <a:solidFill>
                <a:srgbClr val="000000"/>
              </a:solidFill>
              <a:uFill>
                <a:solidFill>
                  <a:srgbClr val="ffffff"/>
                </a:solidFill>
              </a:uFill>
              <a:latin typeface="Arial"/>
            </a:endParaRPr>
          </a:p>
        </p:txBody>
      </p:sp>
      <p:sp>
        <p:nvSpPr>
          <p:cNvPr id="157" name="CustomShape 3"/>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412C05B-2E32-4063-B4E2-E2C7BCC351B2}"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262626"/>
                </a:solidFill>
                <a:uFill>
                  <a:solidFill>
                    <a:srgbClr val="ffffff"/>
                  </a:solidFill>
                </a:uFill>
                <a:latin typeface="Century Gothic"/>
              </a:rPr>
              <a:t>Types of Errors</a:t>
            </a:r>
            <a:endParaRPr b="0" lang="en-US" sz="1800" spc="-1" strike="noStrike">
              <a:solidFill>
                <a:srgbClr val="000000"/>
              </a:solidFill>
              <a:uFill>
                <a:solidFill>
                  <a:srgbClr val="ffffff"/>
                </a:solidFill>
              </a:uFill>
              <a:latin typeface="Arial"/>
            </a:endParaRPr>
          </a:p>
        </p:txBody>
      </p:sp>
      <p:sp>
        <p:nvSpPr>
          <p:cNvPr id="213" name="CustomShape 2"/>
          <p:cNvSpPr/>
          <p:nvPr/>
        </p:nvSpPr>
        <p:spPr>
          <a:xfrm>
            <a:off x="552960" y="1501920"/>
            <a:ext cx="11286360" cy="508644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a53010"/>
              </a:buClr>
              <a:buFont typeface="Wingdings 3" charset="2"/>
              <a:buChar char=""/>
            </a:pPr>
            <a:r>
              <a:rPr b="1" lang="en-US" sz="2400" spc="-1" strike="noStrike">
                <a:solidFill>
                  <a:srgbClr val="404040"/>
                </a:solidFill>
                <a:uFill>
                  <a:solidFill>
                    <a:srgbClr val="ffffff"/>
                  </a:solidFill>
                </a:uFill>
                <a:latin typeface="Century Gothic"/>
              </a:rPr>
              <a:t>Single bit error</a:t>
            </a:r>
            <a:r>
              <a:rPr b="0" lang="en-US" sz="2400" spc="-1" strike="noStrike">
                <a:solidFill>
                  <a:srgbClr val="404040"/>
                </a:solidFill>
                <a:uFill>
                  <a:solidFill>
                    <a:srgbClr val="ffffff"/>
                  </a:solidFill>
                </a:uFill>
                <a:latin typeface="Century Gothic"/>
              </a:rPr>
              <a:t>: only one bit in the data unit has changed.</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1" lang="en-US" sz="2400" spc="-1" strike="noStrike">
                <a:solidFill>
                  <a:srgbClr val="404040"/>
                </a:solidFill>
                <a:uFill>
                  <a:solidFill>
                    <a:srgbClr val="ffffff"/>
                  </a:solidFill>
                </a:uFill>
                <a:latin typeface="Century Gothic"/>
              </a:rPr>
              <a:t>Burst error</a:t>
            </a:r>
            <a:r>
              <a:rPr b="0" lang="en-US" sz="2400" spc="-1" strike="noStrike">
                <a:solidFill>
                  <a:srgbClr val="404040"/>
                </a:solidFill>
                <a:uFill>
                  <a:solidFill>
                    <a:srgbClr val="ffffff"/>
                  </a:solidFill>
                </a:uFill>
                <a:latin typeface="Century Gothic"/>
              </a:rPr>
              <a:t>: two or more bits in the data unit have changed.</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pic>
        <p:nvPicPr>
          <p:cNvPr id="214" name="Picture 4" descr=""/>
          <p:cNvPicPr/>
          <p:nvPr/>
        </p:nvPicPr>
        <p:blipFill>
          <a:blip r:embed="rId1"/>
          <a:stretch/>
        </p:blipFill>
        <p:spPr>
          <a:xfrm>
            <a:off x="2915280" y="2358360"/>
            <a:ext cx="4844520" cy="848160"/>
          </a:xfrm>
          <a:prstGeom prst="rect">
            <a:avLst/>
          </a:prstGeom>
          <a:ln>
            <a:noFill/>
          </a:ln>
        </p:spPr>
      </p:pic>
      <p:pic>
        <p:nvPicPr>
          <p:cNvPr id="215" name="Picture 5" descr=""/>
          <p:cNvPicPr/>
          <p:nvPr/>
        </p:nvPicPr>
        <p:blipFill>
          <a:blip r:embed="rId2"/>
          <a:stretch/>
        </p:blipFill>
        <p:spPr>
          <a:xfrm>
            <a:off x="2908080" y="4588560"/>
            <a:ext cx="4852080" cy="1907640"/>
          </a:xfrm>
          <a:prstGeom prst="rect">
            <a:avLst/>
          </a:prstGeom>
          <a:ln>
            <a:noFill/>
          </a:ln>
        </p:spPr>
      </p:pic>
      <p:sp>
        <p:nvSpPr>
          <p:cNvPr id="216" name="CustomShape 3"/>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9E46169-8471-40EA-9AD5-7431C54E0AFA}"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262626"/>
                </a:solidFill>
                <a:uFill>
                  <a:solidFill>
                    <a:srgbClr val="ffffff"/>
                  </a:solidFill>
                </a:uFill>
                <a:latin typeface="Century Gothic"/>
              </a:rPr>
              <a:t>ERROR DETECTING CODES</a:t>
            </a:r>
            <a:endParaRPr b="0" lang="en-US" sz="1800" spc="-1" strike="noStrike">
              <a:solidFill>
                <a:srgbClr val="000000"/>
              </a:solidFill>
              <a:uFill>
                <a:solidFill>
                  <a:srgbClr val="ffffff"/>
                </a:solidFill>
              </a:uFill>
              <a:latin typeface="Arial"/>
            </a:endParaRPr>
          </a:p>
        </p:txBody>
      </p:sp>
      <p:sp>
        <p:nvSpPr>
          <p:cNvPr id="218" name="CustomShape 2"/>
          <p:cNvSpPr/>
          <p:nvPr/>
        </p:nvSpPr>
        <p:spPr>
          <a:xfrm>
            <a:off x="386640" y="1574280"/>
            <a:ext cx="11481120" cy="503316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Whenever a message is transmitted, it may get scrambled by </a:t>
            </a:r>
            <a:r>
              <a:rPr b="1" i="1" lang="en-US" sz="2400" spc="-1" strike="noStrike">
                <a:solidFill>
                  <a:srgbClr val="404040"/>
                </a:solidFill>
                <a:uFill>
                  <a:solidFill>
                    <a:srgbClr val="ffffff"/>
                  </a:solidFill>
                </a:uFill>
                <a:latin typeface="Century Gothic"/>
              </a:rPr>
              <a:t>noise</a:t>
            </a:r>
            <a:r>
              <a:rPr b="0" lang="en-US" sz="2400" spc="-1" strike="noStrike">
                <a:solidFill>
                  <a:srgbClr val="404040"/>
                </a:solidFill>
                <a:uFill>
                  <a:solidFill>
                    <a:srgbClr val="ffffff"/>
                  </a:solidFill>
                </a:uFill>
                <a:latin typeface="Century Gothic"/>
              </a:rPr>
              <a:t> or data may get corrupted. </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Basic approach used for error detection is the use of </a:t>
            </a:r>
            <a:r>
              <a:rPr b="1" i="1" lang="en-US" sz="2400" spc="-1" strike="noStrike">
                <a:solidFill>
                  <a:srgbClr val="404040"/>
                </a:solidFill>
                <a:uFill>
                  <a:solidFill>
                    <a:srgbClr val="ffffff"/>
                  </a:solidFill>
                </a:uFill>
                <a:latin typeface="Century Gothic"/>
              </a:rPr>
              <a:t>redundancy bits</a:t>
            </a:r>
            <a:r>
              <a:rPr b="0" lang="en-US" sz="2400" spc="-1" strike="noStrike">
                <a:solidFill>
                  <a:srgbClr val="404040"/>
                </a:solidFill>
                <a:uFill>
                  <a:solidFill>
                    <a:srgbClr val="ffffff"/>
                  </a:solidFill>
                </a:uFill>
                <a:latin typeface="Century Gothic"/>
              </a:rPr>
              <a:t>, where additional bits are added to facilitate detection of errors. </a:t>
            </a:r>
            <a:endParaRPr b="0" lang="en-US" sz="1800" spc="-1" strike="noStrike">
              <a:solidFill>
                <a:srgbClr val="000000"/>
              </a:solidFill>
              <a:uFill>
                <a:solidFill>
                  <a:srgbClr val="ffffff"/>
                </a:solidFill>
              </a:uFill>
              <a:latin typeface="Arial"/>
            </a:endParaRPr>
          </a:p>
        </p:txBody>
      </p:sp>
      <p:sp>
        <p:nvSpPr>
          <p:cNvPr id="219" name="CustomShape 3"/>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ED9BDA1-9E0D-46D3-869F-43F04D6CF041}"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r>
              <a:rPr b="1" lang="en-US" sz="3600" spc="-1" strike="noStrike">
                <a:solidFill>
                  <a:srgbClr val="262626"/>
                </a:solidFill>
                <a:uFill>
                  <a:solidFill>
                    <a:srgbClr val="ffffff"/>
                  </a:solidFill>
                </a:uFill>
                <a:latin typeface="Century Gothic"/>
              </a:rPr>
              <a:t>POPULAR TECHNIQUES FOR ERROR DETECTION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21"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Simple Parity check</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Two-dimensional Parity check</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Checksum</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Cyclic redundancy check</a:t>
            </a:r>
            <a:endParaRPr b="0" lang="en-US" sz="1800" spc="-1" strike="noStrike">
              <a:solidFill>
                <a:srgbClr val="000000"/>
              </a:solidFill>
              <a:uFill>
                <a:solidFill>
                  <a:srgbClr val="ffffff"/>
                </a:solidFill>
              </a:uFill>
              <a:latin typeface="Arial"/>
            </a:endParaRPr>
          </a:p>
        </p:txBody>
      </p:sp>
      <p:sp>
        <p:nvSpPr>
          <p:cNvPr id="222" name="CustomShape 3"/>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8BA07D3-8EE6-4A6B-AA21-E8B2208F1DA4}"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r>
              <a:rPr b="1" lang="en-US" sz="3600" spc="-1" strike="noStrike">
                <a:solidFill>
                  <a:srgbClr val="262626"/>
                </a:solidFill>
                <a:uFill>
                  <a:solidFill>
                    <a:srgbClr val="ffffff"/>
                  </a:solidFill>
                </a:uFill>
                <a:latin typeface="Century Gothic"/>
              </a:rPr>
              <a:t>SIMPLE PARITY CHECK</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24"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Blocks of data from the source are subjected to a check bit or parity bit generator form, where a parity of :</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1 is added to the block if it contains odd number of 1’s, and</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0 is added if it contains even number of 1’s</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This scheme makes the total number of 1’s even, that is why it is called </a:t>
            </a:r>
            <a:r>
              <a:rPr b="1" i="1" lang="en-US" sz="2400" spc="-1" strike="noStrike">
                <a:solidFill>
                  <a:srgbClr val="404040"/>
                </a:solidFill>
                <a:uFill>
                  <a:solidFill>
                    <a:srgbClr val="ffffff"/>
                  </a:solidFill>
                </a:uFill>
                <a:latin typeface="Century Gothic"/>
              </a:rPr>
              <a:t>even parity checking</a:t>
            </a:r>
            <a:r>
              <a:rPr b="0" lang="en-US" sz="2400" spc="-1" strike="noStrike">
                <a:solidFill>
                  <a:srgbClr val="404040"/>
                </a:solidFill>
                <a:uFill>
                  <a:solidFill>
                    <a:srgbClr val="ffffff"/>
                  </a:solidFill>
                </a:uFill>
                <a:latin typeface="Century Gothic"/>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25" name="CustomShape 3"/>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7AD7CB7-0B6C-49F8-BF1D-5F641E400F27}"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262626"/>
                </a:solidFill>
                <a:uFill>
                  <a:solidFill>
                    <a:srgbClr val="ffffff"/>
                  </a:solidFill>
                </a:uFill>
                <a:latin typeface="Century Gothic"/>
              </a:rPr>
              <a:t>SIMPLE PARITY CHECK: EXAMPLE</a:t>
            </a:r>
            <a:endParaRPr b="0" lang="en-US" sz="1800" spc="-1" strike="noStrike">
              <a:solidFill>
                <a:srgbClr val="000000"/>
              </a:solidFill>
              <a:uFill>
                <a:solidFill>
                  <a:srgbClr val="ffffff"/>
                </a:solidFill>
              </a:uFill>
              <a:latin typeface="Arial"/>
            </a:endParaRPr>
          </a:p>
        </p:txBody>
      </p:sp>
      <p:pic>
        <p:nvPicPr>
          <p:cNvPr id="227" name="Content Placeholder 4" descr=""/>
          <p:cNvPicPr/>
          <p:nvPr/>
        </p:nvPicPr>
        <p:blipFill>
          <a:blip r:embed="rId1"/>
          <a:stretch/>
        </p:blipFill>
        <p:spPr>
          <a:xfrm>
            <a:off x="1810080" y="1696680"/>
            <a:ext cx="9595800" cy="4599720"/>
          </a:xfrm>
          <a:prstGeom prst="rect">
            <a:avLst/>
          </a:prstGeom>
          <a:ln>
            <a:noFill/>
          </a:ln>
        </p:spPr>
      </p:pic>
      <p:sp>
        <p:nvSpPr>
          <p:cNvPr id="228" name="CustomShape 2"/>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5C6AE79-81F4-430B-9EB7-F1442DBE9B29}"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r>
              <a:rPr b="0" lang="en-US" sz="3600" spc="-1" strike="noStrike">
                <a:solidFill>
                  <a:srgbClr val="262626"/>
                </a:solidFill>
                <a:uFill>
                  <a:solidFill>
                    <a:srgbClr val="ffffff"/>
                  </a:solidFill>
                </a:uFill>
                <a:latin typeface="Century Gothic"/>
              </a:rPr>
              <a:t> </a:t>
            </a:r>
            <a:r>
              <a:rPr b="1" lang="en-US" sz="3600" spc="-1" strike="noStrike">
                <a:solidFill>
                  <a:srgbClr val="262626"/>
                </a:solidFill>
                <a:uFill>
                  <a:solidFill>
                    <a:srgbClr val="ffffff"/>
                  </a:solidFill>
                </a:uFill>
                <a:latin typeface="Century Gothic"/>
              </a:rPr>
              <a:t>TWO-DIMENSIONAL PARITY CHECK</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30"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Parity check bits are calculated for each row, which is equivalent to a simple parity check bit. </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Parity check bits are also calculated for all columns, then both are sent along with the data. </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At the receiving end these are compared with the parity bits calculated on the received data.</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31" name="CustomShape 3"/>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617D5F5-076A-4D18-888E-F4B2473B3C51}"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r>
              <a:rPr b="1" lang="en-US" sz="3600" spc="-1" strike="noStrike">
                <a:solidFill>
                  <a:srgbClr val="262626"/>
                </a:solidFill>
                <a:uFill>
                  <a:solidFill>
                    <a:srgbClr val="ffffff"/>
                  </a:solidFill>
                </a:uFill>
                <a:latin typeface="Century Gothic"/>
              </a:rPr>
              <a:t>TWO-DIMENSIONAL PARITY CHECK: EXAMPLE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233" name="Content Placeholder 3" descr=""/>
          <p:cNvPicPr/>
          <p:nvPr/>
        </p:nvPicPr>
        <p:blipFill>
          <a:blip r:embed="rId1"/>
          <a:stretch/>
        </p:blipFill>
        <p:spPr>
          <a:xfrm>
            <a:off x="829440" y="1291320"/>
            <a:ext cx="10830600" cy="5268960"/>
          </a:xfrm>
          <a:prstGeom prst="rect">
            <a:avLst/>
          </a:prstGeom>
          <a:ln>
            <a:noFill/>
          </a:ln>
        </p:spPr>
      </p:pic>
      <p:sp>
        <p:nvSpPr>
          <p:cNvPr id="234" name="CustomShape 2"/>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23F21BF-6E05-4F56-8984-A37E380F4FAE}"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r>
              <a:rPr b="1" lang="en-US" sz="3600" spc="-1" strike="noStrike">
                <a:solidFill>
                  <a:srgbClr val="262626"/>
                </a:solidFill>
                <a:uFill>
                  <a:solidFill>
                    <a:srgbClr val="ffffff"/>
                  </a:solidFill>
                </a:uFill>
                <a:latin typeface="Century Gothic"/>
              </a:rPr>
              <a:t>CHECKSUM</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36" name="CustomShape 2"/>
          <p:cNvSpPr/>
          <p:nvPr/>
        </p:nvSpPr>
        <p:spPr>
          <a:xfrm>
            <a:off x="650520" y="1470600"/>
            <a:ext cx="10853280" cy="443988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In checksum error detection scheme, the data is divided into </a:t>
            </a:r>
            <a:r>
              <a:rPr b="1" i="1" lang="en-US" sz="2400" spc="-1" strike="noStrike">
                <a:solidFill>
                  <a:srgbClr val="404040"/>
                </a:solidFill>
                <a:uFill>
                  <a:solidFill>
                    <a:srgbClr val="ffffff"/>
                  </a:solidFill>
                </a:uFill>
                <a:latin typeface="Century Gothic"/>
              </a:rPr>
              <a:t>‘k’</a:t>
            </a:r>
            <a:r>
              <a:rPr b="0" lang="en-US" sz="2400" spc="-1" strike="noStrike">
                <a:solidFill>
                  <a:srgbClr val="404040"/>
                </a:solidFill>
                <a:uFill>
                  <a:solidFill>
                    <a:srgbClr val="ffffff"/>
                  </a:solidFill>
                </a:uFill>
                <a:latin typeface="Century Gothic"/>
              </a:rPr>
              <a:t> segments each of </a:t>
            </a:r>
            <a:r>
              <a:rPr b="1" i="1" lang="en-US" sz="2400" spc="-1" strike="noStrike">
                <a:solidFill>
                  <a:srgbClr val="404040"/>
                </a:solidFill>
                <a:uFill>
                  <a:solidFill>
                    <a:srgbClr val="ffffff"/>
                  </a:solidFill>
                </a:uFill>
                <a:latin typeface="Century Gothic"/>
              </a:rPr>
              <a:t>‘m’</a:t>
            </a:r>
            <a:r>
              <a:rPr b="0" lang="en-US" sz="2400" spc="-1" strike="noStrike">
                <a:solidFill>
                  <a:srgbClr val="404040"/>
                </a:solidFill>
                <a:uFill>
                  <a:solidFill>
                    <a:srgbClr val="ffffff"/>
                  </a:solidFill>
                </a:uFill>
                <a:latin typeface="Century Gothic"/>
              </a:rPr>
              <a:t> bits.</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In the sender’s end the segments are added using 1’s complement arithmetic to get the sum. The sum is complemented to get the checksum.</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The checksum segment is sent along with the data segments.</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 </a:t>
            </a:r>
            <a:r>
              <a:rPr b="0" lang="en-US" sz="2400" spc="-1" strike="noStrike">
                <a:solidFill>
                  <a:srgbClr val="404040"/>
                </a:solidFill>
                <a:uFill>
                  <a:solidFill>
                    <a:srgbClr val="ffffff"/>
                  </a:solidFill>
                </a:uFill>
                <a:latin typeface="Century Gothic"/>
              </a:rPr>
              <a:t>At the receiver’s end, all received segments are added using 1’s complement arithmetic to get the sum. The sum is complemented.</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 </a:t>
            </a:r>
            <a:r>
              <a:rPr b="0" lang="en-US" sz="2400" spc="-1" strike="noStrike">
                <a:solidFill>
                  <a:srgbClr val="404040"/>
                </a:solidFill>
                <a:uFill>
                  <a:solidFill>
                    <a:srgbClr val="ffffff"/>
                  </a:solidFill>
                </a:uFill>
                <a:latin typeface="Century Gothic"/>
              </a:rPr>
              <a:t>If the result is zero, the received data is accepted; otherwise discarded.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37" name="CustomShape 3"/>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30FC0AD-9FE7-4074-9BC4-FB3C71013EE8}"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262626"/>
                </a:solidFill>
                <a:uFill>
                  <a:solidFill>
                    <a:srgbClr val="ffffff"/>
                  </a:solidFill>
                </a:uFill>
                <a:latin typeface="Century Gothic"/>
              </a:rPr>
              <a:t>CHECKSUM: EXAMPLE</a:t>
            </a:r>
            <a:endParaRPr b="0" lang="en-US" sz="1800" spc="-1" strike="noStrike">
              <a:solidFill>
                <a:srgbClr val="000000"/>
              </a:solidFill>
              <a:uFill>
                <a:solidFill>
                  <a:srgbClr val="ffffff"/>
                </a:solidFill>
              </a:uFill>
              <a:latin typeface="Arial"/>
            </a:endParaRPr>
          </a:p>
        </p:txBody>
      </p:sp>
      <p:pic>
        <p:nvPicPr>
          <p:cNvPr id="239" name="Content Placeholder 3" descr=""/>
          <p:cNvPicPr/>
          <p:nvPr/>
        </p:nvPicPr>
        <p:blipFill>
          <a:blip r:embed="rId1"/>
          <a:stretch/>
        </p:blipFill>
        <p:spPr>
          <a:xfrm>
            <a:off x="914400" y="1366920"/>
            <a:ext cx="10811880" cy="5287680"/>
          </a:xfrm>
          <a:prstGeom prst="rect">
            <a:avLst/>
          </a:prstGeom>
          <a:ln>
            <a:noFill/>
          </a:ln>
        </p:spPr>
      </p:pic>
      <p:sp>
        <p:nvSpPr>
          <p:cNvPr id="240" name="CustomShape 2"/>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66C1ACA-E22A-4783-8FF0-5ED5C623136E}"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r>
              <a:rPr b="1" lang="en-US" sz="3600" spc="-1" strike="noStrike">
                <a:solidFill>
                  <a:srgbClr val="262626"/>
                </a:solidFill>
                <a:uFill>
                  <a:solidFill>
                    <a:srgbClr val="ffffff"/>
                  </a:solidFill>
                </a:uFill>
                <a:latin typeface="Century Gothic"/>
              </a:rPr>
              <a:t>CYCLIC REDUNDANCY CHECK (CRC)</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42" name="CustomShape 2"/>
          <p:cNvSpPr/>
          <p:nvPr/>
        </p:nvSpPr>
        <p:spPr>
          <a:xfrm>
            <a:off x="659880" y="1489320"/>
            <a:ext cx="11151360" cy="487296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Unlike checksum scheme, which is based on addition, CRC is based on binary division.</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In CRC, a sequence of redundant bits, called cyclic redundancy check bits, are appended to the end of data unit so that the resulting data unit becomes exactly divisible by a second, predetermined binary number.</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At the destination, the incoming data unit is divided by the same number. If at this step there is no remainder, the data unit is assumed to be correct and is therefore accepted.</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A remainder indicates that the data unit has been damaged in transit and therefore must be rejected.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43" name="CustomShape 3"/>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A55D0FB-D24F-416C-A0D5-DAB47923AD37}"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262626"/>
                </a:solidFill>
                <a:uFill>
                  <a:solidFill>
                    <a:srgbClr val="ffffff"/>
                  </a:solidFill>
                </a:uFill>
                <a:latin typeface="Century Gothic"/>
              </a:rPr>
              <a:t>DATA TRANSMISSION</a:t>
            </a:r>
            <a:endParaRPr b="0" lang="en-US" sz="1800" spc="-1" strike="noStrike">
              <a:solidFill>
                <a:srgbClr val="000000"/>
              </a:solidFill>
              <a:uFill>
                <a:solidFill>
                  <a:srgbClr val="ffffff"/>
                </a:solidFill>
              </a:uFill>
              <a:latin typeface="Arial"/>
            </a:endParaRPr>
          </a:p>
        </p:txBody>
      </p:sp>
      <p:sp>
        <p:nvSpPr>
          <p:cNvPr id="159"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Data transmission refers to the movement of data in the form of bits between two or more digital devices.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This transfer of data takes place via some form of transmission media (for example, coaxial cable, fibre optics etc.) </a:t>
            </a:r>
            <a:endParaRPr b="0" lang="en-US" sz="1800" spc="-1" strike="noStrike">
              <a:solidFill>
                <a:srgbClr val="000000"/>
              </a:solidFill>
              <a:uFill>
                <a:solidFill>
                  <a:srgbClr val="ffffff"/>
                </a:solidFill>
              </a:uFill>
              <a:latin typeface="Arial"/>
            </a:endParaRPr>
          </a:p>
        </p:txBody>
      </p:sp>
      <p:sp>
        <p:nvSpPr>
          <p:cNvPr id="160" name="CustomShape 3"/>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60DB321-23BA-4B36-965A-0ED1112967D1}"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1480680" y="96120"/>
            <a:ext cx="8911080" cy="1280160"/>
          </a:xfrm>
          <a:prstGeom prst="rect">
            <a:avLst/>
          </a:prstGeom>
          <a:noFill/>
          <a:ln>
            <a:noFill/>
          </a:ln>
        </p:spPr>
        <p:style>
          <a:lnRef idx="0"/>
          <a:fillRef idx="0"/>
          <a:effectRef idx="0"/>
          <a:fontRef idx="minor"/>
        </p:style>
        <p:txBody>
          <a:bodyPr lIns="90000" rIns="90000" tIns="45000" bIns="45000"/>
          <a:p>
            <a:r>
              <a:rPr b="1" lang="en-US" sz="3600" spc="-1" strike="noStrike">
                <a:solidFill>
                  <a:srgbClr val="262626"/>
                </a:solidFill>
                <a:uFill>
                  <a:solidFill>
                    <a:srgbClr val="ffffff"/>
                  </a:solidFill>
                </a:uFill>
                <a:latin typeface="Century Gothic"/>
              </a:rPr>
              <a:t>CRC ENCODER AND DECODER</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245" name="Content Placeholder 3" descr=""/>
          <p:cNvPicPr/>
          <p:nvPr/>
        </p:nvPicPr>
        <p:blipFill>
          <a:blip r:embed="rId1"/>
          <a:stretch/>
        </p:blipFill>
        <p:spPr>
          <a:xfrm>
            <a:off x="1885320" y="1523520"/>
            <a:ext cx="7750080" cy="5037120"/>
          </a:xfrm>
          <a:prstGeom prst="rect">
            <a:avLst/>
          </a:prstGeom>
          <a:ln>
            <a:noFill/>
          </a:ln>
        </p:spPr>
      </p:pic>
      <p:sp>
        <p:nvSpPr>
          <p:cNvPr id="246" name="CustomShape 2"/>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B30E51F-ACB9-447B-8F82-326559AD4F73}"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262626"/>
                </a:solidFill>
                <a:uFill>
                  <a:solidFill>
                    <a:srgbClr val="ffffff"/>
                  </a:solidFill>
                </a:uFill>
                <a:latin typeface="Century Gothic"/>
              </a:rPr>
              <a:t>DIVISION IN CRC ENCODER</a:t>
            </a:r>
            <a:endParaRPr b="0" lang="en-US" sz="1800" spc="-1" strike="noStrike">
              <a:solidFill>
                <a:srgbClr val="000000"/>
              </a:solidFill>
              <a:uFill>
                <a:solidFill>
                  <a:srgbClr val="ffffff"/>
                </a:solidFill>
              </a:uFill>
              <a:latin typeface="Arial"/>
            </a:endParaRPr>
          </a:p>
        </p:txBody>
      </p:sp>
      <p:pic>
        <p:nvPicPr>
          <p:cNvPr id="248" name="Content Placeholder 3" descr=""/>
          <p:cNvPicPr/>
          <p:nvPr/>
        </p:nvPicPr>
        <p:blipFill>
          <a:blip r:embed="rId1"/>
          <a:stretch/>
        </p:blipFill>
        <p:spPr>
          <a:xfrm>
            <a:off x="1941840" y="1529280"/>
            <a:ext cx="7993440" cy="4974480"/>
          </a:xfrm>
          <a:prstGeom prst="rect">
            <a:avLst/>
          </a:prstGeom>
          <a:ln>
            <a:noFill/>
          </a:ln>
        </p:spPr>
      </p:pic>
      <p:sp>
        <p:nvSpPr>
          <p:cNvPr id="249" name="CustomShape 2"/>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70BE203-7690-4975-BD04-CB914D636A2F}"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262626"/>
                </a:solidFill>
                <a:uFill>
                  <a:solidFill>
                    <a:srgbClr val="ffffff"/>
                  </a:solidFill>
                </a:uFill>
                <a:latin typeface="Century Gothic"/>
              </a:rPr>
              <a:t>DIVISION IN CRC DECODER</a:t>
            </a:r>
            <a:endParaRPr b="0" lang="en-US" sz="1800" spc="-1" strike="noStrike">
              <a:solidFill>
                <a:srgbClr val="000000"/>
              </a:solidFill>
              <a:uFill>
                <a:solidFill>
                  <a:srgbClr val="ffffff"/>
                </a:solidFill>
              </a:uFill>
              <a:latin typeface="Arial"/>
            </a:endParaRPr>
          </a:p>
        </p:txBody>
      </p:sp>
      <p:pic>
        <p:nvPicPr>
          <p:cNvPr id="251" name="Content Placeholder 3" descr=""/>
          <p:cNvPicPr/>
          <p:nvPr/>
        </p:nvPicPr>
        <p:blipFill>
          <a:blip r:embed="rId1"/>
          <a:stretch/>
        </p:blipFill>
        <p:spPr>
          <a:xfrm>
            <a:off x="1083960" y="1242720"/>
            <a:ext cx="10014480" cy="5119560"/>
          </a:xfrm>
          <a:prstGeom prst="rect">
            <a:avLst/>
          </a:prstGeom>
          <a:ln>
            <a:noFill/>
          </a:ln>
        </p:spPr>
      </p:pic>
      <p:sp>
        <p:nvSpPr>
          <p:cNvPr id="252" name="CustomShape 2"/>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9F9327A-8BD4-4230-8C09-054FAC0D8AC6}"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262626"/>
                </a:solidFill>
                <a:uFill>
                  <a:solidFill>
                    <a:srgbClr val="ffffff"/>
                  </a:solidFill>
                </a:uFill>
                <a:latin typeface="Century Gothic"/>
              </a:rPr>
              <a:t>STANDARD POLYNOMIALS</a:t>
            </a:r>
            <a:endParaRPr b="0" lang="en-US" sz="1800" spc="-1" strike="noStrike">
              <a:solidFill>
                <a:srgbClr val="000000"/>
              </a:solidFill>
              <a:uFill>
                <a:solidFill>
                  <a:srgbClr val="ffffff"/>
                </a:solidFill>
              </a:uFill>
              <a:latin typeface="Arial"/>
            </a:endParaRPr>
          </a:p>
        </p:txBody>
      </p:sp>
      <p:graphicFrame>
        <p:nvGraphicFramePr>
          <p:cNvPr id="254" name="Table 2"/>
          <p:cNvGraphicFramePr/>
          <p:nvPr/>
        </p:nvGraphicFramePr>
        <p:xfrm>
          <a:off x="801360" y="1734480"/>
          <a:ext cx="10702440" cy="3745800"/>
        </p:xfrm>
        <a:graphic>
          <a:graphicData uri="http://schemas.openxmlformats.org/drawingml/2006/table">
            <a:tbl>
              <a:tblPr/>
              <a:tblGrid>
                <a:gridCol w="1140480"/>
                <a:gridCol w="7880760"/>
                <a:gridCol w="1681560"/>
              </a:tblGrid>
              <a:tr h="622440">
                <a:tc>
                  <a:txBody>
                    <a:bodyPr/>
                    <a:p>
                      <a:pPr>
                        <a:lnSpc>
                          <a:spcPct val="100000"/>
                        </a:lnSpc>
                      </a:pPr>
                      <a:r>
                        <a:rPr b="1" lang="en-US" sz="1800" spc="-1" strike="noStrike">
                          <a:solidFill>
                            <a:srgbClr val="ffffff"/>
                          </a:solidFill>
                          <a:uFill>
                            <a:solidFill>
                              <a:srgbClr val="ffffff"/>
                            </a:solidFill>
                          </a:uFill>
                          <a:latin typeface="Century Gothic"/>
                        </a:rPr>
                        <a:t>NAME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a53010"/>
                    </a:solidFill>
                  </a:tcPr>
                </a:tc>
                <a:tc>
                  <a:txBody>
                    <a:bodyPr/>
                    <a:p>
                      <a:pPr>
                        <a:lnSpc>
                          <a:spcPct val="100000"/>
                        </a:lnSpc>
                      </a:pPr>
                      <a:r>
                        <a:rPr b="1" lang="en-US" sz="1800" spc="-1" strike="noStrike">
                          <a:solidFill>
                            <a:srgbClr val="ffffff"/>
                          </a:solidFill>
                          <a:uFill>
                            <a:solidFill>
                              <a:srgbClr val="ffffff"/>
                            </a:solidFill>
                          </a:uFill>
                          <a:latin typeface="Century Gothic"/>
                        </a:rPr>
                        <a:t>POLYNOMIAL</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a53010"/>
                    </a:solidFill>
                  </a:tcPr>
                </a:tc>
                <a:tc>
                  <a:txBody>
                    <a:bodyPr/>
                    <a:p>
                      <a:pPr>
                        <a:lnSpc>
                          <a:spcPct val="100000"/>
                        </a:lnSpc>
                      </a:pPr>
                      <a:r>
                        <a:rPr b="1" lang="en-US" sz="1800" spc="-1" strike="noStrike">
                          <a:solidFill>
                            <a:srgbClr val="ffffff"/>
                          </a:solidFill>
                          <a:uFill>
                            <a:solidFill>
                              <a:srgbClr val="ffffff"/>
                            </a:solidFill>
                          </a:uFill>
                          <a:latin typeface="Century Gothic"/>
                        </a:rPr>
                        <a:t>APPLICATION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a53010"/>
                    </a:solidFill>
                  </a:tcPr>
                </a:tc>
              </a:tr>
              <a:tr h="622440">
                <a:tc>
                  <a:txBody>
                    <a:bodyPr/>
                    <a:p>
                      <a:pPr>
                        <a:lnSpc>
                          <a:spcPct val="100000"/>
                        </a:lnSpc>
                      </a:pPr>
                      <a:r>
                        <a:rPr b="1" lang="en-US" sz="1800" spc="-1" strike="noStrike">
                          <a:solidFill>
                            <a:srgbClr val="000000"/>
                          </a:solidFill>
                          <a:uFill>
                            <a:solidFill>
                              <a:srgbClr val="ffffff"/>
                            </a:solidFill>
                          </a:uFill>
                          <a:latin typeface="Century Gothic"/>
                        </a:rPr>
                        <a:t>CRC-8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c>
                  <a:txBody>
                    <a:bodyPr/>
                    <a:p>
                      <a:pPr>
                        <a:lnSpc>
                          <a:spcPct val="100000"/>
                        </a:lnSpc>
                      </a:pPr>
                      <a:r>
                        <a:rPr b="1" lang="en-US" sz="1800" spc="-1" strike="noStrike">
                          <a:solidFill>
                            <a:srgbClr val="000000"/>
                          </a:solidFill>
                          <a:uFill>
                            <a:solidFill>
                              <a:srgbClr val="ffffff"/>
                            </a:solidFill>
                          </a:uFill>
                          <a:latin typeface="Century Gothic"/>
                        </a:rPr>
                        <a:t>ATM Header</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r>
              <a:tr h="547920">
                <a:tc>
                  <a:txBody>
                    <a:bodyPr/>
                    <a:p>
                      <a:pPr>
                        <a:lnSpc>
                          <a:spcPct val="100000"/>
                        </a:lnSpc>
                      </a:pPr>
                      <a:r>
                        <a:rPr b="1" lang="en-US" sz="1800" spc="-1" strike="noStrike">
                          <a:solidFill>
                            <a:srgbClr val="000000"/>
                          </a:solidFill>
                          <a:uFill>
                            <a:solidFill>
                              <a:srgbClr val="ffffff"/>
                            </a:solidFill>
                          </a:uFill>
                          <a:latin typeface="Century Gothic"/>
                        </a:rPr>
                        <a:t>CRC-10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c>
                  <a:txBody>
                    <a:bodyPr/>
                    <a:p>
                      <a:pPr>
                        <a:lnSpc>
                          <a:spcPct val="100000"/>
                        </a:lnSpc>
                      </a:pPr>
                      <a:r>
                        <a:rPr b="1" lang="en-US" sz="1800" spc="-1" strike="noStrike">
                          <a:solidFill>
                            <a:srgbClr val="000000"/>
                          </a:solidFill>
                          <a:uFill>
                            <a:solidFill>
                              <a:srgbClr val="ffffff"/>
                            </a:solidFill>
                          </a:uFill>
                          <a:latin typeface="Century Gothic"/>
                        </a:rPr>
                        <a:t>ATM AAL</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r>
              <a:tr h="377280">
                <a:tc>
                  <a:txBody>
                    <a:bodyPr/>
                    <a:p>
                      <a:pPr>
                        <a:lnSpc>
                          <a:spcPct val="100000"/>
                        </a:lnSpc>
                      </a:pPr>
                      <a:r>
                        <a:rPr b="1" lang="en-US" sz="1800" spc="-1" strike="noStrike">
                          <a:solidFill>
                            <a:srgbClr val="000000"/>
                          </a:solidFill>
                          <a:uFill>
                            <a:solidFill>
                              <a:srgbClr val="ffffff"/>
                            </a:solidFill>
                          </a:uFill>
                          <a:latin typeface="Century Gothic"/>
                        </a:rPr>
                        <a:t>CRC-16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c>
                  <a:txBody>
                    <a:bodyPr/>
                    <a:p>
                      <a:pPr>
                        <a:lnSpc>
                          <a:spcPct val="100000"/>
                        </a:lnSpc>
                      </a:pPr>
                      <a:r>
                        <a:rPr b="1" lang="en-US" sz="1800" spc="-1" strike="noStrike">
                          <a:solidFill>
                            <a:srgbClr val="000000"/>
                          </a:solidFill>
                          <a:uFill>
                            <a:solidFill>
                              <a:srgbClr val="ffffff"/>
                            </a:solidFill>
                          </a:uFill>
                          <a:latin typeface="Century Gothic"/>
                        </a:rPr>
                        <a:t>HDLC</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r>
              <a:tr h="1147320">
                <a:tc>
                  <a:txBody>
                    <a:bodyPr/>
                    <a:p>
                      <a:pPr>
                        <a:lnSpc>
                          <a:spcPct val="100000"/>
                        </a:lnSpc>
                      </a:pPr>
                      <a:r>
                        <a:rPr b="1" lang="en-US" sz="1800" spc="-1" strike="noStrike">
                          <a:solidFill>
                            <a:srgbClr val="000000"/>
                          </a:solidFill>
                          <a:uFill>
                            <a:solidFill>
                              <a:srgbClr val="ffffff"/>
                            </a:solidFill>
                          </a:uFill>
                          <a:latin typeface="Century Gothic"/>
                        </a:rPr>
                        <a:t>CRC-32</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c>
                  <a:txBody>
                    <a:bodyPr/>
                    <a:p>
                      <a:pPr>
                        <a:lnSpc>
                          <a:spcPct val="115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c>
                  <a:txBody>
                    <a:bodyPr/>
                    <a:p>
                      <a:pPr>
                        <a:lnSpc>
                          <a:spcPct val="100000"/>
                        </a:lnSpc>
                      </a:pPr>
                      <a:r>
                        <a:rPr b="1" lang="en-US" sz="1800" spc="-1" strike="noStrike">
                          <a:solidFill>
                            <a:srgbClr val="000000"/>
                          </a:solidFill>
                          <a:uFill>
                            <a:solidFill>
                              <a:srgbClr val="ffffff"/>
                            </a:solidFill>
                          </a:uFill>
                          <a:latin typeface="Century Gothic"/>
                        </a:rPr>
                        <a:t>LANs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r>
            </a:tbl>
          </a:graphicData>
        </a:graphic>
      </p:graphicFrame>
      <p:graphicFrame>
        <p:nvGraphicFramePr>
          <p:cNvPr id="255" name="Table 3"/>
          <p:cNvGraphicFramePr/>
          <p:nvPr/>
        </p:nvGraphicFramePr>
        <p:xfrm>
          <a:off x="801360" y="1734480"/>
          <a:ext cx="10702440" cy="3745800"/>
        </p:xfrm>
        <a:graphic>
          <a:graphicData uri="http://schemas.openxmlformats.org/drawingml/2006/table">
            <a:tbl>
              <a:tblPr/>
              <a:tblGrid>
                <a:gridCol w="1140480"/>
                <a:gridCol w="7880760"/>
                <a:gridCol w="1681560"/>
              </a:tblGrid>
              <a:tr h="622440">
                <a:tc>
                  <a:txBody>
                    <a:bodyPr/>
                    <a:p>
                      <a:pPr>
                        <a:lnSpc>
                          <a:spcPct val="100000"/>
                        </a:lnSpc>
                      </a:pPr>
                      <a:r>
                        <a:rPr b="1" lang="en-US" sz="1800" spc="-1" strike="noStrike">
                          <a:solidFill>
                            <a:srgbClr val="ffffff"/>
                          </a:solidFill>
                          <a:uFill>
                            <a:solidFill>
                              <a:srgbClr val="ffffff"/>
                            </a:solidFill>
                          </a:uFill>
                          <a:latin typeface="Century Gothic"/>
                        </a:rPr>
                        <a:t>NAME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a53010"/>
                    </a:solidFill>
                  </a:tcPr>
                </a:tc>
                <a:tc>
                  <a:txBody>
                    <a:bodyPr/>
                    <a:p>
                      <a:pPr>
                        <a:lnSpc>
                          <a:spcPct val="100000"/>
                        </a:lnSpc>
                      </a:pPr>
                      <a:r>
                        <a:rPr b="1" lang="en-US" sz="1800" spc="-1" strike="noStrike">
                          <a:solidFill>
                            <a:srgbClr val="ffffff"/>
                          </a:solidFill>
                          <a:uFill>
                            <a:solidFill>
                              <a:srgbClr val="ffffff"/>
                            </a:solidFill>
                          </a:uFill>
                          <a:latin typeface="Century Gothic"/>
                        </a:rPr>
                        <a:t>POLYNOMIAL</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a53010"/>
                    </a:solidFill>
                  </a:tcPr>
                </a:tc>
                <a:tc>
                  <a:txBody>
                    <a:bodyPr/>
                    <a:p>
                      <a:pPr>
                        <a:lnSpc>
                          <a:spcPct val="100000"/>
                        </a:lnSpc>
                      </a:pPr>
                      <a:r>
                        <a:rPr b="1" lang="en-US" sz="1800" spc="-1" strike="noStrike">
                          <a:solidFill>
                            <a:srgbClr val="ffffff"/>
                          </a:solidFill>
                          <a:uFill>
                            <a:solidFill>
                              <a:srgbClr val="ffffff"/>
                            </a:solidFill>
                          </a:uFill>
                          <a:latin typeface="Century Gothic"/>
                        </a:rPr>
                        <a:t>APPLICATION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a53010"/>
                    </a:solidFill>
                  </a:tcPr>
                </a:tc>
              </a:tr>
              <a:tr h="622440">
                <a:tc>
                  <a:txBody>
                    <a:bodyPr/>
                    <a:p>
                      <a:pPr>
                        <a:lnSpc>
                          <a:spcPct val="100000"/>
                        </a:lnSpc>
                      </a:pPr>
                      <a:r>
                        <a:rPr b="1" lang="en-US" sz="1800" spc="-1" strike="noStrike">
                          <a:solidFill>
                            <a:srgbClr val="000000"/>
                          </a:solidFill>
                          <a:uFill>
                            <a:solidFill>
                              <a:srgbClr val="ffffff"/>
                            </a:solidFill>
                          </a:uFill>
                          <a:latin typeface="Century Gothic"/>
                        </a:rPr>
                        <a:t>CRC-8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1"/>
                      <a:stretch>
                        <a:fillRect/>
                      </a:stretch>
                    </a:blipFill>
                  </a:tcPr>
                </a:tc>
                <a:tc>
                  <a:txBody>
                    <a:bodyPr/>
                    <a:p>
                      <a:pPr>
                        <a:lnSpc>
                          <a:spcPct val="100000"/>
                        </a:lnSpc>
                      </a:pPr>
                      <a:r>
                        <a:rPr b="1" lang="en-US" sz="1800" spc="-1" strike="noStrike">
                          <a:solidFill>
                            <a:srgbClr val="000000"/>
                          </a:solidFill>
                          <a:uFill>
                            <a:solidFill>
                              <a:srgbClr val="ffffff"/>
                            </a:solidFill>
                          </a:uFill>
                          <a:latin typeface="Century Gothic"/>
                        </a:rPr>
                        <a:t>ATM Header</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r>
              <a:tr h="547920">
                <a:tc>
                  <a:txBody>
                    <a:bodyPr/>
                    <a:p>
                      <a:pPr>
                        <a:lnSpc>
                          <a:spcPct val="100000"/>
                        </a:lnSpc>
                      </a:pPr>
                      <a:r>
                        <a:rPr b="1" lang="en-US" sz="1800" spc="-1" strike="noStrike">
                          <a:solidFill>
                            <a:srgbClr val="000000"/>
                          </a:solidFill>
                          <a:uFill>
                            <a:solidFill>
                              <a:srgbClr val="ffffff"/>
                            </a:solidFill>
                          </a:uFill>
                          <a:latin typeface="Century Gothic"/>
                        </a:rPr>
                        <a:t>CRC-10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2"/>
                      <a:stretch>
                        <a:fillRect/>
                      </a:stretch>
                    </a:blipFill>
                  </a:tcPr>
                </a:tc>
                <a:tc>
                  <a:txBody>
                    <a:bodyPr/>
                    <a:p>
                      <a:pPr>
                        <a:lnSpc>
                          <a:spcPct val="100000"/>
                        </a:lnSpc>
                      </a:pPr>
                      <a:r>
                        <a:rPr b="1" lang="en-US" sz="1800" spc="-1" strike="noStrike">
                          <a:solidFill>
                            <a:srgbClr val="000000"/>
                          </a:solidFill>
                          <a:uFill>
                            <a:solidFill>
                              <a:srgbClr val="ffffff"/>
                            </a:solidFill>
                          </a:uFill>
                          <a:latin typeface="Century Gothic"/>
                        </a:rPr>
                        <a:t>ATM AAL</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r>
              <a:tr h="377280">
                <a:tc>
                  <a:txBody>
                    <a:bodyPr/>
                    <a:p>
                      <a:pPr>
                        <a:lnSpc>
                          <a:spcPct val="100000"/>
                        </a:lnSpc>
                      </a:pPr>
                      <a:r>
                        <a:rPr b="1" lang="en-US" sz="1800" spc="-1" strike="noStrike">
                          <a:solidFill>
                            <a:srgbClr val="000000"/>
                          </a:solidFill>
                          <a:uFill>
                            <a:solidFill>
                              <a:srgbClr val="ffffff"/>
                            </a:solidFill>
                          </a:uFill>
                          <a:latin typeface="Century Gothic"/>
                        </a:rPr>
                        <a:t>CRC-16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3"/>
                      <a:stretch>
                        <a:fillRect/>
                      </a:stretch>
                    </a:blipFill>
                  </a:tcPr>
                </a:tc>
                <a:tc>
                  <a:txBody>
                    <a:bodyPr/>
                    <a:p>
                      <a:pPr>
                        <a:lnSpc>
                          <a:spcPct val="100000"/>
                        </a:lnSpc>
                      </a:pPr>
                      <a:r>
                        <a:rPr b="1" lang="en-US" sz="1800" spc="-1" strike="noStrike">
                          <a:solidFill>
                            <a:srgbClr val="000000"/>
                          </a:solidFill>
                          <a:uFill>
                            <a:solidFill>
                              <a:srgbClr val="ffffff"/>
                            </a:solidFill>
                          </a:uFill>
                          <a:latin typeface="Century Gothic"/>
                        </a:rPr>
                        <a:t>HDLC</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r>
              <a:tr h="1147320">
                <a:tc>
                  <a:txBody>
                    <a:bodyPr/>
                    <a:p>
                      <a:pPr>
                        <a:lnSpc>
                          <a:spcPct val="100000"/>
                        </a:lnSpc>
                      </a:pPr>
                      <a:r>
                        <a:rPr b="1" lang="en-US" sz="1800" spc="-1" strike="noStrike">
                          <a:solidFill>
                            <a:srgbClr val="000000"/>
                          </a:solidFill>
                          <a:uFill>
                            <a:solidFill>
                              <a:srgbClr val="ffffff"/>
                            </a:solidFill>
                          </a:uFill>
                          <a:latin typeface="Century Gothic"/>
                        </a:rPr>
                        <a:t>CRC-32</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4"/>
                      <a:stretch>
                        <a:fillRect/>
                      </a:stretch>
                    </a:blipFill>
                  </a:tcPr>
                </a:tc>
                <a:tc>
                  <a:txBody>
                    <a:bodyPr/>
                    <a:p>
                      <a:pPr>
                        <a:lnSpc>
                          <a:spcPct val="100000"/>
                        </a:lnSpc>
                      </a:pPr>
                      <a:r>
                        <a:rPr b="1" lang="en-US" sz="1800" spc="-1" strike="noStrike">
                          <a:solidFill>
                            <a:srgbClr val="000000"/>
                          </a:solidFill>
                          <a:uFill>
                            <a:solidFill>
                              <a:srgbClr val="ffffff"/>
                            </a:solidFill>
                          </a:uFill>
                          <a:latin typeface="Century Gothic"/>
                        </a:rPr>
                        <a:t>LANs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r>
            </a:tbl>
          </a:graphicData>
        </a:graphic>
      </p:graphicFrame>
      <p:sp>
        <p:nvSpPr>
          <p:cNvPr id="256" name="CustomShape 4"/>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7C72468-3A73-4DE7-9A95-DA097E20931A}"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262626"/>
                </a:solidFill>
                <a:uFill>
                  <a:solidFill>
                    <a:srgbClr val="ffffff"/>
                  </a:solidFill>
                </a:uFill>
                <a:latin typeface="Century Gothic"/>
              </a:rPr>
              <a:t>ADVANTAGES OF CYLIC CODES</a:t>
            </a:r>
            <a:endParaRPr b="0" lang="en-US" sz="1800" spc="-1" strike="noStrike">
              <a:solidFill>
                <a:srgbClr val="000000"/>
              </a:solidFill>
              <a:uFill>
                <a:solidFill>
                  <a:srgbClr val="ffffff"/>
                </a:solidFill>
              </a:uFill>
              <a:latin typeface="Arial"/>
            </a:endParaRPr>
          </a:p>
        </p:txBody>
      </p:sp>
      <p:sp>
        <p:nvSpPr>
          <p:cNvPr id="258" name="CustomShape 2"/>
          <p:cNvSpPr/>
          <p:nvPr/>
        </p:nvSpPr>
        <p:spPr>
          <a:xfrm>
            <a:off x="1222200" y="1417320"/>
            <a:ext cx="10579320" cy="472824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a53010"/>
              </a:buClr>
              <a:buFont typeface="Wingdings 3" charset="2"/>
              <a:buChar char=""/>
            </a:pPr>
            <a:r>
              <a:rPr b="0" lang="en-US" sz="2800" spc="-1" strike="noStrike">
                <a:solidFill>
                  <a:srgbClr val="404040"/>
                </a:solidFill>
                <a:uFill>
                  <a:solidFill>
                    <a:srgbClr val="ffffff"/>
                  </a:solidFill>
                </a:uFill>
                <a:latin typeface="Century Gothic"/>
              </a:rPr>
              <a:t>Cyclic codes have a very good performance in detecting </a:t>
            </a:r>
            <a:r>
              <a:rPr b="1" lang="en-US" sz="2800" spc="-1" strike="noStrike">
                <a:solidFill>
                  <a:srgbClr val="404040"/>
                </a:solidFill>
                <a:uFill>
                  <a:solidFill>
                    <a:srgbClr val="ffffff"/>
                  </a:solidFill>
                </a:uFill>
                <a:latin typeface="Century Gothic"/>
              </a:rPr>
              <a:t>single-bit errors</a:t>
            </a:r>
            <a:r>
              <a:rPr b="0" lang="en-US" sz="2800" spc="-1" strike="noStrike">
                <a:solidFill>
                  <a:srgbClr val="404040"/>
                </a:solidFill>
                <a:uFill>
                  <a:solidFill>
                    <a:srgbClr val="ffffff"/>
                  </a:solidFill>
                </a:uFill>
                <a:latin typeface="Century Gothic"/>
              </a:rPr>
              <a:t>, </a:t>
            </a:r>
            <a:r>
              <a:rPr b="1" lang="en-US" sz="2800" spc="-1" strike="noStrike">
                <a:solidFill>
                  <a:srgbClr val="404040"/>
                </a:solidFill>
                <a:uFill>
                  <a:solidFill>
                    <a:srgbClr val="ffffff"/>
                  </a:solidFill>
                </a:uFill>
                <a:latin typeface="Century Gothic"/>
              </a:rPr>
              <a:t>double bit errors</a:t>
            </a:r>
            <a:r>
              <a:rPr b="0" lang="en-US" sz="2800" spc="-1" strike="noStrike">
                <a:solidFill>
                  <a:srgbClr val="404040"/>
                </a:solidFill>
                <a:uFill>
                  <a:solidFill>
                    <a:srgbClr val="ffffff"/>
                  </a:solidFill>
                </a:uFill>
                <a:latin typeface="Century Gothic"/>
              </a:rPr>
              <a:t>, an </a:t>
            </a:r>
            <a:r>
              <a:rPr b="1" lang="en-US" sz="2800" spc="-1" strike="noStrike">
                <a:solidFill>
                  <a:srgbClr val="404040"/>
                </a:solidFill>
                <a:uFill>
                  <a:solidFill>
                    <a:srgbClr val="ffffff"/>
                  </a:solidFill>
                </a:uFill>
                <a:latin typeface="Century Gothic"/>
              </a:rPr>
              <a:t>odd number of errors</a:t>
            </a:r>
            <a:r>
              <a:rPr b="0" lang="en-US" sz="2800" spc="-1" strike="noStrike">
                <a:solidFill>
                  <a:srgbClr val="404040"/>
                </a:solidFill>
                <a:uFill>
                  <a:solidFill>
                    <a:srgbClr val="ffffff"/>
                  </a:solidFill>
                </a:uFill>
                <a:latin typeface="Century Gothic"/>
              </a:rPr>
              <a:t>. </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2800" spc="-1" strike="noStrike">
                <a:solidFill>
                  <a:srgbClr val="404040"/>
                </a:solidFill>
                <a:uFill>
                  <a:solidFill>
                    <a:srgbClr val="ffffff"/>
                  </a:solidFill>
                </a:uFill>
                <a:latin typeface="Century Gothic"/>
              </a:rPr>
              <a:t>They can easily be implemented in </a:t>
            </a:r>
            <a:r>
              <a:rPr b="1" i="1" lang="en-US" sz="2800" spc="-1" strike="noStrike">
                <a:solidFill>
                  <a:srgbClr val="404040"/>
                </a:solidFill>
                <a:uFill>
                  <a:solidFill>
                    <a:srgbClr val="ffffff"/>
                  </a:solidFill>
                </a:uFill>
                <a:latin typeface="Century Gothic"/>
              </a:rPr>
              <a:t>hardware</a:t>
            </a:r>
            <a:r>
              <a:rPr b="0" lang="en-US" sz="2800" spc="-1" strike="noStrike">
                <a:solidFill>
                  <a:srgbClr val="404040"/>
                </a:solidFill>
                <a:uFill>
                  <a:solidFill>
                    <a:srgbClr val="ffffff"/>
                  </a:solidFill>
                </a:uFill>
                <a:latin typeface="Century Gothic"/>
              </a:rPr>
              <a:t> and </a:t>
            </a:r>
            <a:r>
              <a:rPr b="1" i="1" lang="en-US" sz="2800" spc="-1" strike="noStrike">
                <a:solidFill>
                  <a:srgbClr val="404040"/>
                </a:solidFill>
                <a:uFill>
                  <a:solidFill>
                    <a:srgbClr val="ffffff"/>
                  </a:solidFill>
                </a:uFill>
                <a:latin typeface="Century Gothic"/>
              </a:rPr>
              <a:t>software.</a:t>
            </a:r>
            <a:r>
              <a:rPr b="0" lang="en-US" sz="2800" spc="-1" strike="noStrike">
                <a:solidFill>
                  <a:srgbClr val="404040"/>
                </a:solidFill>
                <a:uFill>
                  <a:solidFill>
                    <a:srgbClr val="ffffff"/>
                  </a:solidFill>
                </a:uFill>
                <a:latin typeface="Century Gothic"/>
              </a:rPr>
              <a:t> </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2800" spc="-1" strike="noStrike">
                <a:solidFill>
                  <a:srgbClr val="404040"/>
                </a:solidFill>
                <a:uFill>
                  <a:solidFill>
                    <a:srgbClr val="ffffff"/>
                  </a:solidFill>
                </a:uFill>
                <a:latin typeface="Century Gothic"/>
              </a:rPr>
              <a:t>They are especially </a:t>
            </a:r>
            <a:r>
              <a:rPr b="1" i="1" lang="en-US" sz="2800" spc="-1" strike="noStrike">
                <a:solidFill>
                  <a:srgbClr val="404040"/>
                </a:solidFill>
                <a:uFill>
                  <a:solidFill>
                    <a:srgbClr val="ffffff"/>
                  </a:solidFill>
                </a:uFill>
                <a:latin typeface="Century Gothic"/>
              </a:rPr>
              <a:t>fast</a:t>
            </a:r>
            <a:r>
              <a:rPr b="0" lang="en-US" sz="2800" spc="-1" strike="noStrike">
                <a:solidFill>
                  <a:srgbClr val="404040"/>
                </a:solidFill>
                <a:uFill>
                  <a:solidFill>
                    <a:srgbClr val="ffffff"/>
                  </a:solidFill>
                </a:uFill>
                <a:latin typeface="Century Gothic"/>
              </a:rPr>
              <a:t> when implemented in </a:t>
            </a:r>
            <a:r>
              <a:rPr b="1" i="1" lang="en-US" sz="2800" spc="-1" strike="noStrike">
                <a:solidFill>
                  <a:srgbClr val="404040"/>
                </a:solidFill>
                <a:uFill>
                  <a:solidFill>
                    <a:srgbClr val="ffffff"/>
                  </a:solidFill>
                </a:uFill>
                <a:latin typeface="Century Gothic"/>
              </a:rPr>
              <a:t>hardware.</a:t>
            </a:r>
            <a:endParaRPr b="0" lang="en-US" sz="1800" spc="-1" strike="noStrike">
              <a:solidFill>
                <a:srgbClr val="000000"/>
              </a:solidFill>
              <a:uFill>
                <a:solidFill>
                  <a:srgbClr val="ffffff"/>
                </a:solidFill>
              </a:uFill>
              <a:latin typeface="Arial"/>
            </a:endParaRPr>
          </a:p>
        </p:txBody>
      </p:sp>
      <p:sp>
        <p:nvSpPr>
          <p:cNvPr id="259" name="CustomShape 3"/>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4A98A14-0507-4CA9-8E40-183C32B54799}"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1518120" y="1152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262626"/>
                </a:solidFill>
                <a:uFill>
                  <a:solidFill>
                    <a:srgbClr val="ffffff"/>
                  </a:solidFill>
                </a:uFill>
                <a:latin typeface="Century Gothic"/>
              </a:rPr>
              <a:t>ALGORITHM</a:t>
            </a:r>
            <a:endParaRPr b="0" lang="en-US" sz="1800" spc="-1" strike="noStrike">
              <a:solidFill>
                <a:srgbClr val="000000"/>
              </a:solidFill>
              <a:uFill>
                <a:solidFill>
                  <a:srgbClr val="ffffff"/>
                </a:solidFill>
              </a:uFill>
              <a:latin typeface="Arial"/>
            </a:endParaRPr>
          </a:p>
        </p:txBody>
      </p:sp>
      <p:sp>
        <p:nvSpPr>
          <p:cNvPr id="261" name="CustomShape 2"/>
          <p:cNvSpPr/>
          <p:nvPr/>
        </p:nvSpPr>
        <p:spPr>
          <a:xfrm>
            <a:off x="223200" y="1292400"/>
            <a:ext cx="11745000" cy="600408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The message bits to be transmitted are appended with </a:t>
            </a:r>
            <a:r>
              <a:rPr b="1" lang="en-US" sz="1800" spc="-1" strike="noStrike">
                <a:solidFill>
                  <a:srgbClr val="404040"/>
                </a:solidFill>
                <a:uFill>
                  <a:solidFill>
                    <a:srgbClr val="ffffff"/>
                  </a:solidFill>
                </a:uFill>
                <a:latin typeface="Century Gothic"/>
              </a:rPr>
              <a:t>‘c’ (highest degree of generator polynomial-1)</a:t>
            </a:r>
            <a:r>
              <a:rPr b="0" lang="en-US" sz="1800" spc="-1" strike="noStrike">
                <a:solidFill>
                  <a:srgbClr val="404040"/>
                </a:solidFill>
                <a:uFill>
                  <a:solidFill>
                    <a:srgbClr val="ffffff"/>
                  </a:solidFill>
                </a:uFill>
                <a:latin typeface="Century Gothic"/>
              </a:rPr>
              <a:t> zero bits; this </a:t>
            </a:r>
            <a:r>
              <a:rPr b="1" i="1" lang="en-US" sz="1800" spc="-1" strike="noStrike">
                <a:solidFill>
                  <a:srgbClr val="404040"/>
                </a:solidFill>
                <a:uFill>
                  <a:solidFill>
                    <a:srgbClr val="ffffff"/>
                  </a:solidFill>
                </a:uFill>
                <a:latin typeface="Century Gothic"/>
              </a:rPr>
              <a:t>augmented message </a:t>
            </a:r>
            <a:r>
              <a:rPr b="0" lang="en-US" sz="1800" spc="-1" strike="noStrike">
                <a:solidFill>
                  <a:srgbClr val="404040"/>
                </a:solidFill>
                <a:uFill>
                  <a:solidFill>
                    <a:srgbClr val="ffffff"/>
                  </a:solidFill>
                </a:uFill>
                <a:latin typeface="Century Gothic"/>
              </a:rPr>
              <a:t>is the dividend.</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A predetermined </a:t>
            </a:r>
            <a:r>
              <a:rPr b="1" lang="en-US" sz="1800" spc="-1" strike="noStrike">
                <a:solidFill>
                  <a:srgbClr val="404040"/>
                </a:solidFill>
                <a:uFill>
                  <a:solidFill>
                    <a:srgbClr val="ffffff"/>
                  </a:solidFill>
                </a:uFill>
                <a:latin typeface="Century Gothic"/>
              </a:rPr>
              <a:t>c+1</a:t>
            </a:r>
            <a:r>
              <a:rPr b="0" lang="en-US" sz="1800" spc="-1" strike="noStrike">
                <a:solidFill>
                  <a:srgbClr val="404040"/>
                </a:solidFill>
                <a:uFill>
                  <a:solidFill>
                    <a:srgbClr val="ffffff"/>
                  </a:solidFill>
                </a:uFill>
                <a:latin typeface="Century Gothic"/>
              </a:rPr>
              <a:t>-bit binary sequence, called the </a:t>
            </a:r>
            <a:r>
              <a:rPr b="1" i="1" lang="en-US" sz="1800" spc="-1" strike="noStrike">
                <a:solidFill>
                  <a:srgbClr val="404040"/>
                </a:solidFill>
                <a:uFill>
                  <a:solidFill>
                    <a:srgbClr val="ffffff"/>
                  </a:solidFill>
                </a:uFill>
                <a:latin typeface="Century Gothic"/>
              </a:rPr>
              <a:t>generator polynomial</a:t>
            </a:r>
            <a:r>
              <a:rPr b="0" lang="en-US" sz="1800" spc="-1" strike="noStrike">
                <a:solidFill>
                  <a:srgbClr val="404040"/>
                </a:solidFill>
                <a:uFill>
                  <a:solidFill>
                    <a:srgbClr val="ffffff"/>
                  </a:solidFill>
                </a:uFill>
                <a:latin typeface="Century Gothic"/>
              </a:rPr>
              <a:t>, is the divisor.</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The checksum is the </a:t>
            </a:r>
            <a:r>
              <a:rPr b="1" i="1" lang="en-US" sz="1800" spc="-1" strike="noStrike">
                <a:solidFill>
                  <a:srgbClr val="404040"/>
                </a:solidFill>
                <a:uFill>
                  <a:solidFill>
                    <a:srgbClr val="ffffff"/>
                  </a:solidFill>
                </a:uFill>
                <a:latin typeface="Century Gothic"/>
              </a:rPr>
              <a:t>c-bit remainder </a:t>
            </a:r>
            <a:r>
              <a:rPr b="0" lang="en-US" sz="1800" spc="-1" strike="noStrike">
                <a:solidFill>
                  <a:srgbClr val="404040"/>
                </a:solidFill>
                <a:uFill>
                  <a:solidFill>
                    <a:srgbClr val="ffffff"/>
                  </a:solidFill>
                </a:uFill>
                <a:latin typeface="Century Gothic"/>
              </a:rPr>
              <a:t>that results from the division operation.</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Consider a message represented by the polynomial </a:t>
            </a:r>
            <a:r>
              <a:rPr b="1" lang="en-US" sz="1800" spc="-1" strike="noStrike">
                <a:solidFill>
                  <a:srgbClr val="404040"/>
                </a:solidFill>
                <a:uFill>
                  <a:solidFill>
                    <a:srgbClr val="ffffff"/>
                  </a:solidFill>
                </a:uFill>
                <a:latin typeface="Century Gothic"/>
              </a:rPr>
              <a:t>M(x).</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Consider a generating polynomial </a:t>
            </a:r>
            <a:r>
              <a:rPr b="1" lang="en-US" sz="1800" spc="-1" strike="noStrike">
                <a:solidFill>
                  <a:srgbClr val="404040"/>
                </a:solidFill>
                <a:uFill>
                  <a:solidFill>
                    <a:srgbClr val="ffffff"/>
                  </a:solidFill>
                </a:uFill>
                <a:latin typeface="Century Gothic"/>
              </a:rPr>
              <a:t>G(x).</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This is used to generate a </a:t>
            </a:r>
            <a:r>
              <a:rPr b="1" lang="en-US" sz="1800" spc="-1" strike="noStrike">
                <a:solidFill>
                  <a:srgbClr val="404040"/>
                </a:solidFill>
                <a:uFill>
                  <a:solidFill>
                    <a:srgbClr val="ffffff"/>
                  </a:solidFill>
                </a:uFill>
                <a:latin typeface="Century Gothic"/>
              </a:rPr>
              <a:t>CRC = C(x) to be appended to M(x). </a:t>
            </a:r>
            <a:r>
              <a:rPr b="1" lang="en-US" sz="1800" spc="-1" strike="noStrike">
                <a:solidFill>
                  <a:srgbClr val="00b050"/>
                </a:solidFill>
                <a:uFill>
                  <a:solidFill>
                    <a:srgbClr val="ffffff"/>
                  </a:solidFill>
                </a:uFill>
                <a:latin typeface="Century Gothic"/>
              </a:rPr>
              <a:t>Note this G(x) is prime.</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1" lang="en-US" sz="1800" spc="-1" strike="noStrike">
                <a:solidFill>
                  <a:srgbClr val="404040"/>
                </a:solidFill>
                <a:uFill>
                  <a:solidFill>
                    <a:srgbClr val="ffffff"/>
                  </a:solidFill>
                </a:uFill>
                <a:latin typeface="Century Gothic"/>
              </a:rPr>
              <a:t>Multiply M(x) by highest power in G(x)</a:t>
            </a:r>
            <a:r>
              <a:rPr b="0" lang="en-US" sz="1800" spc="-1" strike="noStrike">
                <a:solidFill>
                  <a:srgbClr val="404040"/>
                </a:solidFill>
                <a:uFill>
                  <a:solidFill>
                    <a:srgbClr val="ffffff"/>
                  </a:solidFill>
                </a:uFill>
                <a:latin typeface="Century Gothic"/>
              </a:rPr>
              <a:t>. i.e. </a:t>
            </a:r>
            <a:r>
              <a:rPr b="1" lang="en-US" sz="1800" spc="-1" strike="noStrike">
                <a:solidFill>
                  <a:srgbClr val="00b050"/>
                </a:solidFill>
                <a:uFill>
                  <a:solidFill>
                    <a:srgbClr val="ffffff"/>
                  </a:solidFill>
                </a:uFill>
                <a:latin typeface="Century Gothic"/>
              </a:rPr>
              <a:t>Add So much zeros to M(x).</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1" lang="en-US" sz="1800" spc="-1" strike="noStrike">
                <a:solidFill>
                  <a:srgbClr val="404040"/>
                </a:solidFill>
                <a:uFill>
                  <a:solidFill>
                    <a:srgbClr val="ffffff"/>
                  </a:solidFill>
                </a:uFill>
                <a:latin typeface="Century Gothic"/>
              </a:rPr>
              <a:t>Divide the result by G(x). </a:t>
            </a:r>
            <a:r>
              <a:rPr b="1" lang="en-US" sz="1800" spc="-1" strike="noStrike">
                <a:solidFill>
                  <a:srgbClr val="00b050"/>
                </a:solidFill>
                <a:uFill>
                  <a:solidFill>
                    <a:srgbClr val="ffffff"/>
                  </a:solidFill>
                </a:uFill>
                <a:latin typeface="Century Gothic"/>
              </a:rPr>
              <a:t>The remainder = C(x). </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1" lang="en-US" sz="1800" spc="-1" strike="noStrike">
                <a:solidFill>
                  <a:srgbClr val="404040"/>
                </a:solidFill>
                <a:uFill>
                  <a:solidFill>
                    <a:srgbClr val="ffffff"/>
                  </a:solidFill>
                </a:uFill>
                <a:latin typeface="Century Gothic"/>
              </a:rPr>
              <a:t>Transmit: T(x) = M(x) + C(x) </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Receiver end: </a:t>
            </a:r>
            <a:r>
              <a:rPr b="1" lang="en-US" sz="1800" spc="-1" strike="noStrike">
                <a:solidFill>
                  <a:srgbClr val="404040"/>
                </a:solidFill>
                <a:uFill>
                  <a:solidFill>
                    <a:srgbClr val="ffffff"/>
                  </a:solidFill>
                </a:uFill>
                <a:latin typeface="Century Gothic"/>
              </a:rPr>
              <a:t>Receive T(x). Divide by G(x), should have remainder 0.</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62" name="CustomShape 3"/>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91EC657-4921-46BD-AB92-7B94F5454635}"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1536480" y="829440"/>
            <a:ext cx="11895840" cy="585072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000000"/>
                </a:solidFill>
                <a:uFill>
                  <a:solidFill>
                    <a:srgbClr val="ffffff"/>
                  </a:solidFill>
                </a:uFill>
                <a:latin typeface="Century Gothic"/>
                <a:ea typeface="DejaVu Sans"/>
              </a:rPr>
              <a:t>SOURCE CODE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#include&lt;stdio.h&gt;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int message[100];</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int b[100];</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int j;</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int length;</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b0f0"/>
                </a:solidFill>
                <a:uFill>
                  <a:solidFill>
                    <a:srgbClr val="ffffff"/>
                  </a:solidFill>
                </a:uFill>
                <a:latin typeface="Century Gothic"/>
                <a:ea typeface="DejaVu Sans"/>
              </a:rPr>
              <a:t>// Generator Polynomial: g(x) = x^16 + x^12 + x^5 + 1</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b0f0"/>
                </a:solidFill>
                <a:uFill>
                  <a:solidFill>
                    <a:srgbClr val="ffffff"/>
                  </a:solidFill>
                </a:uFill>
                <a:latin typeface="Century Gothic"/>
                <a:ea typeface="DejaVu Sans"/>
              </a:rPr>
              <a:t>// here x^16 , means x to the power of 16,</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b0f0"/>
                </a:solidFill>
                <a:uFill>
                  <a:solidFill>
                    <a:srgbClr val="ffffff"/>
                  </a:solidFill>
                </a:uFill>
                <a:latin typeface="Century Gothic"/>
                <a:ea typeface="DejaVu Sans"/>
              </a:rPr>
              <a:t>// to remember degree of x, array gp is used</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b0f0"/>
                </a:solidFill>
                <a:uFill>
                  <a:solidFill>
                    <a:srgbClr val="ffffff"/>
                  </a:solidFill>
                </a:uFill>
                <a:latin typeface="Century Gothic"/>
                <a:ea typeface="DejaVu Sans"/>
              </a:rPr>
              <a:t>// x to the power of 16 15 14 13 12 11 10  9  8  7  6  5  4  3  2  1  0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b0f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int gp[17]={ 1, 0, 0, 0, 1, 0, 0, 0, 0, 0, 0, 1, 0, 0, 0, 0, 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void divide( int k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int i;</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int j;</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int count=0;</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64" name="CustomShape 2"/>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C29624B-75D3-42EA-902B-A36724525003}"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1489320" y="113040"/>
            <a:ext cx="11895840" cy="91296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66" name="CustomShape 2"/>
          <p:cNvSpPr/>
          <p:nvPr/>
        </p:nvSpPr>
        <p:spPr>
          <a:xfrm>
            <a:off x="1775520" y="113040"/>
            <a:ext cx="10233720" cy="6673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entury Gothic"/>
                <a:ea typeface="DejaVu Sans"/>
              </a:rPr>
              <a:t>for( i=0; i&lt;k; i++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if( message[i] == gp[0]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for( j=i; j&lt;17+i; j++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message[j] = message[j] ^ gp[count++];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count=0;</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int main()</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int i; </a:t>
            </a:r>
            <a:r>
              <a:rPr b="1" lang="en-US" sz="1800" spc="-1" strike="noStrike">
                <a:solidFill>
                  <a:srgbClr val="00b0f0"/>
                </a:solidFill>
                <a:uFill>
                  <a:solidFill>
                    <a:srgbClr val="ffffff"/>
                  </a:solidFill>
                </a:uFill>
                <a:latin typeface="Century Gothic"/>
                <a:ea typeface="DejaVu Sans"/>
              </a:rPr>
              <a:t>// index, to iterate through message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printf("\n Enter the length of Data Frame :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scanf("%d",&amp;length);</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printf("\n Enter the Message (in bits, i.e. 0's and 1's)");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printf("\n But each bit separated by space or a new line: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endParaRPr b="0" lang="en-US" sz="1800" spc="-1" strike="noStrike">
              <a:solidFill>
                <a:srgbClr val="000000"/>
              </a:solidFill>
              <a:uFill>
                <a:solidFill>
                  <a:srgbClr val="ffffff"/>
                </a:solidFill>
              </a:uFill>
              <a:latin typeface="Arial"/>
            </a:endParaRPr>
          </a:p>
        </p:txBody>
      </p:sp>
      <p:sp>
        <p:nvSpPr>
          <p:cNvPr id="267" name="CustomShape 3"/>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A66D49A-F3C4-4EC1-98F1-E2EBAF3626D2}"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1803600" y="104400"/>
            <a:ext cx="10177200" cy="58507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entury Gothic"/>
                <a:ea typeface="DejaVu Sans"/>
              </a:rPr>
              <a:t>for( i=0; i &lt; length; i++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scanf("%d",&amp;message[i]);</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for( i=0; i &lt; 16; i++ ) </a:t>
            </a:r>
            <a:r>
              <a:rPr b="1" lang="en-US" sz="1800" spc="-1" strike="noStrike">
                <a:solidFill>
                  <a:srgbClr val="00b0f0"/>
                </a:solidFill>
                <a:uFill>
                  <a:solidFill>
                    <a:srgbClr val="ffffff"/>
                  </a:solidFill>
                </a:uFill>
                <a:latin typeface="Century Gothic"/>
                <a:ea typeface="DejaVu Sans"/>
              </a:rPr>
              <a:t>// Append r(16) degree zeros to message bits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message[length++] = 0;</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                    </a:t>
            </a:r>
            <a:r>
              <a:rPr b="1" lang="en-US" sz="1800" spc="-1" strike="noStrike">
                <a:solidFill>
                  <a:srgbClr val="00b0f0"/>
                </a:solidFill>
                <a:uFill>
                  <a:solidFill>
                    <a:srgbClr val="ffffff"/>
                  </a:solidFill>
                </a:uFill>
                <a:latin typeface="Century Gothic"/>
                <a:ea typeface="DejaVu Sans"/>
              </a:rPr>
              <a:t>// Now it is content of message followed by 16 0's</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b0f0"/>
                </a:solidFill>
                <a:uFill>
                  <a:solidFill>
                    <a:srgbClr val="ffffff"/>
                  </a:solidFill>
                </a:uFill>
                <a:latin typeface="Century Gothic"/>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for( i=0; i &lt; length; i++ )    </a:t>
            </a:r>
            <a:r>
              <a:rPr b="1" lang="en-US" sz="1800" spc="-1" strike="noStrike">
                <a:solidFill>
                  <a:srgbClr val="00b0f0"/>
                </a:solidFill>
                <a:uFill>
                  <a:solidFill>
                    <a:srgbClr val="ffffff"/>
                  </a:solidFill>
                </a:uFill>
                <a:latin typeface="Century Gothic"/>
                <a:ea typeface="DejaVu Sans"/>
              </a:rPr>
              <a:t>// Xr.M(x) (ie. Msg+16 Zeros)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b[i] = message[i];</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divide( length - 16 ); </a:t>
            </a:r>
            <a:r>
              <a:rPr b="1" lang="en-US" sz="1800" spc="-1" strike="noStrike">
                <a:solidFill>
                  <a:srgbClr val="00b0f0"/>
                </a:solidFill>
                <a:uFill>
                  <a:solidFill>
                    <a:srgbClr val="ffffff"/>
                  </a:solidFill>
                </a:uFill>
                <a:latin typeface="Century Gothic"/>
                <a:ea typeface="DejaVu Sans"/>
              </a:rPr>
              <a:t>//No of times to be divided i.e. message length</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for( i=0; i &lt; length; i++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b[i] = b[i] ^ message[i];     </a:t>
            </a:r>
            <a:r>
              <a:rPr b="1" lang="en-US" sz="1800" spc="-1" strike="noStrike">
                <a:solidFill>
                  <a:srgbClr val="00b0f0"/>
                </a:solidFill>
                <a:uFill>
                  <a:solidFill>
                    <a:srgbClr val="ffffff"/>
                  </a:solidFill>
                </a:uFill>
                <a:latin typeface="Century Gothic"/>
                <a:ea typeface="DejaVu Sans"/>
              </a:rPr>
              <a:t>//MOD 2 Substraction</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69" name="CustomShape 2"/>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8AB12E4-7CCE-4C6E-9498-49BA6F0729A0}"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1699920" y="108000"/>
            <a:ext cx="10261800" cy="44791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printf("\n Data to be transmitted :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for( i=0; i &lt; length; i++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printf("%2d", b[i]);</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printf("\n\n Enter the Received Data :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for( i=0; i &lt; length; i++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scanf("%d", &amp;message[i]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divide( length - 16 ); </a:t>
            </a:r>
            <a:r>
              <a:rPr b="1" lang="en-US" sz="1800" spc="-1" strike="noStrike">
                <a:solidFill>
                  <a:srgbClr val="00b0f0"/>
                </a:solidFill>
                <a:uFill>
                  <a:solidFill>
                    <a:srgbClr val="ffffff"/>
                  </a:solidFill>
                </a:uFill>
                <a:latin typeface="Century Gothic"/>
                <a:ea typeface="DejaVu Sans"/>
              </a:rPr>
              <a:t>//No of times to be divided i.e. message length</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endParaRPr b="0" lang="en-US" sz="1800" spc="-1" strike="noStrike">
              <a:solidFill>
                <a:srgbClr val="000000"/>
              </a:solidFill>
              <a:uFill>
                <a:solidFill>
                  <a:srgbClr val="ffffff"/>
                </a:solidFill>
              </a:uFill>
              <a:latin typeface="Arial"/>
            </a:endParaRPr>
          </a:p>
        </p:txBody>
      </p:sp>
      <p:sp>
        <p:nvSpPr>
          <p:cNvPr id="271" name="CustomShape 2"/>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AB12A4F-9E18-4FE1-A7F2-89EE20A2AD9D}"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262626"/>
                </a:solidFill>
                <a:uFill>
                  <a:solidFill>
                    <a:srgbClr val="ffffff"/>
                  </a:solidFill>
                </a:uFill>
                <a:latin typeface="Century Gothic"/>
              </a:rPr>
              <a:t>TYPES OF DATA TRANSMISSION</a:t>
            </a:r>
            <a:endParaRPr b="0" lang="en-US" sz="1800" spc="-1" strike="noStrike">
              <a:solidFill>
                <a:srgbClr val="000000"/>
              </a:solidFill>
              <a:uFill>
                <a:solidFill>
                  <a:srgbClr val="ffffff"/>
                </a:solidFill>
              </a:uFill>
              <a:latin typeface="Arial"/>
            </a:endParaRPr>
          </a:p>
        </p:txBody>
      </p:sp>
      <p:sp>
        <p:nvSpPr>
          <p:cNvPr id="162" name="CustomShape 2"/>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A28607A-8455-4973-9876-E6CDDBEFAAE4}"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2256120" y="353880"/>
            <a:ext cx="6095160" cy="33818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entury Gothic"/>
                <a:ea typeface="DejaVu Sans"/>
              </a:rPr>
              <a:t>for( i=0; i &lt; length; i++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if( message[i] != 0 )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printf("\n ERROR in Received Data\n");</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return 0;</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printf("\n Data Received is ERROR FREE\n");</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return 0;</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ea typeface="DejaVu Sans"/>
              </a:rPr>
              <a:t>  </a:t>
            </a:r>
            <a:r>
              <a:rPr b="0" lang="en-US" sz="1800" spc="-1" strike="noStrike">
                <a:solidFill>
                  <a:srgbClr val="000000"/>
                </a:solidFill>
                <a:uFill>
                  <a:solidFill>
                    <a:srgbClr val="ffffff"/>
                  </a:solidFill>
                </a:uFill>
                <a:latin typeface="Century Gothic"/>
                <a:ea typeface="DejaVu Sans"/>
              </a:rPr>
              <a:t>}</a:t>
            </a:r>
            <a:endParaRPr b="0" lang="en-US" sz="1800" spc="-1" strike="noStrike">
              <a:solidFill>
                <a:srgbClr val="000000"/>
              </a:solidFill>
              <a:uFill>
                <a:solidFill>
                  <a:srgbClr val="ffffff"/>
                </a:solidFill>
              </a:uFill>
              <a:latin typeface="Arial"/>
            </a:endParaRPr>
          </a:p>
        </p:txBody>
      </p:sp>
      <p:sp>
        <p:nvSpPr>
          <p:cNvPr id="273" name="CustomShape 2"/>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2497177-126F-4D8B-A364-F6E775F248CF}"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r>
              <a:rPr b="1" lang="en-US" sz="3600" spc="-1" strike="noStrike">
                <a:solidFill>
                  <a:srgbClr val="262626"/>
                </a:solidFill>
                <a:uFill>
                  <a:solidFill>
                    <a:srgbClr val="ffffff"/>
                  </a:solidFill>
                </a:uFill>
                <a:latin typeface="Century Gothic"/>
              </a:rPr>
              <a:t>EXPECTED OUTPUT</a:t>
            </a:r>
            <a:endParaRPr b="0" lang="en-US" sz="1800" spc="-1" strike="noStrike">
              <a:solidFill>
                <a:srgbClr val="000000"/>
              </a:solidFill>
              <a:uFill>
                <a:solidFill>
                  <a:srgbClr val="ffffff"/>
                </a:solidFill>
              </a:uFill>
              <a:latin typeface="Arial"/>
            </a:endParaRPr>
          </a:p>
          <a:p>
            <a:pPr>
              <a:lnSpc>
                <a:spcPct val="100000"/>
              </a:lnSpc>
            </a:pPr>
            <a:r>
              <a:rPr b="1" lang="en-US" sz="3600" spc="-1" strike="noStrike">
                <a:solidFill>
                  <a:srgbClr val="262626"/>
                </a:solidFill>
                <a:uFill>
                  <a:solidFill>
                    <a:srgbClr val="ffffff"/>
                  </a:solidFill>
                </a:uFill>
                <a:latin typeface="Century Gothic"/>
              </a:rPr>
              <a:t>CASE:1</a:t>
            </a:r>
            <a:endParaRPr b="0" lang="en-US" sz="1800" spc="-1" strike="noStrike">
              <a:solidFill>
                <a:srgbClr val="000000"/>
              </a:solidFill>
              <a:uFill>
                <a:solidFill>
                  <a:srgbClr val="ffffff"/>
                </a:solidFill>
              </a:uFill>
              <a:latin typeface="Arial"/>
            </a:endParaRPr>
          </a:p>
        </p:txBody>
      </p:sp>
      <p:sp>
        <p:nvSpPr>
          <p:cNvPr id="275" name="CustomShape 2"/>
          <p:cNvSpPr/>
          <p:nvPr/>
        </p:nvSpPr>
        <p:spPr>
          <a:xfrm>
            <a:off x="348840" y="2111760"/>
            <a:ext cx="11154960" cy="45712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404040"/>
                </a:solidFill>
                <a:uFill>
                  <a:solidFill>
                    <a:srgbClr val="ffffff"/>
                  </a:solidFill>
                </a:uFill>
                <a:latin typeface="Century Gothic"/>
              </a:rPr>
              <a:t>Enter the length of Data Frame : </a:t>
            </a:r>
            <a:r>
              <a:rPr b="1" lang="en-US" sz="1800" spc="-1" strike="noStrike">
                <a:solidFill>
                  <a:srgbClr val="0070c0"/>
                </a:solidFill>
                <a:uFill>
                  <a:solidFill>
                    <a:srgbClr val="ffffff"/>
                  </a:solidFill>
                </a:uFill>
                <a:latin typeface="Century Gothic"/>
              </a:rPr>
              <a:t>8</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404040"/>
                </a:solidFill>
                <a:uFill>
                  <a:solidFill>
                    <a:srgbClr val="ffffff"/>
                  </a:solidFill>
                </a:uFill>
                <a:latin typeface="Century Gothic"/>
              </a:rPr>
              <a:t>Enter the Message (in bits, i.e. 0's and 1's)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404040"/>
                </a:solidFill>
                <a:uFill>
                  <a:solidFill>
                    <a:srgbClr val="ffffff"/>
                  </a:solidFill>
                </a:uFill>
                <a:latin typeface="Century Gothic"/>
              </a:rPr>
              <a:t>But each bit separated by space or a new line: </a:t>
            </a:r>
            <a:r>
              <a:rPr b="1" lang="en-US" sz="1800" spc="-1" strike="noStrike">
                <a:solidFill>
                  <a:srgbClr val="0070c0"/>
                </a:solidFill>
                <a:uFill>
                  <a:solidFill>
                    <a:srgbClr val="ffffff"/>
                  </a:solidFill>
                </a:uFill>
                <a:latin typeface="Century Gothic"/>
              </a:rPr>
              <a:t>1 1 0 0 1 0 1 0</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404040"/>
                </a:solidFill>
                <a:uFill>
                  <a:solidFill>
                    <a:srgbClr val="ffffff"/>
                  </a:solidFill>
                </a:uFill>
                <a:latin typeface="Century Gothic"/>
              </a:rPr>
              <a:t>Data to be transmitted :  </a:t>
            </a:r>
            <a:r>
              <a:rPr b="1" lang="en-US" sz="1800" spc="-1" strike="noStrike">
                <a:solidFill>
                  <a:srgbClr val="0070c0"/>
                </a:solidFill>
                <a:uFill>
                  <a:solidFill>
                    <a:srgbClr val="ffffff"/>
                  </a:solidFill>
                </a:uFill>
                <a:latin typeface="Century Gothic"/>
              </a:rPr>
              <a:t>1 1 0 0 1 0 1 0 </a:t>
            </a:r>
            <a:r>
              <a:rPr b="1" lang="en-US" sz="1800" spc="-1" strike="noStrike">
                <a:solidFill>
                  <a:srgbClr val="ff0000"/>
                </a:solidFill>
                <a:uFill>
                  <a:solidFill>
                    <a:srgbClr val="ffffff"/>
                  </a:solidFill>
                </a:uFill>
                <a:latin typeface="Century Gothic"/>
              </a:rPr>
              <a:t>0 1 1 1 1 0 0 0 0 0 0 0 0 1 1 0</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404040"/>
                </a:solidFill>
                <a:uFill>
                  <a:solidFill>
                    <a:srgbClr val="ffffff"/>
                  </a:solidFill>
                </a:uFill>
                <a:latin typeface="Century Gothic"/>
              </a:rPr>
              <a:t>On receiver end, enter the Received Data : </a:t>
            </a:r>
            <a:r>
              <a:rPr b="1" lang="en-US" sz="1800" spc="-1" strike="noStrike">
                <a:solidFill>
                  <a:srgbClr val="0070c0"/>
                </a:solidFill>
                <a:uFill>
                  <a:solidFill>
                    <a:srgbClr val="ffffff"/>
                  </a:solidFill>
                </a:uFill>
                <a:latin typeface="Century Gothic"/>
              </a:rPr>
              <a:t>1 1 0 0 1 0 1 0 </a:t>
            </a:r>
            <a:r>
              <a:rPr b="1" lang="en-US" sz="1800" spc="-1" strike="noStrike">
                <a:solidFill>
                  <a:srgbClr val="ff0000"/>
                </a:solidFill>
                <a:uFill>
                  <a:solidFill>
                    <a:srgbClr val="ffffff"/>
                  </a:solidFill>
                </a:uFill>
                <a:latin typeface="Century Gothic"/>
              </a:rPr>
              <a:t>0 1 1 1 1 0 0 0 0 0 0 0 0 1 1 0</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70c0"/>
                </a:solidFill>
                <a:uFill>
                  <a:solidFill>
                    <a:srgbClr val="ffffff"/>
                  </a:solidFill>
                </a:uFill>
                <a:latin typeface="Century Gothic"/>
              </a:rPr>
              <a:t>Data Received is ERROR FREE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76" name="CustomShape 3"/>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C14F316-8CC3-4B23-8AC6-9DC9FB0ABCBD}"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r>
              <a:rPr b="1" lang="en-US" sz="3600" spc="-1" strike="noStrike">
                <a:solidFill>
                  <a:srgbClr val="262626"/>
                </a:solidFill>
                <a:uFill>
                  <a:solidFill>
                    <a:srgbClr val="ffffff"/>
                  </a:solidFill>
                </a:uFill>
                <a:latin typeface="Century Gothic"/>
              </a:rPr>
              <a:t>EXPECTED OUTPUT</a:t>
            </a:r>
            <a:endParaRPr b="0" lang="en-US" sz="1800" spc="-1" strike="noStrike">
              <a:solidFill>
                <a:srgbClr val="000000"/>
              </a:solidFill>
              <a:uFill>
                <a:solidFill>
                  <a:srgbClr val="ffffff"/>
                </a:solidFill>
              </a:uFill>
              <a:latin typeface="Arial"/>
            </a:endParaRPr>
          </a:p>
          <a:p>
            <a:pPr>
              <a:lnSpc>
                <a:spcPct val="100000"/>
              </a:lnSpc>
            </a:pPr>
            <a:r>
              <a:rPr b="1" lang="en-US" sz="3600" spc="-1" strike="noStrike">
                <a:solidFill>
                  <a:srgbClr val="262626"/>
                </a:solidFill>
                <a:uFill>
                  <a:solidFill>
                    <a:srgbClr val="ffffff"/>
                  </a:solidFill>
                </a:uFill>
                <a:latin typeface="Century Gothic"/>
              </a:rPr>
              <a:t>CASE:2</a:t>
            </a:r>
            <a:endParaRPr b="0" lang="en-US" sz="1800" spc="-1" strike="noStrike">
              <a:solidFill>
                <a:srgbClr val="000000"/>
              </a:solidFill>
              <a:uFill>
                <a:solidFill>
                  <a:srgbClr val="ffffff"/>
                </a:solidFill>
              </a:uFill>
              <a:latin typeface="Arial"/>
            </a:endParaRPr>
          </a:p>
        </p:txBody>
      </p:sp>
      <p:sp>
        <p:nvSpPr>
          <p:cNvPr id="278" name="CustomShape 2"/>
          <p:cNvSpPr/>
          <p:nvPr/>
        </p:nvSpPr>
        <p:spPr>
          <a:xfrm>
            <a:off x="150840" y="1905120"/>
            <a:ext cx="11352960" cy="477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404040"/>
                </a:solidFill>
                <a:uFill>
                  <a:solidFill>
                    <a:srgbClr val="ffffff"/>
                  </a:solidFill>
                </a:uFill>
                <a:latin typeface="Century Gothic"/>
              </a:rPr>
              <a:t>Enter the length of Data Frame : </a:t>
            </a:r>
            <a:r>
              <a:rPr b="1" lang="en-US" sz="1800" spc="-1" strike="noStrike">
                <a:solidFill>
                  <a:srgbClr val="0070c0"/>
                </a:solidFill>
                <a:uFill>
                  <a:solidFill>
                    <a:srgbClr val="ffffff"/>
                  </a:solidFill>
                </a:uFill>
                <a:latin typeface="Century Gothic"/>
              </a:rPr>
              <a:t>8</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404040"/>
                </a:solidFill>
                <a:uFill>
                  <a:solidFill>
                    <a:srgbClr val="ffffff"/>
                  </a:solidFill>
                </a:uFill>
                <a:latin typeface="Century Gothic"/>
              </a:rPr>
              <a:t>Enter the Message (in bits, i.e. 0's and 1's)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404040"/>
                </a:solidFill>
                <a:uFill>
                  <a:solidFill>
                    <a:srgbClr val="ffffff"/>
                  </a:solidFill>
                </a:uFill>
                <a:latin typeface="Century Gothic"/>
              </a:rPr>
              <a:t>And each bit separated by space or a new line: </a:t>
            </a:r>
            <a:r>
              <a:rPr b="1" lang="en-US" sz="1800" spc="-1" strike="noStrike">
                <a:solidFill>
                  <a:srgbClr val="0070c0"/>
                </a:solidFill>
                <a:uFill>
                  <a:solidFill>
                    <a:srgbClr val="ffffff"/>
                  </a:solidFill>
                </a:uFill>
                <a:latin typeface="Century Gothic"/>
              </a:rPr>
              <a:t>1 1 0 0 1 0 1 0 </a:t>
            </a:r>
            <a:r>
              <a:rPr b="1" lang="en-US" sz="1800" spc="-1" strike="noStrike">
                <a:solidFill>
                  <a:srgbClr val="ff0000"/>
                </a:solidFill>
                <a:uFill>
                  <a:solidFill>
                    <a:srgbClr val="ffffff"/>
                  </a:solidFill>
                </a:uFill>
                <a:latin typeface="Century Gothic"/>
              </a:rPr>
              <a:t>0 1 1 1 1 0 0 0 0 0 0 0 0 1 1 0</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404040"/>
                </a:solidFill>
                <a:uFill>
                  <a:solidFill>
                    <a:srgbClr val="ffffff"/>
                  </a:solidFill>
                </a:uFill>
                <a:latin typeface="Century Gothic"/>
              </a:rPr>
              <a:t>Data to be transmitted :  </a:t>
            </a:r>
            <a:r>
              <a:rPr b="1" lang="en-US" sz="1800" spc="-1" strike="noStrike">
                <a:solidFill>
                  <a:srgbClr val="0070c0"/>
                </a:solidFill>
                <a:uFill>
                  <a:solidFill>
                    <a:srgbClr val="ffffff"/>
                  </a:solidFill>
                </a:uFill>
                <a:latin typeface="Century Gothic"/>
              </a:rPr>
              <a:t>1 1 0 0 1 0 1 0 </a:t>
            </a:r>
            <a:r>
              <a:rPr b="1" lang="en-US" sz="1800" spc="-1" strike="noStrike">
                <a:solidFill>
                  <a:srgbClr val="ff0000"/>
                </a:solidFill>
                <a:uFill>
                  <a:solidFill>
                    <a:srgbClr val="ffffff"/>
                  </a:solidFill>
                </a:uFill>
                <a:latin typeface="Century Gothic"/>
              </a:rPr>
              <a:t>0 1 1 1 1 0 0 0 0 0 0 0 0 1 1 0</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404040"/>
                </a:solidFill>
                <a:uFill>
                  <a:solidFill>
                    <a:srgbClr val="ffffff"/>
                  </a:solidFill>
                </a:uFill>
                <a:latin typeface="Century Gothic"/>
              </a:rPr>
              <a:t>On receiver end, enter the Received Data : </a:t>
            </a:r>
            <a:r>
              <a:rPr b="1" lang="en-US" sz="1800" spc="-1" strike="noStrike">
                <a:solidFill>
                  <a:srgbClr val="0070c0"/>
                </a:solidFill>
                <a:uFill>
                  <a:solidFill>
                    <a:srgbClr val="ffffff"/>
                  </a:solidFill>
                </a:uFill>
                <a:latin typeface="Century Gothic"/>
              </a:rPr>
              <a:t>0 1 0 0 1 0 1 0 </a:t>
            </a:r>
            <a:r>
              <a:rPr b="1" lang="en-US" sz="1800" spc="-1" strike="noStrike">
                <a:solidFill>
                  <a:srgbClr val="ff0000"/>
                </a:solidFill>
                <a:uFill>
                  <a:solidFill>
                    <a:srgbClr val="ffffff"/>
                  </a:solidFill>
                </a:uFill>
                <a:latin typeface="Century Gothic"/>
              </a:rPr>
              <a:t>0 1 1 1 1 0 0 0 0 0 0 0 0 1 1 0</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ff0000"/>
                </a:solidFill>
                <a:uFill>
                  <a:solidFill>
                    <a:srgbClr val="ffffff"/>
                  </a:solidFill>
                </a:uFill>
                <a:latin typeface="Century Gothic"/>
              </a:rPr>
              <a:t>ERROR in Received Data</a:t>
            </a:r>
            <a:endParaRPr b="0" lang="en-US" sz="1800" spc="-1" strike="noStrike">
              <a:solidFill>
                <a:srgbClr val="000000"/>
              </a:solidFill>
              <a:uFill>
                <a:solidFill>
                  <a:srgbClr val="ffffff"/>
                </a:solidFill>
              </a:uFill>
              <a:latin typeface="Arial"/>
            </a:endParaRPr>
          </a:p>
        </p:txBody>
      </p:sp>
      <p:sp>
        <p:nvSpPr>
          <p:cNvPr id="279" name="CustomShape 3"/>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9CB2185-466E-4417-B548-E089A1D4A792}"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2589120" y="2514600"/>
            <a:ext cx="8914680" cy="2262240"/>
          </a:xfrm>
          <a:prstGeom prst="rect">
            <a:avLst/>
          </a:prstGeom>
          <a:noFill/>
          <a:ln>
            <a:noFill/>
          </a:ln>
        </p:spPr>
        <p:style>
          <a:lnRef idx="0"/>
          <a:fillRef idx="0"/>
          <a:effectRef idx="0"/>
          <a:fontRef idx="minor"/>
        </p:style>
        <p:txBody>
          <a:bodyPr lIns="90000" rIns="90000" tIns="45000" bIns="45000" anchor="b"/>
          <a:p>
            <a:pPr>
              <a:lnSpc>
                <a:spcPct val="100000"/>
              </a:lnSpc>
            </a:pPr>
            <a:r>
              <a:rPr b="1" lang="en-US" sz="5400" spc="-1" strike="noStrike">
                <a:solidFill>
                  <a:srgbClr val="262626"/>
                </a:solidFill>
                <a:uFill>
                  <a:solidFill>
                    <a:srgbClr val="ffffff"/>
                  </a:solidFill>
                </a:uFill>
                <a:latin typeface="Century Gothic"/>
              </a:rPr>
              <a:t>EXPECTED OUTCOME</a:t>
            </a:r>
            <a:endParaRPr b="0" lang="en-US" sz="1800" spc="-1" strike="noStrike">
              <a:solidFill>
                <a:srgbClr val="000000"/>
              </a:solidFill>
              <a:uFill>
                <a:solidFill>
                  <a:srgbClr val="ffffff"/>
                </a:solidFill>
              </a:uFill>
              <a:latin typeface="Arial"/>
            </a:endParaRPr>
          </a:p>
        </p:txBody>
      </p:sp>
      <p:sp>
        <p:nvSpPr>
          <p:cNvPr id="281" name="CustomShape 2"/>
          <p:cNvSpPr/>
          <p:nvPr/>
        </p:nvSpPr>
        <p:spPr>
          <a:xfrm>
            <a:off x="2589120" y="4777200"/>
            <a:ext cx="8914680" cy="11257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b0f0"/>
                </a:solidFill>
                <a:uFill>
                  <a:solidFill>
                    <a:srgbClr val="ffffff"/>
                  </a:solidFill>
                </a:uFill>
                <a:latin typeface="Century Gothic"/>
              </a:rPr>
              <a:t>Students will be able to implement error detection code using CRC-CCITT 16 bit technique.</a:t>
            </a:r>
            <a:endParaRPr b="0" lang="en-US" sz="1800" spc="-1" strike="noStrike">
              <a:solidFill>
                <a:srgbClr val="000000"/>
              </a:solidFill>
              <a:uFill>
                <a:solidFill>
                  <a:srgbClr val="ffffff"/>
                </a:solidFill>
              </a:uFill>
              <a:latin typeface="Arial"/>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2589120" y="2514600"/>
            <a:ext cx="8914680" cy="2262240"/>
          </a:xfrm>
          <a:prstGeom prst="rect">
            <a:avLst/>
          </a:prstGeom>
          <a:noFill/>
          <a:ln>
            <a:noFill/>
          </a:ln>
        </p:spPr>
        <p:style>
          <a:lnRef idx="0"/>
          <a:fillRef idx="0"/>
          <a:effectRef idx="0"/>
          <a:fontRef idx="minor"/>
        </p:style>
      </p:sp>
      <p:sp>
        <p:nvSpPr>
          <p:cNvPr id="283" name="CustomShape 2"/>
          <p:cNvSpPr/>
          <p:nvPr/>
        </p:nvSpPr>
        <p:spPr>
          <a:xfrm>
            <a:off x="609480" y="1604520"/>
            <a:ext cx="10972080" cy="3976920"/>
          </a:xfrm>
          <a:prstGeom prst="rect">
            <a:avLst/>
          </a:prstGeom>
          <a:noFill/>
          <a:ln>
            <a:noFill/>
          </a:ln>
        </p:spPr>
        <p:style>
          <a:lnRef idx="0"/>
          <a:fillRef idx="0"/>
          <a:effectRef idx="0"/>
          <a:fontRef idx="minor"/>
        </p:style>
      </p:sp>
      <p:pic>
        <p:nvPicPr>
          <p:cNvPr id="284" name="" descr=""/>
          <p:cNvPicPr/>
          <p:nvPr/>
        </p:nvPicPr>
        <p:blipFill>
          <a:blip r:embed="rId1"/>
          <a:stretch/>
        </p:blipFill>
        <p:spPr>
          <a:xfrm>
            <a:off x="2880" y="1256760"/>
            <a:ext cx="12191400" cy="4338000"/>
          </a:xfrm>
          <a:prstGeom prst="rect">
            <a:avLst/>
          </a:prstGeom>
          <a:ln>
            <a:noFill/>
          </a:ln>
        </p:spPr>
      </p:pic>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2589120" y="2514600"/>
            <a:ext cx="8914680" cy="2262240"/>
          </a:xfrm>
          <a:prstGeom prst="rect">
            <a:avLst/>
          </a:prstGeom>
          <a:noFill/>
          <a:ln>
            <a:noFill/>
          </a:ln>
        </p:spPr>
        <p:style>
          <a:lnRef idx="0"/>
          <a:fillRef idx="0"/>
          <a:effectRef idx="0"/>
          <a:fontRef idx="minor"/>
        </p:style>
      </p:sp>
      <p:sp>
        <p:nvSpPr>
          <p:cNvPr id="286" name="CustomShape 2"/>
          <p:cNvSpPr/>
          <p:nvPr/>
        </p:nvSpPr>
        <p:spPr>
          <a:xfrm>
            <a:off x="609480" y="1604520"/>
            <a:ext cx="10972080" cy="3976920"/>
          </a:xfrm>
          <a:prstGeom prst="rect">
            <a:avLst/>
          </a:prstGeom>
          <a:noFill/>
          <a:ln>
            <a:noFill/>
          </a:ln>
        </p:spPr>
        <p:style>
          <a:lnRef idx="0"/>
          <a:fillRef idx="0"/>
          <a:effectRef idx="0"/>
          <a:fontRef idx="minor"/>
        </p:style>
      </p:sp>
      <p:pic>
        <p:nvPicPr>
          <p:cNvPr id="287" name="" descr=""/>
          <p:cNvPicPr/>
          <p:nvPr/>
        </p:nvPicPr>
        <p:blipFill>
          <a:blip r:embed="rId1"/>
          <a:stretch/>
        </p:blipFill>
        <p:spPr>
          <a:xfrm>
            <a:off x="2880" y="1460520"/>
            <a:ext cx="12191400" cy="3930840"/>
          </a:xfrm>
          <a:prstGeom prst="rect">
            <a:avLst/>
          </a:prstGeom>
          <a:ln>
            <a:noFill/>
          </a:ln>
        </p:spPr>
      </p:pic>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2589120" y="2514600"/>
            <a:ext cx="8914680" cy="2262240"/>
          </a:xfrm>
          <a:prstGeom prst="rect">
            <a:avLst/>
          </a:prstGeom>
          <a:noFill/>
          <a:ln>
            <a:noFill/>
          </a:ln>
        </p:spPr>
        <p:style>
          <a:lnRef idx="0"/>
          <a:fillRef idx="0"/>
          <a:effectRef idx="0"/>
          <a:fontRef idx="minor"/>
        </p:style>
      </p:sp>
      <p:sp>
        <p:nvSpPr>
          <p:cNvPr id="289" name="CustomShape 2"/>
          <p:cNvSpPr/>
          <p:nvPr/>
        </p:nvSpPr>
        <p:spPr>
          <a:xfrm>
            <a:off x="609480" y="1604520"/>
            <a:ext cx="10972080" cy="3976920"/>
          </a:xfrm>
          <a:prstGeom prst="rect">
            <a:avLst/>
          </a:prstGeom>
          <a:noFill/>
          <a:ln>
            <a:noFill/>
          </a:ln>
        </p:spPr>
        <p:style>
          <a:lnRef idx="0"/>
          <a:fillRef idx="0"/>
          <a:effectRef idx="0"/>
          <a:fontRef idx="minor"/>
        </p:style>
      </p:sp>
      <p:pic>
        <p:nvPicPr>
          <p:cNvPr id="290" name="" descr=""/>
          <p:cNvPicPr/>
          <p:nvPr/>
        </p:nvPicPr>
        <p:blipFill>
          <a:blip r:embed="rId1"/>
          <a:stretch/>
        </p:blipFill>
        <p:spPr>
          <a:xfrm>
            <a:off x="2880" y="264600"/>
            <a:ext cx="12191400" cy="6322320"/>
          </a:xfrm>
          <a:prstGeom prst="rect">
            <a:avLst/>
          </a:prstGeom>
          <a:ln>
            <a:noFill/>
          </a:ln>
        </p:spPr>
      </p:pic>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extShape 1"/>
          <p:cNvSpPr txBox="1"/>
          <p:nvPr/>
        </p:nvSpPr>
        <p:spPr>
          <a:xfrm>
            <a:off x="2589120" y="2514600"/>
            <a:ext cx="8914680" cy="226224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pic>
        <p:nvPicPr>
          <p:cNvPr id="292" name="" descr=""/>
          <p:cNvPicPr/>
          <p:nvPr/>
        </p:nvPicPr>
        <p:blipFill>
          <a:blip r:embed="rId1"/>
          <a:stretch/>
        </p:blipFill>
        <p:spPr>
          <a:xfrm>
            <a:off x="250560" y="468720"/>
            <a:ext cx="11696400" cy="5914800"/>
          </a:xfrm>
          <a:prstGeom prst="rect">
            <a:avLst/>
          </a:prstGeom>
          <a:ln>
            <a:noFill/>
          </a:ln>
        </p:spPr>
      </p:pic>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262626"/>
                </a:solidFill>
                <a:uFill>
                  <a:solidFill>
                    <a:srgbClr val="ffffff"/>
                  </a:solidFill>
                </a:uFill>
                <a:latin typeface="Century Gothic"/>
              </a:rPr>
              <a:t>PARALLEL DATA TRANSMISSION</a:t>
            </a:r>
            <a:endParaRPr b="0" lang="en-US" sz="1800" spc="-1" strike="noStrike">
              <a:solidFill>
                <a:srgbClr val="000000"/>
              </a:solidFill>
              <a:uFill>
                <a:solidFill>
                  <a:srgbClr val="ffffff"/>
                </a:solidFill>
              </a:uFill>
              <a:latin typeface="Arial"/>
            </a:endParaRPr>
          </a:p>
        </p:txBody>
      </p:sp>
      <p:sp>
        <p:nvSpPr>
          <p:cNvPr id="164"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In parallel transmission, all the data bits are transmitted simultaneously on separate communication lines.</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In order to transmit </a:t>
            </a:r>
            <a:r>
              <a:rPr b="1" lang="en-US" sz="2400" spc="-1" strike="noStrike">
                <a:solidFill>
                  <a:srgbClr val="404040"/>
                </a:solidFill>
                <a:uFill>
                  <a:solidFill>
                    <a:srgbClr val="ffffff"/>
                  </a:solidFill>
                </a:uFill>
                <a:latin typeface="Century Gothic"/>
              </a:rPr>
              <a:t>‘n’</a:t>
            </a:r>
            <a:r>
              <a:rPr b="0" lang="en-US" sz="2400" spc="-1" strike="noStrike">
                <a:solidFill>
                  <a:srgbClr val="404040"/>
                </a:solidFill>
                <a:uFill>
                  <a:solidFill>
                    <a:srgbClr val="ffffff"/>
                  </a:solidFill>
                </a:uFill>
                <a:latin typeface="Century Gothic"/>
              </a:rPr>
              <a:t> bits of data, </a:t>
            </a:r>
            <a:r>
              <a:rPr b="1" lang="en-US" sz="2400" spc="-1" strike="noStrike">
                <a:solidFill>
                  <a:srgbClr val="404040"/>
                </a:solidFill>
                <a:uFill>
                  <a:solidFill>
                    <a:srgbClr val="ffffff"/>
                  </a:solidFill>
                </a:uFill>
                <a:latin typeface="Century Gothic"/>
              </a:rPr>
              <a:t>‘n’ </a:t>
            </a:r>
            <a:r>
              <a:rPr b="0" lang="en-US" sz="2400" spc="-1" strike="noStrike">
                <a:solidFill>
                  <a:srgbClr val="404040"/>
                </a:solidFill>
                <a:uFill>
                  <a:solidFill>
                    <a:srgbClr val="ffffff"/>
                  </a:solidFill>
                </a:uFill>
                <a:latin typeface="Century Gothic"/>
              </a:rPr>
              <a:t>wires or lines are used. </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Parallel transmission is used for short distance communication. </a:t>
            </a:r>
            <a:endParaRPr b="0" lang="en-US" sz="1800" spc="-1" strike="noStrike">
              <a:solidFill>
                <a:srgbClr val="000000"/>
              </a:solidFill>
              <a:uFill>
                <a:solidFill>
                  <a:srgbClr val="ffffff"/>
                </a:solidFill>
              </a:uFill>
              <a:latin typeface="Arial"/>
            </a:endParaRPr>
          </a:p>
        </p:txBody>
      </p:sp>
      <p:sp>
        <p:nvSpPr>
          <p:cNvPr id="165" name="CustomShape 3"/>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0E957E4-6D5B-4FDC-AB10-6D0D341549E3}"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262626"/>
                </a:solidFill>
                <a:uFill>
                  <a:solidFill>
                    <a:srgbClr val="ffffff"/>
                  </a:solidFill>
                </a:uFill>
                <a:latin typeface="Century Gothic"/>
              </a:rPr>
              <a:t>PARALLEL DATA TRANSMISSION BLOCK DIAGRAM</a:t>
            </a:r>
            <a:endParaRPr b="0" lang="en-US" sz="1800" spc="-1" strike="noStrike">
              <a:solidFill>
                <a:srgbClr val="000000"/>
              </a:solidFill>
              <a:uFill>
                <a:solidFill>
                  <a:srgbClr val="ffffff"/>
                </a:solidFill>
              </a:uFill>
              <a:latin typeface="Arial"/>
            </a:endParaRPr>
          </a:p>
        </p:txBody>
      </p:sp>
      <p:pic>
        <p:nvPicPr>
          <p:cNvPr id="167" name="Content Placeholder 7" descr=""/>
          <p:cNvPicPr/>
          <p:nvPr/>
        </p:nvPicPr>
        <p:blipFill>
          <a:blip r:embed="rId1"/>
          <a:stretch/>
        </p:blipFill>
        <p:spPr>
          <a:xfrm>
            <a:off x="4427640" y="2374920"/>
            <a:ext cx="5238000" cy="3295080"/>
          </a:xfrm>
          <a:prstGeom prst="rect">
            <a:avLst/>
          </a:prstGeom>
          <a:ln>
            <a:noFill/>
          </a:ln>
        </p:spPr>
      </p:pic>
      <p:sp>
        <p:nvSpPr>
          <p:cNvPr id="168" name="CustomShape 2"/>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EFF4503-6EA8-41EC-8FFA-B98E4110C063}"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r>
              <a:rPr b="1" lang="en-US" sz="3600" spc="-1" strike="noStrike">
                <a:solidFill>
                  <a:srgbClr val="262626"/>
                </a:solidFill>
                <a:uFill>
                  <a:solidFill>
                    <a:srgbClr val="ffffff"/>
                  </a:solidFill>
                </a:uFill>
                <a:latin typeface="Century Gothic"/>
              </a:rPr>
              <a:t>ADVANTAGE / DISADVANTAGE OF PARALLEL TRANSMISSION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70" name="CustomShape 2"/>
          <p:cNvSpPr/>
          <p:nvPr/>
        </p:nvSpPr>
        <p:spPr>
          <a:xfrm>
            <a:off x="2593080" y="1905120"/>
            <a:ext cx="8914680" cy="377676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7030a0"/>
                </a:solidFill>
                <a:uFill>
                  <a:solidFill>
                    <a:srgbClr val="ffffff"/>
                  </a:solidFill>
                </a:uFill>
                <a:latin typeface="Century Gothic"/>
              </a:rPr>
              <a:t>Advantage:</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It is fastest method of transmitting data as multiple data bits are transmitted simultaneously with a single clock pulse.</a:t>
            </a:r>
            <a:endParaRPr b="0" lang="en-US" sz="1800" spc="-1" strike="noStrike">
              <a:solidFill>
                <a:srgbClr val="000000"/>
              </a:solidFill>
              <a:uFill>
                <a:solidFill>
                  <a:srgbClr val="ffffff"/>
                </a:solidFill>
              </a:uFill>
              <a:latin typeface="Arial"/>
            </a:endParaRPr>
          </a:p>
          <a:p>
            <a:pPr algn="just">
              <a:lnSpc>
                <a:spcPct val="100000"/>
              </a:lnSpc>
            </a:pPr>
            <a:r>
              <a:rPr b="1" lang="en-US" sz="2400" spc="-1" strike="noStrike">
                <a:solidFill>
                  <a:srgbClr val="7030a0"/>
                </a:solidFill>
                <a:uFill>
                  <a:solidFill>
                    <a:srgbClr val="ffffff"/>
                  </a:solidFill>
                </a:uFill>
                <a:latin typeface="Century Gothic"/>
              </a:rPr>
              <a:t>Disadvantage:</a:t>
            </a: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It is costly method of data transmission as it requires </a:t>
            </a:r>
            <a:r>
              <a:rPr b="1" lang="en-US" sz="2400" spc="-1" strike="noStrike">
                <a:solidFill>
                  <a:srgbClr val="404040"/>
                </a:solidFill>
                <a:uFill>
                  <a:solidFill>
                    <a:srgbClr val="ffffff"/>
                  </a:solidFill>
                </a:uFill>
                <a:latin typeface="Century Gothic"/>
              </a:rPr>
              <a:t>‘n’</a:t>
            </a:r>
            <a:r>
              <a:rPr b="0" lang="en-US" sz="2400" spc="-1" strike="noStrike">
                <a:solidFill>
                  <a:srgbClr val="404040"/>
                </a:solidFill>
                <a:uFill>
                  <a:solidFill>
                    <a:srgbClr val="ffffff"/>
                  </a:solidFill>
                </a:uFill>
                <a:latin typeface="Century Gothic"/>
              </a:rPr>
              <a:t> lines to transmit </a:t>
            </a:r>
            <a:r>
              <a:rPr b="1" lang="en-US" sz="2400" spc="-1" strike="noStrike">
                <a:solidFill>
                  <a:srgbClr val="404040"/>
                </a:solidFill>
                <a:uFill>
                  <a:solidFill>
                    <a:srgbClr val="ffffff"/>
                  </a:solidFill>
                </a:uFill>
                <a:latin typeface="Century Gothic"/>
              </a:rPr>
              <a:t>‘n’</a:t>
            </a:r>
            <a:r>
              <a:rPr b="0" lang="en-US" sz="2400" spc="-1" strike="noStrike">
                <a:solidFill>
                  <a:srgbClr val="404040"/>
                </a:solidFill>
                <a:uFill>
                  <a:solidFill>
                    <a:srgbClr val="ffffff"/>
                  </a:solidFill>
                </a:uFill>
                <a:latin typeface="Century Gothic"/>
              </a:rPr>
              <a:t> bits at the same time. </a:t>
            </a:r>
            <a:endParaRPr b="0" lang="en-US" sz="1800" spc="-1" strike="noStrike">
              <a:solidFill>
                <a:srgbClr val="000000"/>
              </a:solidFill>
              <a:uFill>
                <a:solidFill>
                  <a:srgbClr val="ffffff"/>
                </a:solidFill>
              </a:uFill>
              <a:latin typeface="Arial"/>
            </a:endParaRPr>
          </a:p>
        </p:txBody>
      </p:sp>
      <p:sp>
        <p:nvSpPr>
          <p:cNvPr id="171" name="CustomShape 3"/>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F18D4B6-9AEF-4243-BA33-5845458B518F}"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262626"/>
                </a:solidFill>
                <a:uFill>
                  <a:solidFill>
                    <a:srgbClr val="ffffff"/>
                  </a:solidFill>
                </a:uFill>
                <a:latin typeface="Century Gothic"/>
              </a:rPr>
              <a:t>SERIAL DATA TRANSMISSION</a:t>
            </a:r>
            <a:endParaRPr b="0" lang="en-US" sz="1800" spc="-1" strike="noStrike">
              <a:solidFill>
                <a:srgbClr val="000000"/>
              </a:solidFill>
              <a:uFill>
                <a:solidFill>
                  <a:srgbClr val="ffffff"/>
                </a:solidFill>
              </a:uFill>
              <a:latin typeface="Arial"/>
            </a:endParaRPr>
          </a:p>
        </p:txBody>
      </p:sp>
      <p:sp>
        <p:nvSpPr>
          <p:cNvPr id="173" name="CustomShape 2"/>
          <p:cNvSpPr/>
          <p:nvPr/>
        </p:nvSpPr>
        <p:spPr>
          <a:xfrm>
            <a:off x="447120" y="1371600"/>
            <a:ext cx="11056680" cy="529668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In serial transmission, the data bits transmitted serially one after the other.</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It requires only one communication line to transmit data from sender to receiver.</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marL="343080" indent="-342360" algn="just">
              <a:lnSpc>
                <a:spcPct val="100000"/>
              </a:lnSpc>
              <a:buClr>
                <a:srgbClr val="a53010"/>
              </a:buClr>
              <a:buFont typeface="Wingdings 3" charset="2"/>
              <a:buChar char=""/>
            </a:pPr>
            <a:r>
              <a:rPr b="0" lang="en-US" sz="2400" spc="-1" strike="noStrike">
                <a:solidFill>
                  <a:srgbClr val="404040"/>
                </a:solidFill>
                <a:uFill>
                  <a:solidFill>
                    <a:srgbClr val="ffffff"/>
                  </a:solidFill>
                </a:uFill>
                <a:latin typeface="Century Gothic"/>
              </a:rPr>
              <a:t>Serial transmission is used for long distance communication.</a:t>
            </a:r>
            <a:endParaRPr b="0" lang="en-US" sz="1800" spc="-1" strike="noStrike">
              <a:solidFill>
                <a:srgbClr val="000000"/>
              </a:solidFill>
              <a:uFill>
                <a:solidFill>
                  <a:srgbClr val="ffffff"/>
                </a:solidFill>
              </a:uFill>
              <a:latin typeface="Arial"/>
            </a:endParaRPr>
          </a:p>
        </p:txBody>
      </p:sp>
      <p:sp>
        <p:nvSpPr>
          <p:cNvPr id="174" name="CustomShape 3"/>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20F5511-A5B3-4FB2-B77C-215D0691738B}"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262626"/>
                </a:solidFill>
                <a:uFill>
                  <a:solidFill>
                    <a:srgbClr val="ffffff"/>
                  </a:solidFill>
                </a:uFill>
                <a:latin typeface="Century Gothic"/>
              </a:rPr>
              <a:t>SERIAL DATA TRANSMISSION: BLOCK DIAGRAM</a:t>
            </a:r>
            <a:endParaRPr b="0" lang="en-US" sz="1800" spc="-1" strike="noStrike">
              <a:solidFill>
                <a:srgbClr val="000000"/>
              </a:solidFill>
              <a:uFill>
                <a:solidFill>
                  <a:srgbClr val="ffffff"/>
                </a:solidFill>
              </a:uFill>
              <a:latin typeface="Arial"/>
            </a:endParaRPr>
          </a:p>
        </p:txBody>
      </p:sp>
      <p:pic>
        <p:nvPicPr>
          <p:cNvPr id="176" name="Content Placeholder 3" descr=""/>
          <p:cNvPicPr/>
          <p:nvPr/>
        </p:nvPicPr>
        <p:blipFill>
          <a:blip r:embed="rId1"/>
          <a:stretch/>
        </p:blipFill>
        <p:spPr>
          <a:xfrm>
            <a:off x="4336920" y="2374920"/>
            <a:ext cx="5419080" cy="3295080"/>
          </a:xfrm>
          <a:prstGeom prst="rect">
            <a:avLst/>
          </a:prstGeom>
          <a:ln>
            <a:noFill/>
          </a:ln>
        </p:spPr>
      </p:pic>
      <p:sp>
        <p:nvSpPr>
          <p:cNvPr id="177" name="CustomShape 2"/>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4A0C0DD-D105-4DB6-8648-8615693E910C}" type="slidenum">
              <a:rPr b="0" lang="en-US" sz="2000" spc="-1" strike="noStrike">
                <a:solidFill>
                  <a:srgbClr val="feffff"/>
                </a:solidFill>
                <a:uFill>
                  <a:solidFill>
                    <a:srgbClr val="ffffff"/>
                  </a:solidFill>
                </a:uFill>
                <a:latin typeface="Century Gothic"/>
              </a:rPr>
              <a:t>&lt;number&gt;</a:t>
            </a:fld>
            <a:endParaRPr b="0" lang="en-US"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1508</TotalTime>
  <Application>LibreOffice/5.1.6.2$Linux_X86_64 LibreOffice_project/10m0$Build-2</Application>
  <Words>2465</Words>
  <Paragraphs>325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2018-08-03T05:06:08Z</dcterms:created>
  <dc:creator>Mahesh</dc:creator>
  <dc:description/>
  <dc:language>en-US</dc:language>
  <cp:lastModifiedBy/>
  <dcterms:modified xsi:type="dcterms:W3CDTF">2018-08-06T20:08:24Z</dcterms:modified>
  <cp:revision>297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43</vt:i4>
  </property>
</Properties>
</file>