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A5DF7B4-B064-4173-A0AD-D3275D2440F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C41756-F001-4CAB-905D-0CD877525A5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3A2056-A144-45D2-A36D-1DD60975B7A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1320" cy="677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1320" cy="677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1320" cy="677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040" cy="45709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040" cy="457092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320" cy="14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4960080"/>
            <a:ext cx="777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5000" spc="194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RSA algorithm to encrypt and decrypt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Cryptography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original message, before being transformed, is called </a:t>
            </a:r>
            <a:r>
              <a:rPr b="1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plaintext.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After</a:t>
            </a:r>
            <a:r>
              <a:rPr b="1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message is transformed, it is called </a:t>
            </a:r>
            <a:r>
              <a:rPr b="1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ciphertext.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An </a:t>
            </a:r>
            <a:r>
              <a:rPr b="1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encryption algorithm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transforms the plaintext to ciphertext;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 </a:t>
            </a:r>
            <a:r>
              <a:rPr b="1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decryption algorithm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transforms the ciphertext back to plaintext.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sender uses an encryption algorithm and the receiver uses a decryption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term </a:t>
            </a:r>
            <a:r>
              <a:rPr b="1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cipher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refers to encryption/ decryption algorithms.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 </a:t>
            </a:r>
            <a:r>
              <a:rPr b="1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key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is a number(value) that the cipher, as an algorithm, operates 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9A73643-282B-47BE-86D0-1FE9DE0FDAAC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Encryption and decryption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To encrypt a message, </a:t>
            </a:r>
            <a:r>
              <a:rPr b="1" i="1" lang="en-US" sz="2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an encryption algorithm</a:t>
            </a: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</a:t>
            </a:r>
            <a:r>
              <a:rPr b="1" i="1" lang="en-US" sz="2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encryption key </a:t>
            </a: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and </a:t>
            </a:r>
            <a:r>
              <a:rPr b="1" i="1" lang="en-US" sz="2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plaintext </a:t>
            </a: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is required.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To decrypt a message, a </a:t>
            </a:r>
            <a:r>
              <a:rPr b="1" i="1" lang="en-US" sz="2800" spc="-1" strike="noStrike">
                <a:solidFill>
                  <a:srgbClr val="b60a54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decryption algorithm</a:t>
            </a: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a </a:t>
            </a:r>
            <a:r>
              <a:rPr b="1" i="1" lang="en-US" sz="2800" spc="-1" strike="noStrike">
                <a:solidFill>
                  <a:srgbClr val="b60a54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decryption key </a:t>
            </a: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and </a:t>
            </a:r>
            <a:r>
              <a:rPr b="1" i="1" lang="en-US" sz="2800" spc="-1" strike="noStrike">
                <a:solidFill>
                  <a:srgbClr val="b60a54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ciphertext</a:t>
            </a: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is required.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1f442a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encryption and decryption algorithms are public</a:t>
            </a: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; anyone can access them.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b5170b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keys are secret</a:t>
            </a: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; they need to be protected.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BF41C8C-3A94-4F67-A38C-C1487963D6AB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Encryption and decryption 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Content Placeholder 4" descr=""/>
          <p:cNvPicPr/>
          <p:nvPr/>
        </p:nvPicPr>
        <p:blipFill>
          <a:blip r:embed="rId1"/>
          <a:stretch/>
        </p:blipFill>
        <p:spPr>
          <a:xfrm>
            <a:off x="2174400" y="2286000"/>
            <a:ext cx="7418520" cy="402156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D9ACADF-F347-48FC-BFC8-CE83FB6A5BCC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TYPES OF 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884200" y="3948480"/>
            <a:ext cx="2008800" cy="696600"/>
          </a:xfrm>
          <a:custGeom>
            <a:avLst/>
            <a:gdLst/>
            <a:ahLst/>
            <a:rect l="l" t="t" r="r" b="b"/>
            <a:pathLst>
              <a:path w="2010024" h="697694">
                <a:moveTo>
                  <a:pt x="0" y="0"/>
                </a:moveTo>
                <a:lnTo>
                  <a:pt x="0" y="348847"/>
                </a:lnTo>
                <a:lnTo>
                  <a:pt x="2010024" y="348847"/>
                </a:lnTo>
                <a:lnTo>
                  <a:pt x="2010024" y="697694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3873960" y="3948480"/>
            <a:ext cx="2008800" cy="696600"/>
          </a:xfrm>
          <a:custGeom>
            <a:avLst/>
            <a:gdLst/>
            <a:ahLst/>
            <a:rect l="l" t="t" r="r" b="b"/>
            <a:pathLst>
              <a:path w="2010024" h="697694">
                <a:moveTo>
                  <a:pt x="2010024" y="0"/>
                </a:moveTo>
                <a:lnTo>
                  <a:pt x="2010024" y="348847"/>
                </a:lnTo>
                <a:lnTo>
                  <a:pt x="0" y="348847"/>
                </a:lnTo>
                <a:lnTo>
                  <a:pt x="0" y="697694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4222800" y="2287440"/>
            <a:ext cx="3321360" cy="16599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21600" tIns="21600" bIns="21600"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2212920" y="4646160"/>
            <a:ext cx="3321360" cy="16599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21600" tIns="21600" bIns="21600" anchor="ctr"/>
          <a:p>
            <a:pPr algn="ct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SECRET-KEY (SYMMETRIC KEY)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6233040" y="4646160"/>
            <a:ext cx="3321360" cy="16599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21600" tIns="21600" bIns="21600" anchor="ctr"/>
          <a:p>
            <a:pPr algn="ct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PUBLIC KEY(ASYMMETRIC-KEY)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A54E97E-9136-4875-BD5C-13983F4A6968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SYMMETRIC KEY(SECRET-KEY) 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 symmetric key cryptography, the same key is used by both sender and receiver.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Sender uses this key and an encryption algorithm to encrypt data;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Receiver uses the same key and a decryption algorithm to decrypt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key is shared.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AC50876-5AB0-4C5F-A377-7FA9C2FA365A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SYMMETRIC KEY CRYPTOGRAPHY 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Content Placeholder 4" descr=""/>
          <p:cNvPicPr/>
          <p:nvPr/>
        </p:nvPicPr>
        <p:blipFill>
          <a:blip r:embed="rId1"/>
          <a:stretch/>
        </p:blipFill>
        <p:spPr>
          <a:xfrm>
            <a:off x="1023840" y="3122640"/>
            <a:ext cx="9719280" cy="234828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378307C-BE67-4BE3-AC20-398802BE053E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48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Differences between symmetric-key and asymmetric-key 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024200" y="2610000"/>
            <a:ext cx="475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ctr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Symmetric-key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Same key is used for encryption and decryption.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Used for long messages.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Each pair of users must have a unique symmetric key: for ‘N’ users there need to be [N(N-1)/2] symmetric keys.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Key distribution between sender and receiver is difficult.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Simple algorithms.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Ex: DES, Triple 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457320" y="2178000"/>
            <a:ext cx="4753800" cy="44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ctr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Asymmetric-key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Two different keys are used for encryption and decryption: Public key and Private key.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More efficient for short messages.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Private key is kept by receiver, public key is announced to the public.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Overcomes the drawback of symmetric-key cryptography, by reducing the number of keys to 2N.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Complex algorithms.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Ex: RSA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AF9F5B4-7575-4C56-B2B3-8419DD883AC8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4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ASYMMETRIC KEY (PUBLIC-KEY)CRYPTOGRAPHY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1930320"/>
            <a:ext cx="11809800" cy="48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 </a:t>
            </a:r>
            <a:r>
              <a:rPr b="1" lang="en-US" sz="1800" spc="-1" strike="noStrike">
                <a:solidFill>
                  <a:srgbClr val="b5170b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public-key cryptography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there are two key: a </a:t>
            </a:r>
            <a:r>
              <a:rPr b="1" lang="en-US" sz="1800" spc="-1" strike="noStrike">
                <a:solidFill>
                  <a:srgbClr val="2fdf21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private key 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and a </a:t>
            </a:r>
            <a:r>
              <a:rPr b="1" lang="en-US" sz="1800" spc="-1" strike="noStrike">
                <a:solidFill>
                  <a:srgbClr val="2fdf21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public key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</a:t>
            </a:r>
            <a:r>
              <a:rPr b="1" lang="en-US" sz="1800" spc="-1" strike="noStrike">
                <a:solidFill>
                  <a:srgbClr val="b5170b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public key is used for encryption 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and </a:t>
            </a:r>
            <a:r>
              <a:rPr b="1" lang="en-US" sz="1800" spc="-1" strike="noStrike">
                <a:solidFill>
                  <a:srgbClr val="2fdf21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private key for decryption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Advantages: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13626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Removes the restriction of a shared symmetric key between two entities who need to communicate with each 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13626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Each entity creates a pair of keys: the private one is kept, and public one is distributed.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13626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Each entity is independent, and a pair of keys created can be used to communicate with any other entity.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13626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number of keys needed is reduced tremendously to ‘2N’ only for ‘N’ users.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Disadvantages: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13626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Complexity of algorithm: needs large numbers.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13626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Calculating ciphertext from plaintext using the long keys takes lot of time. Hence not recommended for large amounts of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13626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association between an entity and its public key must be verified. (can be overcome using </a:t>
            </a:r>
            <a:r>
              <a:rPr b="1" lang="en-US" sz="18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certification authority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C6DFAED-EEB5-40EE-B137-BF9380F5DC14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4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ASYMMETRIC KEY (PUBLIC-KEY)CRYPTOGRAPHY 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Content Placeholder 4" descr=""/>
          <p:cNvPicPr/>
          <p:nvPr/>
        </p:nvPicPr>
        <p:blipFill>
          <a:blip r:embed="rId1"/>
          <a:stretch/>
        </p:blipFill>
        <p:spPr>
          <a:xfrm>
            <a:off x="1023840" y="2422800"/>
            <a:ext cx="9719280" cy="374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CF8E029-45BA-4436-9532-6EBC77DC04CA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24520" y="8568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36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RSA ALGORITHM (R</a:t>
            </a:r>
            <a:r>
              <a:rPr b="1" lang="en-US" sz="3600" spc="92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ivest</a:t>
            </a:r>
            <a:r>
              <a:rPr b="1" lang="en-US" sz="36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, S</a:t>
            </a:r>
            <a:r>
              <a:rPr b="1" lang="en-US" sz="3600" spc="92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hamir</a:t>
            </a:r>
            <a:r>
              <a:rPr b="1" lang="en-US" sz="36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 </a:t>
            </a:r>
            <a:r>
              <a:rPr b="1" lang="en-US" sz="3600" spc="92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and</a:t>
            </a:r>
            <a:r>
              <a:rPr b="1" lang="en-US" sz="36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 a</a:t>
            </a:r>
            <a:r>
              <a:rPr b="1" lang="en-US" sz="3600" spc="92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dleman</a:t>
            </a:r>
            <a:r>
              <a:rPr b="1" lang="en-US" sz="36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)- example: GENERATING PUBLIC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1360" y="1729800"/>
            <a:ext cx="11728440" cy="50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1. Choose two distinct prime numbers,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and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q.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2. Compute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n = p*q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3. Compute the totient of the product as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λ(n) = (p − 1) * (q − 1).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λ(n) can also be, </a:t>
            </a:r>
            <a:r>
              <a:rPr b="1" lang="en-US" sz="24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λ(n) = lcm(λ(p), λ(q)) = lcm(p − 1, q − 1).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4. Choose any number </a:t>
            </a:r>
            <a:r>
              <a:rPr b="1" lang="en-US" sz="24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1 &lt; e &lt; λ(n) that is coprime to λ(n), 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Coprime: two integers a and b are said to be relatively, mutually or co prime if the only positive integer (factor) that divides both of them is 1 a, and b themself need not be prime.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Example 14, 15 are co prime, but they themself are not prime, only common divisor is 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( n , e )  is the Public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4257A86-FCD1-4BBD-B23F-30A926D36421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194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4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To implement RSA Algorithm to Encrypt and Decrypt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98A9405-3007-40DA-9225-C2534888D057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RSA ALGORITHM- example: GENERATING PRIVATE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5. Compute d, the modular multiplicative inverse of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 (mod λ(n))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 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 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Multiplicative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 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Modular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   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 * e mod λ(n) = 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( n , d )  is the Private key.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AA78C09-03F0-47E8-A2C3-B40D1161E3F7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RSA ALGORITHM- example: ENCRYPTION/ DECRYPTION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To encrypt, message m, into cipher c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   c = ( m power e ) mod 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using public key </a:t>
            </a:r>
            <a:r>
              <a:rPr b="1" lang="en-US" sz="24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(n, e)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at sender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To decrypt, cipher text c to message m,   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 = ( c power d ) mod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using private key, </a:t>
            </a:r>
            <a:r>
              <a:rPr b="1" lang="en-US" sz="24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(n, d)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at receiver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85959CC-CB5B-4C28-8916-714EF3B1261A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73360" y="1137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RSA ALGORITHM- 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19160" y="1541160"/>
            <a:ext cx="11690640" cy="52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 = 3,    q = 11,    n = 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λ(n) = (p − 1) * (q − 1) = (3-1)*(11-1) = 2*10 =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Choose any number 1 &lt; e &lt; λ(n) that is coprime to λ(n),    e =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( n , e ), is the Public key =    ( 33, 3 )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Compute d, the modular multiplicative inverse of e (mod λ(n))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 such that, d * e mod λ(n) 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 * e mod λ(n) = d * 3 mod 20 = 7 * 3 mod 20 = 21 mod 20 = 1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 = 7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( n , d ), is the Private key =   ( 33, 7 )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2AE2F5D-07FE-4E86-A77D-DA1032D4578D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56640" y="10440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RSA ALGORITHM- 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85040" y="1861920"/>
            <a:ext cx="1147464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To encrypt, message m to Cipher text c,    c = ( m power e ) mod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Consider m = 2 3 4 , say its b c d, b is 2, c is 3 and d is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 = ( m power 3 ) mod 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 = ( 2 power 3 ) mod 33 =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 = ( 3 power 3 ) mod 33 = 27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 = ( 4 power 3 ) mod 33 = 64 mod 33 = 31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For message m = 2 3 4 , Cipher c = 8 27 31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38847D1-8B89-4E81-8A59-5EE57E1BFEFD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56640" y="10440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RSA ALGORITHM- 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85040" y="1861920"/>
            <a:ext cx="1147464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To decrypt, cipher text c back to message m,    m = ( c power d ) mod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 = ( c power 7 ) mod 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 = 8 27 31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 = (  8 power 7 ) mod 33 =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 = ( 27 power 7 ) mod 33 =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 = ( 31 power 7 ) mod 33 =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For Cipher c = 8 27 31 , message m = 2 3 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5337E2E-6ACE-4FEF-96C0-43C9F817EEB0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0720" y="0"/>
            <a:ext cx="442368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Content Placeholder 4" descr=""/>
          <p:cNvPicPr/>
          <p:nvPr/>
        </p:nvPicPr>
        <p:blipFill>
          <a:blip r:embed="rId1"/>
          <a:stretch/>
        </p:blipFill>
        <p:spPr>
          <a:xfrm>
            <a:off x="71640" y="761760"/>
            <a:ext cx="12040560" cy="602460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DCE30ED-40AF-42EE-925F-701F07D14ABA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60" y="622800"/>
            <a:ext cx="12191400" cy="55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60" y="718200"/>
            <a:ext cx="12191400" cy="540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Internet Security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is becoming more important everyday.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Cryptography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is the heart of security.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 order to protect our data,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encryption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is done at sender side and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decryption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is carried out at receiver’s side.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520529A-FB01-489A-942D-4D33E0ADE575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880" y="1065960"/>
            <a:ext cx="12191760" cy="471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880" y="56520"/>
            <a:ext cx="12191760" cy="52272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-105120" y="4386240"/>
            <a:ext cx="12191760" cy="24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880" y="86760"/>
            <a:ext cx="12191760" cy="667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880" y="45720"/>
            <a:ext cx="12191760" cy="28724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329840" y="3017520"/>
            <a:ext cx="9291600" cy="36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EXPECTED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case:1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48840" y="2111760"/>
            <a:ext cx="1115460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Enter two distinct prime numbers p and q: 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13  17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n=221;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Enter the Public and Private key, e and d, such that e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(p-1)*(q-1) are co prime, and d * e mod (p-1)*(q-1) = 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1: 35 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Enter length of message: 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Enter the message, input 1 for a, 2 for b . . , separated by space or line: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 1  2  3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At sender, encrypt message to cipher, cipher =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 1 59 61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At receiver, decrypt cipher to message, message = 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1 2 3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DD18E7F-67C0-4F81-8FFC-04559DFAA8EA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EXPECTED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case:2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48840" y="2111760"/>
            <a:ext cx="1115460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Enter two distinct prime numbers p and q: 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3  11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n=33;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Enter the Public and Private key, e and d, such that e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(p-1)*(q-1) are co prime, and d * e mod (p-1)*(q-1) = 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1: 3 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Enter length of message: 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Enter the message, input 1 for a, 2 for b . . , separated by space or line: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2  3  4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At sender, encrypt message to cipher, cipher =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8 27 31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b="0" lang="en-US" sz="24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At receiver, decrypt cipher to message, message = </a:t>
            </a:r>
            <a:r>
              <a:rPr b="1" lang="en-US" sz="2400" spc="92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2 3 4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992599C-FFF8-4A48-B3A9-F89884363B6B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1. </a:t>
            </a: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Behrouz Forouzon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- Data Communications and Networking, McGraw Hill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Edition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2. </a:t>
            </a: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Anany Levitin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Introduction to the design &amp; analysis of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3. </a:t>
            </a: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Thomas H. Cormen , Charles E. Leiserson , Ronald L. Rivest, Clifford Stein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Introduction to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15E1CED-5967-40A2-AFA8-D13F55829920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4960080"/>
            <a:ext cx="777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5000" spc="194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EXPECTED OUTCOME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610480" y="4960080"/>
            <a:ext cx="3199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Students will be able to implement RSA Algorithm to Encrypt and Decrypt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24200" y="1818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 ASPECTS.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AUTHENTICATION.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9144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Authentication provides the identification of the originator.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9144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It confirms to the receiver that the data received has been sent only by an identified and verified sender.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CONFIDENTIALITY.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9144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Confidentiality is the fundamental security service provided by cryptography.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9144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It is a security service that keeps the information confidential from an unauthorized person.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91440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It is sometimes referred to as </a:t>
            </a:r>
            <a:r>
              <a:rPr b="1" i="1" lang="en-US" sz="1500" spc="-1" strike="noStrike">
                <a:solidFill>
                  <a:srgbClr val="328c71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privacy</a:t>
            </a: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or </a:t>
            </a:r>
            <a:r>
              <a:rPr b="1" i="1" lang="en-US" sz="1500" spc="-1" strike="noStrike">
                <a:solidFill>
                  <a:srgbClr val="328c71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secrecy.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NONREPUDIATION.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77724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It is a security service that ensures that an entity cannot refuse the ownership of a previous commitment or an action.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77724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It is an assurance that the original creator of the data cannot deny the creation or transmission of the said data to a recipient or third party.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DATA INTEGRITY.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77724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It is security service that deals with identifying any alteration to the data.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77724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data may get modified by an unauthorized entity intentionally or accidently.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77724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15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Integrity service confirms that whether data is intact or not since it was last created, transmitted, or stored by an authorized user.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8ADE92B-5CF9-4124-B41E-BA3C88FDEF78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024200" y="1854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HASHING.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777240" indent="-136080" algn="just">
              <a:lnSpc>
                <a:spcPct val="100000"/>
              </a:lnSpc>
              <a:buClr>
                <a:srgbClr val="1cade4"/>
              </a:buClr>
              <a:buSzPct val="70000"/>
              <a:buFont typeface="Wingdings" charset="2"/>
              <a:buChar char=""/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Creating a miniature version of a message instead of original message.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SzPct val="80000"/>
              <a:buFont typeface="Wingdings" charset="2"/>
              <a:buChar char=""/>
            </a:pPr>
            <a:r>
              <a:rPr b="1" lang="en-US" sz="4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AUTHENTICATION OF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SzPct val="80000"/>
              <a:buFont typeface="Wingdings" charset="2"/>
              <a:buChar char=""/>
            </a:pPr>
            <a:r>
              <a:rPr b="1" lang="en-US" sz="4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KEY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6CE6C0A-5CE7-4C8F-A32B-7F8B7E5D0B42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2400" y="1621440"/>
            <a:ext cx="10620720" cy="46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 AND INTERNET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OSI model provided encryption/ decryption services in the </a:t>
            </a:r>
            <a:r>
              <a:rPr b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presentation layer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which does not exists in the internet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At which layer security need to be implemented in internet model?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 breach can happen in any of the five layers.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At </a:t>
            </a:r>
            <a:r>
              <a:rPr b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physical layer,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an intruder can wiretap into the transmission media and read or alter a sequence of bits.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At </a:t>
            </a:r>
            <a:r>
              <a:rPr b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data link layer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frames can be captured and read or altered.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21608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Example: LAN, where transmission is broadcast and every station receives a copy of frame.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At the </a:t>
            </a:r>
            <a:r>
              <a:rPr b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network layer,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an IP datagram can be removed, altered, or inserted into the network.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At the </a:t>
            </a:r>
            <a:r>
              <a:rPr b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transport layer,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 user datagram or a segment can be captured or altered.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Finally, at </a:t>
            </a:r>
            <a:r>
              <a:rPr b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application layer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the whole message can be altered or read.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9CCC611-22AE-4C34-94CE-93058A72DFC5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Concerns need be addressed before adding security to the Internet.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 is more effective in which layer?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 is easier to provide in which layer?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94360" indent="-13608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 at one level, is that enough?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2D86C88-EE6F-49E9-A61C-5C13F6E2BBD9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24200" y="2286000"/>
            <a:ext cx="97189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Cryptography in Greek means 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“Secret Writing”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1cade4"/>
              </a:buClr>
              <a:buFont typeface="Wingdings" charset="2"/>
              <a:buChar char=""/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It is an 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art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and 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science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of 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transforming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messages to make them </a:t>
            </a:r>
            <a:r>
              <a:rPr b="1" lang="en-US" sz="3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secure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and </a:t>
            </a:r>
            <a:r>
              <a:rPr b="1" lang="en-US" sz="3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immune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to attacks.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E609916-B83A-4DEE-8904-7E39C5C54C34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24200" y="585360"/>
            <a:ext cx="971892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5000" spc="92" strike="noStrike" cap="all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Cryptography components 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837440" y="6470640"/>
            <a:ext cx="9727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FCF23E6-1280-4168-B615-76C388FD7C4C}" type="slidenum"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Content Placeholder 6" descr=""/>
          <p:cNvPicPr/>
          <p:nvPr/>
        </p:nvPicPr>
        <p:blipFill>
          <a:blip r:embed="rId1"/>
          <a:stretch/>
        </p:blipFill>
        <p:spPr>
          <a:xfrm>
            <a:off x="1023840" y="3157920"/>
            <a:ext cx="9719280" cy="227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1892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2018-08-03T05:06:08Z</dcterms:created>
  <dc:creator>Mahesh</dc:creator>
  <dc:description/>
  <dc:language>en-US</dc:language>
  <cp:lastModifiedBy/>
  <dcterms:modified xsi:type="dcterms:W3CDTF">2018-08-19T23:15:23Z</dcterms:modified>
  <cp:revision>525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