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22860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00b050"/>
                </a:solidFill>
                <a:uFill>
                  <a:solidFill>
                    <a:srgbClr val="ffffff"/>
                  </a:solidFill>
                </a:uFill>
                <a:latin typeface="Calibri"/>
                <a:ea typeface="DejaVu Sans"/>
              </a:rPr>
              <a:t>Experiment No. 8</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ff0000"/>
                </a:solidFill>
                <a:uFill>
                  <a:solidFill>
                    <a:srgbClr val="ffffff"/>
                  </a:solidFill>
                </a:uFill>
                <a:latin typeface="Calibri"/>
                <a:ea typeface="DejaVu Sans"/>
              </a:rPr>
              <a:t>Problem Definition: </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1" lang="en-IN" sz="2200" spc="-1" strike="noStrike">
                <a:solidFill>
                  <a:srgbClr val="000000"/>
                </a:solidFill>
                <a:uFill>
                  <a:solidFill>
                    <a:srgbClr val="ffffff"/>
                  </a:solidFill>
                </a:uFill>
                <a:latin typeface="Calibri"/>
                <a:ea typeface="DejaVu Sans"/>
              </a:rPr>
              <a:t>	</a:t>
            </a:r>
            <a:r>
              <a:rPr b="1" lang="en-IN" sz="2200" spc="-1" strike="noStrike">
                <a:solidFill>
                  <a:srgbClr val="000000"/>
                </a:solidFill>
                <a:uFill>
                  <a:solidFill>
                    <a:srgbClr val="ffffff"/>
                  </a:solidFill>
                </a:uFill>
                <a:latin typeface="Calibri"/>
                <a:ea typeface="DejaVu Sans"/>
              </a:rPr>
              <a:t>Suppose two processes, parent and child, try to access a shared resource such as stdout. The output may not be desirable, called as race condition which occurs due to the order in which the processes are scheduled internally. Develop a C/C++ program to illustrate the race condition.</a:t>
            </a:r>
            <a:endParaRPr b="0" lang="en-IN" sz="1800" spc="-1" strike="noStrike">
              <a:solidFill>
                <a:srgbClr val="000000"/>
              </a:solidFill>
              <a:uFill>
                <a:solidFill>
                  <a:srgbClr val="ffffff"/>
                </a:solidFill>
              </a:uFill>
              <a:latin typeface="Arial"/>
            </a:endParaRPr>
          </a:p>
        </p:txBody>
      </p:sp>
      <p:sp>
        <p:nvSpPr>
          <p:cNvPr id="37" name="CustomShape 2"/>
          <p:cNvSpPr/>
          <p:nvPr/>
        </p:nvSpPr>
        <p:spPr>
          <a:xfrm>
            <a:off x="1828800" y="6356520"/>
            <a:ext cx="44182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8"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39"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F8069F0F-0725-4A89-B75F-A8BC7CC3E17D}"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40" name="CustomShape 5"/>
          <p:cNvSpPr/>
          <p:nvPr/>
        </p:nvSpPr>
        <p:spPr>
          <a:xfrm rot="19936200">
            <a:off x="5790600" y="5028840"/>
            <a:ext cx="2624400" cy="943200"/>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round/>
          </a:ln>
        </p:spPr>
        <p:style>
          <a:lnRef idx="2">
            <a:schemeClr val="accent1">
              <a:shade val="50000"/>
            </a:schemeClr>
          </a:lnRef>
          <a:fillRef idx="1">
            <a:schemeClr val="accent1"/>
          </a:fillRef>
          <a:effectRef idx="0">
            <a:schemeClr val="accent1"/>
          </a:effectRef>
          <a:fontRef idx="minor"/>
        </p:style>
      </p:sp>
      <p:sp>
        <p:nvSpPr>
          <p:cNvPr id="41" name="CustomShape 6"/>
          <p:cNvSpPr/>
          <p:nvPr/>
        </p:nvSpPr>
        <p:spPr>
          <a:xfrm>
            <a:off x="6027120" y="5158440"/>
            <a:ext cx="2055960" cy="608040"/>
          </a:xfrm>
          <a:prstGeom prst="rect">
            <a:avLst/>
          </a:prstGeom>
          <a:solidFill>
            <a:srgbClr val="92d050">
              <a:alpha val="43000"/>
            </a:srgbClr>
          </a:solidFill>
          <a:ln>
            <a:round/>
          </a:ln>
        </p:spPr>
        <p:style>
          <a:lnRef idx="2">
            <a:schemeClr val="accent1">
              <a:shade val="50000"/>
            </a:schemeClr>
          </a:lnRef>
          <a:fillRef idx="1">
            <a:schemeClr val="accent1"/>
          </a:fillRef>
          <a:effectRef idx="0">
            <a:schemeClr val="accent1"/>
          </a:effectRef>
          <a:fontRef idx="minor"/>
        </p:style>
      </p:sp>
      <p:sp>
        <p:nvSpPr>
          <p:cNvPr id="42" name="CustomShape 7"/>
          <p:cNvSpPr/>
          <p:nvPr/>
        </p:nvSpPr>
        <p:spPr>
          <a:xfrm>
            <a:off x="6019920" y="5257800"/>
            <a:ext cx="182736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800" spc="-1" strike="noStrike">
                <a:solidFill>
                  <a:srgbClr val="7030a0"/>
                </a:solidFill>
                <a:uFill>
                  <a:solidFill>
                    <a:srgbClr val="ffffff"/>
                  </a:solidFill>
                </a:uFill>
                <a:latin typeface="Calibri"/>
                <a:ea typeface="DejaVu Sans"/>
              </a:rPr>
              <a:t>CSE@GIT</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2800" spc="-1" strike="noStrike">
                <a:solidFill>
                  <a:srgbClr val="ff0000"/>
                </a:solidFill>
                <a:uFill>
                  <a:solidFill>
                    <a:srgbClr val="ffffff"/>
                  </a:solidFill>
                </a:uFill>
                <a:latin typeface="Calibri"/>
                <a:ea typeface="DejaVu Sans"/>
              </a:rPr>
              <a:t>Pseudo Code / Outline of the Algorithm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if (pid == 0)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charatatime("cccccccccccccccccccc\n");</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else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charatatime("pppppppppppppppppppp\n");</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80"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81"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F65DDAA-D784-4344-9C23-C96D84405BDA}"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2800" spc="-1" strike="noStrike">
                <a:solidFill>
                  <a:srgbClr val="ff0000"/>
                </a:solidFill>
                <a:uFill>
                  <a:solidFill>
                    <a:srgbClr val="ffffff"/>
                  </a:solidFill>
                </a:uFill>
                <a:latin typeface="Calibri"/>
                <a:ea typeface="DejaVu Sans"/>
              </a:rPr>
              <a:t>Pseudo Code / Outline of the Algorithm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static void charatatime(char *str)</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char *ptr;</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int c;</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setbuf(stdout, NULL); /* set unbuffered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for (ptr = str; (c = *ptr++) != 0;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putc(c, stdout);</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84"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85"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933AFB7-77BC-4AF7-B2EB-21734AC45377}"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04920" y="380880"/>
            <a:ext cx="8609040" cy="6094440"/>
          </a:xfrm>
          <a:prstGeom prst="rect">
            <a:avLst/>
          </a:prstGeom>
          <a:noFill/>
          <a:ln w="25560">
            <a:solidFill>
              <a:srgbClr val="c0504d"/>
            </a:solidFill>
            <a:round/>
          </a:ln>
        </p:spPr>
        <p:style>
          <a:lnRef idx="0"/>
          <a:fillRef idx="0"/>
          <a:effectRef idx="0"/>
          <a:fontRef idx="minor"/>
        </p:style>
        <p:txBody>
          <a:bodyPr lIns="90000" rIns="90000" tIns="45000" bIns="45000"/>
          <a:p>
            <a:pPr marL="343080" indent="-341640" algn="ctr">
              <a:lnSpc>
                <a:spcPct val="100000"/>
              </a:lnSpc>
            </a:pPr>
            <a:r>
              <a:rPr b="0" lang="en-IN" sz="3600" spc="-1" strike="noStrike">
                <a:solidFill>
                  <a:srgbClr val="ff0000"/>
                </a:solidFill>
                <a:uFill>
                  <a:solidFill>
                    <a:srgbClr val="ffffff"/>
                  </a:solidFill>
                </a:uFill>
                <a:latin typeface="Calibri"/>
                <a:ea typeface="ＭＳ Ｐゴシック"/>
              </a:rPr>
              <a:t>RACE CONDITION</a:t>
            </a:r>
            <a:endParaRPr b="0" lang="en-IN" sz="1800" spc="-1" strike="noStrike">
              <a:solidFill>
                <a:srgbClr val="000000"/>
              </a:solidFill>
              <a:uFill>
                <a:solidFill>
                  <a:srgbClr val="ffffff"/>
                </a:solidFill>
              </a:uFill>
              <a:latin typeface="Arial"/>
            </a:endParaRPr>
          </a:p>
          <a:p>
            <a:pPr marL="343080" indent="-341640">
              <a:lnSpc>
                <a:spcPct val="150000"/>
              </a:lnSpc>
              <a:buClr>
                <a:srgbClr val="000000"/>
              </a:buClr>
              <a:buFont typeface="Arial"/>
              <a:buChar char="•"/>
            </a:pPr>
            <a:r>
              <a:rPr b="0" lang="en-IN" sz="2400" spc="-1" strike="noStrike">
                <a:solidFill>
                  <a:srgbClr val="000000"/>
                </a:solidFill>
                <a:uFill>
                  <a:solidFill>
                    <a:srgbClr val="ffffff"/>
                  </a:solidFill>
                </a:uFill>
                <a:latin typeface="Gisha"/>
                <a:ea typeface="DejaVu Sans"/>
              </a:rPr>
              <a:t>The program outputs two strings: one from the child and one from the parent. </a:t>
            </a:r>
            <a:endParaRPr b="0" lang="en-IN" sz="1800" spc="-1" strike="noStrike">
              <a:solidFill>
                <a:srgbClr val="000000"/>
              </a:solidFill>
              <a:uFill>
                <a:solidFill>
                  <a:srgbClr val="ffffff"/>
                </a:solidFill>
              </a:uFill>
              <a:latin typeface="Arial"/>
            </a:endParaRPr>
          </a:p>
          <a:p>
            <a:pPr marL="343080" indent="-341640">
              <a:lnSpc>
                <a:spcPct val="150000"/>
              </a:lnSpc>
              <a:buClr>
                <a:srgbClr val="000000"/>
              </a:buClr>
              <a:buFont typeface="Arial"/>
              <a:buChar char="•"/>
            </a:pPr>
            <a:r>
              <a:rPr b="0" lang="en-IN" sz="2400" spc="-1" strike="noStrike">
                <a:solidFill>
                  <a:srgbClr val="000000"/>
                </a:solidFill>
                <a:uFill>
                  <a:solidFill>
                    <a:srgbClr val="ffffff"/>
                  </a:solidFill>
                </a:uFill>
                <a:latin typeface="Gisha"/>
                <a:ea typeface="DejaVu Sans"/>
              </a:rPr>
              <a:t>The program contains a race condition because the output depends on the order in which the processes are run by the kernel and for how long each process runs.</a:t>
            </a:r>
            <a:endParaRPr b="0" lang="en-IN" sz="1800" spc="-1" strike="noStrike">
              <a:solidFill>
                <a:srgbClr val="000000"/>
              </a:solidFill>
              <a:uFill>
                <a:solidFill>
                  <a:srgbClr val="ffffff"/>
                </a:solidFill>
              </a:uFill>
              <a:latin typeface="Arial"/>
            </a:endParaRPr>
          </a:p>
          <a:p>
            <a:pPr marL="343080" indent="-341640">
              <a:lnSpc>
                <a:spcPct val="150000"/>
              </a:lnSpc>
              <a:buClr>
                <a:srgbClr val="000000"/>
              </a:buClr>
              <a:buFont typeface="Arial"/>
              <a:buChar char="•"/>
            </a:pPr>
            <a:r>
              <a:rPr b="0" lang="en-IN" sz="2400" spc="-1" strike="noStrike">
                <a:solidFill>
                  <a:srgbClr val="000000"/>
                </a:solidFill>
                <a:uFill>
                  <a:solidFill>
                    <a:srgbClr val="ffffff"/>
                  </a:solidFill>
                </a:uFill>
                <a:latin typeface="Gisha"/>
                <a:ea typeface="DejaVu Sans"/>
              </a:rPr>
              <a:t>The goal in this example is to allow the kernel to switch between the two processes as often as possible to demonstrate the race condition.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190512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88"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89"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C73480CC-50F8-4C08-AD16-1D7224D687EA}"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04920" y="380880"/>
            <a:ext cx="8609040" cy="6094440"/>
          </a:xfrm>
          <a:prstGeom prst="rect">
            <a:avLst/>
          </a:prstGeom>
          <a:noFill/>
          <a:ln w="25560">
            <a:solidFill>
              <a:srgbClr val="c0504d"/>
            </a:solidFill>
            <a:round/>
          </a:ln>
        </p:spPr>
        <p:style>
          <a:lnRef idx="0"/>
          <a:fillRef idx="0"/>
          <a:effectRef idx="0"/>
          <a:fontRef idx="minor"/>
        </p:style>
        <p:txBody>
          <a:bodyPr lIns="90000" rIns="90000" tIns="45000" bIns="45000"/>
          <a:p>
            <a:pPr marL="343080" indent="-341640" algn="ctr">
              <a:lnSpc>
                <a:spcPct val="100000"/>
              </a:lnSpc>
            </a:pPr>
            <a:r>
              <a:rPr b="0" lang="en-IN" sz="3600" spc="-1" strike="noStrike">
                <a:solidFill>
                  <a:srgbClr val="ff0000"/>
                </a:solidFill>
                <a:uFill>
                  <a:solidFill>
                    <a:srgbClr val="ffffff"/>
                  </a:solidFill>
                </a:uFill>
                <a:latin typeface="Calibri"/>
                <a:ea typeface="DejaVu Sans"/>
              </a:rPr>
              <a:t>OUTPUT</a:t>
            </a:r>
            <a:endParaRPr b="0" lang="en-IN" sz="1800" spc="-1" strike="noStrike">
              <a:solidFill>
                <a:srgbClr val="000000"/>
              </a:solidFill>
              <a:uFill>
                <a:solidFill>
                  <a:srgbClr val="ffffff"/>
                </a:solidFill>
              </a:uFill>
              <a:latin typeface="Arial"/>
            </a:endParaRPr>
          </a:p>
          <a:p>
            <a:pPr marL="343080" indent="-341640">
              <a:lnSpc>
                <a:spcPct val="100000"/>
              </a:lnSpc>
            </a:pPr>
            <a:endParaRPr b="0" lang="en-IN"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IN" sz="2800" spc="-1" strike="noStrike">
                <a:solidFill>
                  <a:srgbClr val="000000"/>
                </a:solidFill>
                <a:uFill>
                  <a:solidFill>
                    <a:srgbClr val="ffffff"/>
                  </a:solidFill>
                </a:uFill>
                <a:latin typeface="Gisha"/>
                <a:ea typeface="DejaVu Sans"/>
              </a:rPr>
              <a:t>$ ./a.out </a:t>
            </a:r>
            <a:endParaRPr b="0" lang="en-IN" sz="1800" spc="-1" strike="noStrike">
              <a:solidFill>
                <a:srgbClr val="000000"/>
              </a:solidFill>
              <a:uFill>
                <a:solidFill>
                  <a:srgbClr val="ffffff"/>
                </a:solidFill>
              </a:uFill>
              <a:latin typeface="Arial"/>
            </a:endParaRPr>
          </a:p>
          <a:p>
            <a:pPr marL="343080" indent="-341640">
              <a:lnSpc>
                <a:spcPct val="100000"/>
              </a:lnSpc>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ppppppppcccccccccccccccccccc</a:t>
            </a:r>
            <a:endParaRPr b="0" lang="en-IN" sz="1800" spc="-1" strike="noStrike">
              <a:solidFill>
                <a:srgbClr val="000000"/>
              </a:solidFill>
              <a:uFill>
                <a:solidFill>
                  <a:srgbClr val="ffffff"/>
                </a:solidFill>
              </a:uFill>
              <a:latin typeface="Arial"/>
            </a:endParaRPr>
          </a:p>
          <a:p>
            <a:pPr marL="343080" indent="-341640">
              <a:lnSpc>
                <a:spcPct val="100000"/>
              </a:lnSpc>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pppppppppppp</a:t>
            </a:r>
            <a:endParaRPr b="0" lang="en-IN"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./a.out</a:t>
            </a:r>
            <a:endParaRPr b="0" lang="en-IN" sz="1800" spc="-1" strike="noStrike">
              <a:solidFill>
                <a:srgbClr val="000000"/>
              </a:solidFill>
              <a:uFill>
                <a:solidFill>
                  <a:srgbClr val="ffffff"/>
                </a:solidFill>
              </a:uFill>
              <a:latin typeface="Arial"/>
            </a:endParaRPr>
          </a:p>
          <a:p>
            <a:pPr marL="343080" indent="-341640">
              <a:lnSpc>
                <a:spcPct val="100000"/>
              </a:lnSpc>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pppcpcppcppcppcppcppcppcppcppc</a:t>
            </a:r>
            <a:endParaRPr b="0" lang="en-IN" sz="1800" spc="-1" strike="noStrike">
              <a:solidFill>
                <a:srgbClr val="000000"/>
              </a:solidFill>
              <a:uFill>
                <a:solidFill>
                  <a:srgbClr val="ffffff"/>
                </a:solidFill>
              </a:uFill>
              <a:latin typeface="Arial"/>
            </a:endParaRPr>
          </a:p>
          <a:p>
            <a:pPr marL="343080" indent="-341640">
              <a:lnSpc>
                <a:spcPct val="100000"/>
              </a:lnSpc>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cccccccccc</a:t>
            </a:r>
            <a:endParaRPr b="0" lang="en-IN" sz="1800" spc="-1" strike="noStrike">
              <a:solidFill>
                <a:srgbClr val="000000"/>
              </a:solidFill>
              <a:uFill>
                <a:solidFill>
                  <a:srgbClr val="ffffff"/>
                </a:solidFill>
              </a:uFill>
              <a:latin typeface="Arial"/>
            </a:endParaRPr>
          </a:p>
          <a:p>
            <a:pPr marL="343080" indent="-341640">
              <a:lnSpc>
                <a:spcPct val="100000"/>
              </a:lnSpc>
              <a:buClr>
                <a:srgbClr val="000000"/>
              </a:buClr>
              <a:buFont typeface="Arial"/>
              <a:buChar char="•"/>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./a.out</a:t>
            </a:r>
            <a:endParaRPr b="0" lang="en-IN" sz="1800" spc="-1" strike="noStrike">
              <a:solidFill>
                <a:srgbClr val="000000"/>
              </a:solidFill>
              <a:uFill>
                <a:solidFill>
                  <a:srgbClr val="ffffff"/>
                </a:solidFill>
              </a:uFill>
              <a:latin typeface="Arial"/>
            </a:endParaRPr>
          </a:p>
          <a:p>
            <a:pPr marL="343080" indent="-341640">
              <a:lnSpc>
                <a:spcPct val="100000"/>
              </a:lnSpc>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pcccccccccccccccccccc</a:t>
            </a:r>
            <a:endParaRPr b="0" lang="en-IN" sz="1800" spc="-1" strike="noStrike">
              <a:solidFill>
                <a:srgbClr val="000000"/>
              </a:solidFill>
              <a:uFill>
                <a:solidFill>
                  <a:srgbClr val="ffffff"/>
                </a:solidFill>
              </a:uFill>
              <a:latin typeface="Arial"/>
            </a:endParaRPr>
          </a:p>
          <a:p>
            <a:pPr marL="343080" indent="-341640">
              <a:lnSpc>
                <a:spcPct val="100000"/>
              </a:lnSpc>
            </a:pP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	</a:t>
            </a:r>
            <a:r>
              <a:rPr b="0" lang="en-IN" sz="2800" spc="-1" strike="noStrike">
                <a:solidFill>
                  <a:srgbClr val="000000"/>
                </a:solidFill>
                <a:uFill>
                  <a:solidFill>
                    <a:srgbClr val="ffffff"/>
                  </a:solidFill>
                </a:uFill>
                <a:latin typeface="Gisha"/>
                <a:ea typeface="DejaVu Sans"/>
              </a:rPr>
              <a:t>ppppppppppppppppppp</a:t>
            </a:r>
            <a:endParaRPr b="0" lang="en-IN" sz="1800" spc="-1" strike="noStrike">
              <a:solidFill>
                <a:srgbClr val="000000"/>
              </a:solidFill>
              <a:uFill>
                <a:solidFill>
                  <a:srgbClr val="ffffff"/>
                </a:solidFill>
              </a:uFill>
              <a:latin typeface="Arial"/>
            </a:endParaRPr>
          </a:p>
          <a:p>
            <a:pPr marL="343080" indent="-341640">
              <a:lnSpc>
                <a:spcPct val="100000"/>
              </a:lnSpc>
            </a:pPr>
            <a:endParaRPr b="0" lang="en-IN" sz="1800" spc="-1" strike="noStrike">
              <a:solidFill>
                <a:srgbClr val="000000"/>
              </a:solidFill>
              <a:uFill>
                <a:solidFill>
                  <a:srgbClr val="ffffff"/>
                </a:solidFill>
              </a:uFill>
              <a:latin typeface="Arial"/>
            </a:endParaRPr>
          </a:p>
          <a:p>
            <a:pPr marL="343080" indent="-341640">
              <a:lnSpc>
                <a:spcPct val="100000"/>
              </a:lnSpc>
            </a:pPr>
            <a:endParaRPr b="0" lang="en-IN" sz="1800" spc="-1" strike="noStrike">
              <a:solidFill>
                <a:srgbClr val="000000"/>
              </a:solidFill>
              <a:uFill>
                <a:solidFill>
                  <a:srgbClr val="ffffff"/>
                </a:solidFill>
              </a:uFill>
              <a:latin typeface="Arial"/>
            </a:endParaRPr>
          </a:p>
          <a:p>
            <a:pPr marL="343080" indent="-341640" algn="ctr">
              <a:lnSpc>
                <a:spcPct val="100000"/>
              </a:lnSpc>
            </a:pPr>
            <a:endParaRPr b="0" lang="en-IN" sz="1800" spc="-1" strike="noStrike">
              <a:solidFill>
                <a:srgbClr val="000000"/>
              </a:solidFill>
              <a:uFill>
                <a:solidFill>
                  <a:srgbClr val="ffffff"/>
                </a:solidFill>
              </a:uFill>
              <a:latin typeface="Arial"/>
            </a:endParaRPr>
          </a:p>
          <a:p>
            <a:pPr marL="343080" indent="-341640" algn="ctr">
              <a:lnSpc>
                <a:spcPct val="100000"/>
              </a:lnSpc>
            </a:pPr>
            <a:endParaRPr b="0" lang="en-IN" sz="1800" spc="-1" strike="noStrike">
              <a:solidFill>
                <a:srgbClr val="000000"/>
              </a:solidFill>
              <a:uFill>
                <a:solidFill>
                  <a:srgbClr val="ffffff"/>
                </a:solidFill>
              </a:uFill>
              <a:latin typeface="Arial"/>
            </a:endParaRPr>
          </a:p>
        </p:txBody>
      </p:sp>
      <p:sp>
        <p:nvSpPr>
          <p:cNvPr id="91" name="CustomShape 2"/>
          <p:cNvSpPr/>
          <p:nvPr/>
        </p:nvSpPr>
        <p:spPr>
          <a:xfrm>
            <a:off x="1905120" y="6356520"/>
            <a:ext cx="411336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2"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93"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ACC8D41A-FF91-4A8C-969C-BB7DE84A4567}"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Learning Outcomes of the Experiment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b050"/>
                </a:solidFill>
                <a:uFill>
                  <a:solidFill>
                    <a:srgbClr val="ffffff"/>
                  </a:solidFill>
                </a:uFill>
                <a:latin typeface="Calibri"/>
                <a:ea typeface="DejaVu Sans"/>
              </a:rPr>
              <a:t>At the end of the session, students should be able to :</a:t>
            </a:r>
            <a:endParaRPr b="0" lang="en-IN" sz="1800" spc="-1" strike="noStrike">
              <a:solidFill>
                <a:srgbClr val="000000"/>
              </a:solidFill>
              <a:uFill>
                <a:solidFill>
                  <a:srgbClr val="ffffff"/>
                </a:solidFill>
              </a:uFill>
              <a:latin typeface="Arial"/>
            </a:endParaRPr>
          </a:p>
          <a:p>
            <a:pPr marL="457200" indent="-455760">
              <a:lnSpc>
                <a:spcPct val="100000"/>
              </a:lnSpc>
            </a:pPr>
            <a:endParaRPr b="0" lang="en-IN" sz="1800" spc="-1" strike="noStrike">
              <a:solidFill>
                <a:srgbClr val="000000"/>
              </a:solidFill>
              <a:uFill>
                <a:solidFill>
                  <a:srgbClr val="ffffff"/>
                </a:solidFill>
              </a:uFill>
              <a:latin typeface="Arial"/>
            </a:endParaRPr>
          </a:p>
          <a:p>
            <a:pPr marL="457200" indent="-455760">
              <a:lnSpc>
                <a:spcPct val="100000"/>
              </a:lnSpc>
            </a:pPr>
            <a:r>
              <a:rPr b="0" lang="en-IN" sz="2400" spc="-1" strike="noStrike">
                <a:solidFill>
                  <a:srgbClr val="00b050"/>
                </a:solidFill>
                <a:uFill>
                  <a:solidFill>
                    <a:srgbClr val="ffffff"/>
                  </a:solidFill>
                </a:uFill>
                <a:latin typeface="Calibri"/>
                <a:ea typeface="DejaVu Sans"/>
              </a:rPr>
              <a:t>1) Understand context switch between processes [L2].</a:t>
            </a:r>
            <a:endParaRPr b="0" lang="en-IN" sz="1800" spc="-1" strike="noStrike">
              <a:solidFill>
                <a:srgbClr val="000000"/>
              </a:solidFill>
              <a:uFill>
                <a:solidFill>
                  <a:srgbClr val="ffffff"/>
                </a:solidFill>
              </a:uFill>
              <a:latin typeface="Arial"/>
            </a:endParaRPr>
          </a:p>
          <a:p>
            <a:pPr marL="457200" indent="-455760">
              <a:lnSpc>
                <a:spcPct val="100000"/>
              </a:lnSpc>
            </a:pPr>
            <a:r>
              <a:rPr b="0" lang="en-IN" sz="2400" spc="-1" strike="noStrike">
                <a:solidFill>
                  <a:srgbClr val="00b050"/>
                </a:solidFill>
                <a:uFill>
                  <a:solidFill>
                    <a:srgbClr val="ffffff"/>
                  </a:solidFill>
                </a:uFill>
                <a:latin typeface="Calibri"/>
                <a:ea typeface="DejaVu Sans"/>
              </a:rPr>
              <a:t>2) Understand sharing of resource between processes [L2].</a:t>
            </a:r>
            <a:endParaRPr b="0" lang="en-IN" sz="1800" spc="-1" strike="noStrike">
              <a:solidFill>
                <a:srgbClr val="000000"/>
              </a:solidFill>
              <a:uFill>
                <a:solidFill>
                  <a:srgbClr val="ffffff"/>
                </a:solidFill>
              </a:uFill>
              <a:latin typeface="Arial"/>
            </a:endParaRPr>
          </a:p>
          <a:p>
            <a:pPr marL="457200" indent="-455760">
              <a:lnSpc>
                <a:spcPct val="100000"/>
              </a:lnSpc>
            </a:pPr>
            <a:endParaRPr b="0" lang="en-IN" sz="1800" spc="-1" strike="noStrike">
              <a:solidFill>
                <a:srgbClr val="000000"/>
              </a:solidFill>
              <a:uFill>
                <a:solidFill>
                  <a:srgbClr val="ffffff"/>
                </a:solidFill>
              </a:uFill>
              <a:latin typeface="Arial"/>
            </a:endParaRPr>
          </a:p>
          <a:p>
            <a:pPr marL="457200" indent="-455760">
              <a:lnSpc>
                <a:spcPct val="100000"/>
              </a:lnSpc>
            </a:pPr>
            <a:endParaRPr b="0" lang="en-IN" sz="1800" spc="-1" strike="noStrike">
              <a:solidFill>
                <a:srgbClr val="000000"/>
              </a:solidFill>
              <a:uFill>
                <a:solidFill>
                  <a:srgbClr val="ffffff"/>
                </a:solidFill>
              </a:uFill>
              <a:latin typeface="Arial"/>
            </a:endParaRPr>
          </a:p>
          <a:p>
            <a:pPr marL="457200" indent="-455760">
              <a:lnSpc>
                <a:spcPct val="100000"/>
              </a:lnSpc>
            </a:pPr>
            <a:endParaRPr b="0" lang="en-IN" sz="1800" spc="-1" strike="noStrike">
              <a:solidFill>
                <a:srgbClr val="000000"/>
              </a:solidFill>
              <a:uFill>
                <a:solidFill>
                  <a:srgbClr val="ffffff"/>
                </a:solidFill>
              </a:uFill>
              <a:latin typeface="Arial"/>
            </a:endParaRPr>
          </a:p>
          <a:p>
            <a:pPr marL="457200" indent="-455760" algn="ctr">
              <a:lnSpc>
                <a:spcPct val="100000"/>
              </a:lnSpc>
            </a:pPr>
            <a:endParaRPr b="0" lang="en-IN" sz="1800" spc="-1" strike="noStrike">
              <a:solidFill>
                <a:srgbClr val="000000"/>
              </a:solidFill>
              <a:uFill>
                <a:solidFill>
                  <a:srgbClr val="ffffff"/>
                </a:solidFill>
              </a:uFill>
              <a:latin typeface="Arial"/>
            </a:endParaRPr>
          </a:p>
          <a:p>
            <a:pPr marL="457200" indent="-455760" algn="ctr">
              <a:lnSpc>
                <a:spcPct val="100000"/>
              </a:lnSpc>
            </a:pPr>
            <a:endParaRPr b="0" lang="en-IN" sz="1800" spc="-1" strike="noStrike">
              <a:solidFill>
                <a:srgbClr val="000000"/>
              </a:solidFill>
              <a:uFill>
                <a:solidFill>
                  <a:srgbClr val="ffffff"/>
                </a:solidFill>
              </a:uFill>
              <a:latin typeface="Arial"/>
            </a:endParaRPr>
          </a:p>
          <a:p>
            <a:pPr marL="457200" indent="-455760" algn="ctr">
              <a:lnSpc>
                <a:spcPct val="100000"/>
              </a:lnSpc>
            </a:pPr>
            <a:endParaRPr b="0" lang="en-IN" sz="1800" spc="-1" strike="noStrike">
              <a:solidFill>
                <a:srgbClr val="000000"/>
              </a:solidFill>
              <a:uFill>
                <a:solidFill>
                  <a:srgbClr val="ffffff"/>
                </a:solidFill>
              </a:uFill>
              <a:latin typeface="Arial"/>
            </a:endParaRPr>
          </a:p>
          <a:p>
            <a:pPr marL="457200" indent="-455760">
              <a:lnSpc>
                <a:spcPct val="100000"/>
              </a:lnSpc>
            </a:pP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1371600" y="6356520"/>
            <a:ext cx="46468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6"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97"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ED230A18-3986-409A-89BC-415EB18A0C4C}"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ff0000"/>
                </a:solidFill>
                <a:uFill>
                  <a:solidFill>
                    <a:srgbClr val="ffffff"/>
                  </a:solidFill>
                </a:uFill>
                <a:latin typeface="Calibri"/>
                <a:ea typeface="DejaVu Sans"/>
              </a:rPr>
              <a:t>Objectives of the Experiment: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b050"/>
                </a:solidFill>
                <a:uFill>
                  <a:solidFill>
                    <a:srgbClr val="ffffff"/>
                  </a:solidFill>
                </a:uFill>
                <a:latin typeface="Calibri"/>
                <a:ea typeface="DejaVu Sans"/>
              </a:rPr>
              <a:t>1) To familiarize with process creation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b050"/>
                </a:solidFill>
                <a:uFill>
                  <a:solidFill>
                    <a:srgbClr val="ffffff"/>
                  </a:solidFill>
                </a:uFill>
                <a:latin typeface="Calibri"/>
                <a:ea typeface="DejaVu Sans"/>
              </a:rPr>
              <a:t>2) To understand how the resources are allocated</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b050"/>
                </a:solidFill>
                <a:uFill>
                  <a:solidFill>
                    <a:srgbClr val="ffffff"/>
                  </a:solidFill>
                </a:uFill>
                <a:latin typeface="Calibri"/>
                <a:ea typeface="DejaVu Sans"/>
              </a:rPr>
              <a:t>     </a:t>
            </a:r>
            <a:r>
              <a:rPr b="0" lang="en-IN" sz="3200" spc="-1" strike="noStrike">
                <a:solidFill>
                  <a:srgbClr val="00b050"/>
                </a:solidFill>
                <a:uFill>
                  <a:solidFill>
                    <a:srgbClr val="ffffff"/>
                  </a:solidFill>
                </a:uFill>
                <a:latin typeface="Calibri"/>
                <a:ea typeface="DejaVu Sans"/>
              </a:rPr>
              <a:t>to a process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b050"/>
                </a:solidFill>
                <a:uFill>
                  <a:solidFill>
                    <a:srgbClr val="ffffff"/>
                  </a:solidFill>
                </a:uFill>
                <a:latin typeface="Calibri"/>
                <a:ea typeface="DejaVu Sans"/>
              </a:rPr>
              <a:t>3) To understand race condition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ff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44"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45"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46"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4F6BD732-9C8B-4798-8A02-0CAE78BAAB99}"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47" name="CustomShape 5"/>
          <p:cNvSpPr/>
          <p:nvPr/>
        </p:nvSpPr>
        <p:spPr>
          <a:xfrm rot="19936200">
            <a:off x="5866920" y="5104800"/>
            <a:ext cx="2624400" cy="943200"/>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round/>
          </a:ln>
        </p:spPr>
        <p:style>
          <a:lnRef idx="2">
            <a:schemeClr val="accent1">
              <a:shade val="50000"/>
            </a:schemeClr>
          </a:lnRef>
          <a:fillRef idx="1">
            <a:schemeClr val="accent1"/>
          </a:fillRef>
          <a:effectRef idx="0">
            <a:schemeClr val="accent1"/>
          </a:effectRef>
          <a:fontRef idx="minor"/>
        </p:style>
      </p:sp>
      <p:sp>
        <p:nvSpPr>
          <p:cNvPr id="48" name="CustomShape 6"/>
          <p:cNvSpPr/>
          <p:nvPr/>
        </p:nvSpPr>
        <p:spPr>
          <a:xfrm>
            <a:off x="6103080" y="5234400"/>
            <a:ext cx="2055960" cy="608040"/>
          </a:xfrm>
          <a:prstGeom prst="rect">
            <a:avLst/>
          </a:prstGeom>
          <a:solidFill>
            <a:srgbClr val="92d050">
              <a:alpha val="43000"/>
            </a:srgbClr>
          </a:solidFill>
          <a:ln>
            <a:round/>
          </a:ln>
        </p:spPr>
        <p:style>
          <a:lnRef idx="2">
            <a:schemeClr val="accent1">
              <a:shade val="50000"/>
            </a:schemeClr>
          </a:lnRef>
          <a:fillRef idx="1">
            <a:schemeClr val="accent1"/>
          </a:fillRef>
          <a:effectRef idx="0">
            <a:schemeClr val="accent1"/>
          </a:effectRef>
          <a:fontRef idx="minor"/>
        </p:style>
      </p:sp>
      <p:sp>
        <p:nvSpPr>
          <p:cNvPr id="49" name="CustomShape 7"/>
          <p:cNvSpPr/>
          <p:nvPr/>
        </p:nvSpPr>
        <p:spPr>
          <a:xfrm>
            <a:off x="6248520" y="5334120"/>
            <a:ext cx="182736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800" spc="-1" strike="noStrike">
                <a:solidFill>
                  <a:srgbClr val="7030a0"/>
                </a:solidFill>
                <a:uFill>
                  <a:solidFill>
                    <a:srgbClr val="ffffff"/>
                  </a:solidFill>
                </a:uFill>
                <a:latin typeface="Calibri"/>
                <a:ea typeface="DejaVu Sans"/>
              </a:rPr>
              <a:t>CSE@GIT</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ff0000"/>
                </a:solidFill>
                <a:uFill>
                  <a:solidFill>
                    <a:srgbClr val="ffffff"/>
                  </a:solidFill>
                </a:uFill>
                <a:latin typeface="Arial"/>
                <a:ea typeface="DejaVu Sans"/>
              </a:rPr>
              <a:t> </a:t>
            </a:r>
            <a:r>
              <a:rPr b="0" lang="en-IN" sz="3200" spc="-1" strike="noStrike">
                <a:solidFill>
                  <a:srgbClr val="ff0000"/>
                </a:solidFill>
                <a:uFill>
                  <a:solidFill>
                    <a:srgbClr val="ffffff"/>
                  </a:solidFill>
                </a:uFill>
                <a:latin typeface="Arial"/>
                <a:ea typeface="DejaVu Sans"/>
              </a:rPr>
              <a:t>Need of the Experiment</a:t>
            </a:r>
            <a:endParaRPr b="0" lang="en-IN" sz="1800" spc="-1" strike="noStrike">
              <a:solidFill>
                <a:srgbClr val="000000"/>
              </a:solidFill>
              <a:uFill>
                <a:solidFill>
                  <a:srgbClr val="ffffff"/>
                </a:solidFill>
              </a:uFill>
              <a:latin typeface="Arial"/>
            </a:endParaRPr>
          </a:p>
          <a:p>
            <a:pPr marL="225360" indent="3240" algn="just">
              <a:lnSpc>
                <a:spcPct val="100000"/>
              </a:lnSpc>
            </a:pPr>
            <a:endParaRPr b="0" lang="en-IN" sz="1800" spc="-1" strike="noStrike">
              <a:solidFill>
                <a:srgbClr val="000000"/>
              </a:solidFill>
              <a:uFill>
                <a:solidFill>
                  <a:srgbClr val="ffffff"/>
                </a:solidFill>
              </a:uFill>
              <a:latin typeface="Arial"/>
            </a:endParaRPr>
          </a:p>
          <a:p>
            <a:pPr marL="225360" indent="3240">
              <a:lnSpc>
                <a:spcPct val="150000"/>
              </a:lnSpc>
            </a:pPr>
            <a:r>
              <a:rPr b="0" lang="en-IN" sz="3200" spc="-1" strike="noStrike">
                <a:solidFill>
                  <a:srgbClr val="00b05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To illustrate race condition.</a:t>
            </a:r>
            <a:endParaRPr b="0" lang="en-IN" sz="1800" spc="-1" strike="noStrike">
              <a:solidFill>
                <a:srgbClr val="000000"/>
              </a:solidFill>
              <a:uFill>
                <a:solidFill>
                  <a:srgbClr val="ffffff"/>
                </a:solidFill>
              </a:uFill>
              <a:latin typeface="Arial"/>
            </a:endParaRPr>
          </a:p>
          <a:p>
            <a:pPr marL="225360" indent="3240">
              <a:lnSpc>
                <a:spcPct val="100000"/>
              </a:lnSpc>
            </a:pPr>
            <a:r>
              <a:rPr b="0" lang="en-IN" sz="3200" spc="-1" strike="noStrike">
                <a:solidFill>
                  <a:srgbClr val="ff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225360" indent="3240">
              <a:lnSpc>
                <a:spcPct val="100000"/>
              </a:lnSpc>
            </a:pPr>
            <a:endParaRPr b="0" lang="en-IN" sz="1800" spc="-1" strike="noStrike">
              <a:solidFill>
                <a:srgbClr val="000000"/>
              </a:solidFill>
              <a:uFill>
                <a:solidFill>
                  <a:srgbClr val="ffffff"/>
                </a:solidFill>
              </a:uFill>
              <a:latin typeface="Arial"/>
            </a:endParaRPr>
          </a:p>
          <a:p>
            <a:pPr marL="225360" indent="3240">
              <a:lnSpc>
                <a:spcPct val="100000"/>
              </a:lnSpc>
            </a:pPr>
            <a:endParaRPr b="0" lang="en-IN" sz="1800" spc="-1" strike="noStrike">
              <a:solidFill>
                <a:srgbClr val="000000"/>
              </a:solidFill>
              <a:uFill>
                <a:solidFill>
                  <a:srgbClr val="ffffff"/>
                </a:solidFill>
              </a:uFill>
              <a:latin typeface="Arial"/>
            </a:endParaRPr>
          </a:p>
          <a:p>
            <a:pPr marL="225360" indent="324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51"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52"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53"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F237AB6-401E-43C2-8256-F4A69C6C4C41}"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50000"/>
              </a:lnSpc>
            </a:pPr>
            <a:r>
              <a:rPr b="0" lang="en-IN" sz="3200" spc="-1" strike="noStrike">
                <a:solidFill>
                  <a:srgbClr val="000000"/>
                </a:solidFill>
                <a:uFill>
                  <a:solidFill>
                    <a:srgbClr val="ffffff"/>
                  </a:solidFill>
                </a:uFill>
                <a:latin typeface="Calibri"/>
                <a:ea typeface="ＭＳ Ｐゴシック"/>
              </a:rPr>
              <a:t>Parent process</a:t>
            </a:r>
            <a:endParaRPr b="0" lang="en-IN" sz="1800" spc="-1" strike="noStrike">
              <a:solidFill>
                <a:srgbClr val="000000"/>
              </a:solidFill>
              <a:uFill>
                <a:solidFill>
                  <a:srgbClr val="ffffff"/>
                </a:solidFill>
              </a:uFill>
              <a:latin typeface="Arial"/>
            </a:endParaRPr>
          </a:p>
          <a:p>
            <a:pPr marL="514440" indent="-513000">
              <a:lnSpc>
                <a:spcPct val="150000"/>
              </a:lnSpc>
            </a:pPr>
            <a:r>
              <a:rPr b="0" lang="en-IN" sz="2400" spc="-1" strike="noStrike">
                <a:solidFill>
                  <a:srgbClr val="000000"/>
                </a:solidFill>
                <a:uFill>
                  <a:solidFill>
                    <a:srgbClr val="ffffff"/>
                  </a:solidFill>
                </a:uFill>
                <a:latin typeface="Gisha"/>
                <a:ea typeface="ＭＳ Ｐゴシック"/>
              </a:rPr>
              <a:t>First, every process has a parent process (the initial kernel-level process is usually its own parent). </a:t>
            </a:r>
            <a:endParaRPr b="0" lang="en-IN" sz="1800" spc="-1" strike="noStrike">
              <a:solidFill>
                <a:srgbClr val="000000"/>
              </a:solidFill>
              <a:uFill>
                <a:solidFill>
                  <a:srgbClr val="ffffff"/>
                </a:solidFill>
              </a:uFill>
              <a:latin typeface="Arial"/>
            </a:endParaRPr>
          </a:p>
          <a:p>
            <a:pPr marL="514440" indent="-513000">
              <a:lnSpc>
                <a:spcPct val="150000"/>
              </a:lnSpc>
            </a:pPr>
            <a:r>
              <a:rPr b="0" lang="en-IN" sz="2400" spc="-1" strike="noStrike">
                <a:solidFill>
                  <a:srgbClr val="000000"/>
                </a:solidFill>
                <a:uFill>
                  <a:solidFill>
                    <a:srgbClr val="ffffff"/>
                  </a:solidFill>
                </a:uFill>
                <a:latin typeface="Gisha"/>
                <a:ea typeface="ＭＳ Ｐゴシック"/>
              </a:rPr>
              <a:t>The parent is notified when the child terminates, and the parent can obtain the child's exit status.</a:t>
            </a: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55"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56"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57"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68AE0E4-B137-4945-B410-1813ABE50008}"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marL="343080" indent="-341640" algn="ctr">
              <a:lnSpc>
                <a:spcPct val="150000"/>
              </a:lnSpc>
            </a:pPr>
            <a:r>
              <a:rPr b="0" lang="en-IN" sz="3600" spc="-1" strike="noStrike">
                <a:solidFill>
                  <a:srgbClr val="ff0000"/>
                </a:solidFill>
                <a:uFill>
                  <a:solidFill>
                    <a:srgbClr val="ffffff"/>
                  </a:solidFill>
                </a:uFill>
                <a:latin typeface="Calibri"/>
                <a:ea typeface="ＭＳ Ｐゴシック"/>
              </a:rPr>
              <a:t>Fork function</a:t>
            </a:r>
            <a:endParaRPr b="0" lang="en-IN" sz="1800" spc="-1" strike="noStrike">
              <a:solidFill>
                <a:srgbClr val="000000"/>
              </a:solidFill>
              <a:uFill>
                <a:solidFill>
                  <a:srgbClr val="ffffff"/>
                </a:solidFill>
              </a:uFill>
              <a:latin typeface="Arial"/>
            </a:endParaRPr>
          </a:p>
          <a:p>
            <a:pPr marL="343080" indent="-341640" algn="just">
              <a:lnSpc>
                <a:spcPct val="150000"/>
              </a:lnSpc>
              <a:buClr>
                <a:srgbClr val="000000"/>
              </a:buClr>
              <a:buFont typeface="Arial"/>
              <a:buChar char="•"/>
            </a:pPr>
            <a:r>
              <a:rPr b="0" lang="en-IN" sz="2000" spc="-1" strike="noStrike">
                <a:solidFill>
                  <a:srgbClr val="000000"/>
                </a:solidFill>
                <a:uFill>
                  <a:solidFill>
                    <a:srgbClr val="ffffff"/>
                  </a:solidFill>
                </a:uFill>
                <a:latin typeface="Gisha"/>
                <a:ea typeface="DejaVu Sans"/>
              </a:rPr>
              <a:t>An existing process can create a new one by calling the fork function.</a:t>
            </a:r>
            <a:endParaRPr b="0" lang="en-IN" sz="1800" spc="-1" strike="noStrike">
              <a:solidFill>
                <a:srgbClr val="000000"/>
              </a:solidFill>
              <a:uFill>
                <a:solidFill>
                  <a:srgbClr val="ffffff"/>
                </a:solidFill>
              </a:uFill>
              <a:latin typeface="Arial"/>
            </a:endParaRPr>
          </a:p>
          <a:p>
            <a:pPr marL="343080" indent="-341640" algn="just">
              <a:lnSpc>
                <a:spcPct val="150000"/>
              </a:lnSpc>
            </a:pPr>
            <a:r>
              <a:rPr b="0" lang="en-IN" sz="2000" spc="-1" strike="noStrike">
                <a:solidFill>
                  <a:srgbClr val="000000"/>
                </a:solidFill>
                <a:uFill>
                  <a:solidFill>
                    <a:srgbClr val="ffffff"/>
                  </a:solidFill>
                </a:uFill>
                <a:latin typeface="Gisha"/>
                <a:ea typeface="DejaVu Sans"/>
              </a:rPr>
              <a:t>	</a:t>
            </a:r>
            <a:r>
              <a:rPr b="0" lang="en-IN" sz="2000" spc="-1" strike="noStrike">
                <a:solidFill>
                  <a:srgbClr val="000000"/>
                </a:solidFill>
                <a:uFill>
                  <a:solidFill>
                    <a:srgbClr val="ffffff"/>
                  </a:solidFill>
                </a:uFill>
                <a:latin typeface="Gisha"/>
                <a:ea typeface="DejaVu Sans"/>
              </a:rPr>
              <a:t>#include &lt;unistd.h&gt; </a:t>
            </a:r>
            <a:endParaRPr b="0" lang="en-IN" sz="1800" spc="-1" strike="noStrike">
              <a:solidFill>
                <a:srgbClr val="000000"/>
              </a:solidFill>
              <a:uFill>
                <a:solidFill>
                  <a:srgbClr val="ffffff"/>
                </a:solidFill>
              </a:uFill>
              <a:latin typeface="Arial"/>
            </a:endParaRPr>
          </a:p>
          <a:p>
            <a:pPr marL="343080" indent="-341640">
              <a:lnSpc>
                <a:spcPct val="150000"/>
              </a:lnSpc>
            </a:pPr>
            <a:r>
              <a:rPr b="0" lang="en-IN" sz="2000" spc="-1" strike="noStrike">
                <a:solidFill>
                  <a:srgbClr val="000000"/>
                </a:solidFill>
                <a:uFill>
                  <a:solidFill>
                    <a:srgbClr val="ffffff"/>
                  </a:solidFill>
                </a:uFill>
                <a:latin typeface="Gisha"/>
                <a:ea typeface="DejaVu Sans"/>
              </a:rPr>
              <a:t>	</a:t>
            </a:r>
            <a:r>
              <a:rPr b="0" lang="en-IN" sz="2000" spc="-1" strike="noStrike">
                <a:solidFill>
                  <a:srgbClr val="000000"/>
                </a:solidFill>
                <a:uFill>
                  <a:solidFill>
                    <a:srgbClr val="ffffff"/>
                  </a:solidFill>
                </a:uFill>
                <a:latin typeface="Gisha"/>
                <a:ea typeface="DejaVu Sans"/>
              </a:rPr>
              <a:t>pid_t fork(void); </a:t>
            </a:r>
            <a:endParaRPr b="0" lang="en-IN" sz="1800" spc="-1" strike="noStrike">
              <a:solidFill>
                <a:srgbClr val="000000"/>
              </a:solidFill>
              <a:uFill>
                <a:solidFill>
                  <a:srgbClr val="ffffff"/>
                </a:solidFill>
              </a:uFill>
              <a:latin typeface="Arial"/>
            </a:endParaRPr>
          </a:p>
          <a:p>
            <a:pPr marL="343080" indent="-341640">
              <a:lnSpc>
                <a:spcPct val="150000"/>
              </a:lnSpc>
            </a:pPr>
            <a:endParaRPr b="0" lang="en-IN" sz="1800" spc="-1" strike="noStrike">
              <a:solidFill>
                <a:srgbClr val="000000"/>
              </a:solidFill>
              <a:uFill>
                <a:solidFill>
                  <a:srgbClr val="ffffff"/>
                </a:solidFill>
              </a:uFill>
              <a:latin typeface="Arial"/>
            </a:endParaRPr>
          </a:p>
          <a:p>
            <a:pPr marL="343080" indent="-341640">
              <a:lnSpc>
                <a:spcPct val="150000"/>
              </a:lnSpc>
            </a:pPr>
            <a:r>
              <a:rPr b="0" lang="en-IN" sz="2000" spc="-1" strike="noStrike">
                <a:solidFill>
                  <a:srgbClr val="000000"/>
                </a:solidFill>
                <a:uFill>
                  <a:solidFill>
                    <a:srgbClr val="ffffff"/>
                  </a:solidFill>
                </a:uFill>
                <a:latin typeface="Gisha"/>
                <a:ea typeface="DejaVu Sans"/>
              </a:rPr>
              <a:t>	</a:t>
            </a:r>
            <a:r>
              <a:rPr b="0" lang="en-IN" sz="2000" spc="-1" strike="noStrike">
                <a:solidFill>
                  <a:srgbClr val="000000"/>
                </a:solidFill>
                <a:uFill>
                  <a:solidFill>
                    <a:srgbClr val="ffffff"/>
                  </a:solidFill>
                </a:uFill>
                <a:latin typeface="Gisha"/>
                <a:ea typeface="DejaVu Sans"/>
              </a:rPr>
              <a:t>    </a:t>
            </a:r>
            <a:r>
              <a:rPr b="0" lang="en-IN" sz="2000" spc="-1" strike="noStrike">
                <a:solidFill>
                  <a:srgbClr val="000000"/>
                </a:solidFill>
                <a:uFill>
                  <a:solidFill>
                    <a:srgbClr val="ffffff"/>
                  </a:solidFill>
                </a:uFill>
                <a:latin typeface="Gisha"/>
                <a:ea typeface="DejaVu Sans"/>
              </a:rPr>
              <a:t>	</a:t>
            </a:r>
            <a:r>
              <a:rPr b="0" lang="en-IN" sz="2000" spc="-1" strike="noStrike">
                <a:solidFill>
                  <a:srgbClr val="000000"/>
                </a:solidFill>
                <a:uFill>
                  <a:solidFill>
                    <a:srgbClr val="ffffff"/>
                  </a:solidFill>
                </a:uFill>
                <a:latin typeface="Gisha"/>
                <a:ea typeface="DejaVu Sans"/>
              </a:rPr>
              <a:t>	</a:t>
            </a:r>
            <a:r>
              <a:rPr b="0" lang="en-IN" sz="2000" spc="-1" strike="noStrike">
                <a:solidFill>
                  <a:srgbClr val="000000"/>
                </a:solidFill>
                <a:uFill>
                  <a:solidFill>
                    <a:srgbClr val="ffffff"/>
                  </a:solidFill>
                </a:uFill>
                <a:latin typeface="Gisha"/>
                <a:ea typeface="DejaVu Sans"/>
              </a:rPr>
              <a:t>Returns: 0 in child, process ID of child in parent.</a:t>
            </a:r>
            <a:endParaRPr b="0" lang="en-IN" sz="1800" spc="-1" strike="noStrike">
              <a:solidFill>
                <a:srgbClr val="000000"/>
              </a:solidFill>
              <a:uFill>
                <a:solidFill>
                  <a:srgbClr val="ffffff"/>
                </a:solidFill>
              </a:uFill>
              <a:latin typeface="Arial"/>
            </a:endParaRPr>
          </a:p>
          <a:p>
            <a:pPr marL="343080" indent="-341640" algn="just">
              <a:lnSpc>
                <a:spcPct val="150000"/>
              </a:lnSpc>
              <a:buClr>
                <a:srgbClr val="000000"/>
              </a:buClr>
              <a:buFont typeface="Arial"/>
              <a:buChar char="•"/>
            </a:pPr>
            <a:r>
              <a:rPr b="0" lang="en-IN" sz="2000" spc="-1" strike="noStrike">
                <a:solidFill>
                  <a:srgbClr val="000000"/>
                </a:solidFill>
                <a:uFill>
                  <a:solidFill>
                    <a:srgbClr val="ffffff"/>
                  </a:solidFill>
                </a:uFill>
                <a:latin typeface="Gisha"/>
                <a:ea typeface="DejaVu Sans"/>
              </a:rPr>
              <a:t>The new process created by fork is called the child process. This function is called once but returns twice. The only difference in the returns is that the return value in the child is 0, whereas the return value in the parent is the process ID of the new child.</a:t>
            </a: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59"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60"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61"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C1A0DC4-892F-4931-8AAB-ACBDE612656B}"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600" spc="-1" strike="noStrike">
                <a:solidFill>
                  <a:srgbClr val="ff0000"/>
                </a:solidFill>
                <a:uFill>
                  <a:solidFill>
                    <a:srgbClr val="ffffff"/>
                  </a:solidFill>
                </a:uFill>
                <a:latin typeface="Calibri"/>
                <a:ea typeface="ＭＳ Ｐゴシック"/>
              </a:rPr>
              <a:t>RACE Condition</a:t>
            </a:r>
            <a:endParaRPr b="0" lang="en-IN" sz="1800" spc="-1" strike="noStrike">
              <a:solidFill>
                <a:srgbClr val="000000"/>
              </a:solidFill>
              <a:uFill>
                <a:solidFill>
                  <a:srgbClr val="ffffff"/>
                </a:solidFill>
              </a:uFill>
              <a:latin typeface="Arial"/>
            </a:endParaRPr>
          </a:p>
          <a:p>
            <a:pPr marL="343080" indent="-341640" algn="just">
              <a:lnSpc>
                <a:spcPct val="150000"/>
              </a:lnSpc>
              <a:buClr>
                <a:srgbClr val="000000"/>
              </a:buClr>
              <a:buFont typeface="Arial"/>
              <a:buChar char="•"/>
            </a:pPr>
            <a:r>
              <a:rPr b="0" lang="en-IN" sz="2400" spc="-1" strike="noStrike">
                <a:solidFill>
                  <a:srgbClr val="000000"/>
                </a:solidFill>
                <a:uFill>
                  <a:solidFill>
                    <a:srgbClr val="ffffff"/>
                  </a:solidFill>
                </a:uFill>
                <a:latin typeface="Times New Roman"/>
                <a:ea typeface="DejaVu Sans"/>
              </a:rPr>
              <a:t>Race condition occurs when multiple processes are trying to do something with shared data and the final outcome depends on the order in which the processes run.</a:t>
            </a:r>
            <a:endParaRPr b="0" lang="en-IN" sz="1800" spc="-1" strike="noStrike">
              <a:solidFill>
                <a:srgbClr val="000000"/>
              </a:solidFill>
              <a:uFill>
                <a:solidFill>
                  <a:srgbClr val="ffffff"/>
                </a:solidFill>
              </a:uFill>
              <a:latin typeface="Arial"/>
            </a:endParaRPr>
          </a:p>
          <a:p>
            <a:pPr marL="343080" indent="-341640" algn="just">
              <a:lnSpc>
                <a:spcPct val="150000"/>
              </a:lnSpc>
              <a:buClr>
                <a:srgbClr val="000000"/>
              </a:buClr>
              <a:buFont typeface="Arial"/>
              <a:buChar char="•"/>
            </a:pPr>
            <a:r>
              <a:rPr b="0" lang="en-IN" sz="2400" spc="-1" strike="noStrike">
                <a:solidFill>
                  <a:srgbClr val="000000"/>
                </a:solidFill>
                <a:uFill>
                  <a:solidFill>
                    <a:srgbClr val="ffffff"/>
                  </a:solidFill>
                </a:uFill>
                <a:latin typeface="Times New Roman"/>
                <a:ea typeface="DejaVu Sans"/>
              </a:rPr>
              <a:t>The fork function is a source for it. Depends on whether the parent or child runs first after the fork. </a:t>
            </a:r>
            <a:endParaRPr b="0" lang="en-IN" sz="1800" spc="-1" strike="noStrike">
              <a:solidFill>
                <a:srgbClr val="000000"/>
              </a:solidFill>
              <a:uFill>
                <a:solidFill>
                  <a:srgbClr val="ffffff"/>
                </a:solidFill>
              </a:uFill>
              <a:latin typeface="Arial"/>
            </a:endParaRPr>
          </a:p>
          <a:p>
            <a:pPr marL="343080" indent="-341640" algn="just">
              <a:lnSpc>
                <a:spcPct val="150000"/>
              </a:lnSpc>
              <a:buClr>
                <a:srgbClr val="000000"/>
              </a:buClr>
              <a:buFont typeface="Arial"/>
              <a:buChar char="•"/>
            </a:pPr>
            <a:r>
              <a:rPr b="0" lang="en-IN" sz="2400" spc="-1" strike="noStrike">
                <a:solidFill>
                  <a:srgbClr val="000000"/>
                </a:solidFill>
                <a:uFill>
                  <a:solidFill>
                    <a:srgbClr val="ffffff"/>
                  </a:solidFill>
                </a:uFill>
                <a:latin typeface="Times New Roman"/>
                <a:ea typeface="DejaVu Sans"/>
              </a:rPr>
              <a:t>In general, we cannot predict which process runs first. Even if we knew which process would run first, what happens after that process starts running depends on the system load and the kernel's scheduling algorithm.</a:t>
            </a: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63"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64"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65"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D227BEF1-31E3-4E29-8D92-483623040C4D}"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600" spc="-1" strike="noStrike">
                <a:solidFill>
                  <a:srgbClr val="ff0000"/>
                </a:solidFill>
                <a:uFill>
                  <a:solidFill>
                    <a:srgbClr val="ffffff"/>
                  </a:solidFill>
                </a:uFill>
                <a:latin typeface="Calibri"/>
                <a:ea typeface="ＭＳ Ｐゴシック"/>
              </a:rPr>
              <a:t>Buffering</a:t>
            </a:r>
            <a:endParaRPr b="0" lang="en-IN" sz="1800" spc="-1" strike="noStrike">
              <a:solidFill>
                <a:srgbClr val="000000"/>
              </a:solidFill>
              <a:uFill>
                <a:solidFill>
                  <a:srgbClr val="ffffff"/>
                </a:solidFill>
              </a:uFill>
              <a:latin typeface="Arial"/>
            </a:endParaRPr>
          </a:p>
          <a:p>
            <a:pPr algn="just">
              <a:lnSpc>
                <a:spcPct val="150000"/>
              </a:lnSpc>
            </a:pPr>
            <a:r>
              <a:rPr b="0" lang="en-IN" sz="2800" spc="-1" strike="noStrike">
                <a:solidFill>
                  <a:srgbClr val="000000"/>
                </a:solidFill>
                <a:uFill>
                  <a:solidFill>
                    <a:srgbClr val="ffffff"/>
                  </a:solidFill>
                </a:uFill>
                <a:latin typeface="Arial"/>
                <a:ea typeface="DejaVu Sans"/>
              </a:rPr>
              <a:t>A </a:t>
            </a:r>
            <a:r>
              <a:rPr b="1" lang="en-IN" sz="2800" spc="-1" strike="noStrike">
                <a:solidFill>
                  <a:srgbClr val="000000"/>
                </a:solidFill>
                <a:uFill>
                  <a:solidFill>
                    <a:srgbClr val="ffffff"/>
                  </a:solidFill>
                </a:uFill>
                <a:latin typeface="Arial"/>
                <a:ea typeface="DejaVu Sans"/>
              </a:rPr>
              <a:t>buffer</a:t>
            </a:r>
            <a:r>
              <a:rPr b="0" lang="en-IN" sz="2800" spc="-1" strike="noStrike">
                <a:solidFill>
                  <a:srgbClr val="000000"/>
                </a:solidFill>
                <a:uFill>
                  <a:solidFill>
                    <a:srgbClr val="ffffff"/>
                  </a:solidFill>
                </a:uFill>
                <a:latin typeface="Arial"/>
                <a:ea typeface="DejaVu Sans"/>
              </a:rPr>
              <a:t> is a reserved area of the main memory which holds one </a:t>
            </a:r>
            <a:r>
              <a:rPr b="1" lang="en-IN" sz="2800" spc="-1" strike="noStrike">
                <a:solidFill>
                  <a:srgbClr val="000000"/>
                </a:solidFill>
                <a:uFill>
                  <a:solidFill>
                    <a:srgbClr val="ffffff"/>
                  </a:solidFill>
                </a:uFill>
                <a:latin typeface="Arial"/>
                <a:ea typeface="DejaVu Sans"/>
              </a:rPr>
              <a:t>block</a:t>
            </a:r>
            <a:r>
              <a:rPr b="0" lang="en-IN" sz="2800" spc="-1" strike="noStrike">
                <a:solidFill>
                  <a:srgbClr val="000000"/>
                </a:solidFill>
                <a:uFill>
                  <a:solidFill>
                    <a:srgbClr val="ffffff"/>
                  </a:solidFill>
                </a:uFill>
                <a:latin typeface="Arial"/>
                <a:ea typeface="DejaVu Sans"/>
              </a:rPr>
              <a:t>. When two or more </a:t>
            </a:r>
            <a:r>
              <a:rPr b="1" lang="en-IN" sz="2800" spc="-1" strike="noStrike">
                <a:solidFill>
                  <a:srgbClr val="000000"/>
                </a:solidFill>
                <a:uFill>
                  <a:solidFill>
                    <a:srgbClr val="ffffff"/>
                  </a:solidFill>
                </a:uFill>
                <a:latin typeface="Arial"/>
                <a:ea typeface="DejaVu Sans"/>
              </a:rPr>
              <a:t>blocks</a:t>
            </a:r>
            <a:r>
              <a:rPr b="0" lang="en-IN" sz="2800" spc="-1" strike="noStrike">
                <a:solidFill>
                  <a:srgbClr val="000000"/>
                </a:solidFill>
                <a:uFill>
                  <a:solidFill>
                    <a:srgbClr val="ffffff"/>
                  </a:solidFill>
                </a:uFill>
                <a:latin typeface="Arial"/>
                <a:ea typeface="DejaVu Sans"/>
              </a:rPr>
              <a:t> need to be transferred from disk to main memory.</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r>
              <a:rPr b="0" lang="en-IN" sz="2800" spc="-1" strike="noStrike">
                <a:solidFill>
                  <a:srgbClr val="000000"/>
                </a:solidFill>
                <a:uFill>
                  <a:solidFill>
                    <a:srgbClr val="ffffff"/>
                  </a:solidFill>
                </a:uFill>
                <a:latin typeface="Gisha"/>
                <a:ea typeface="DejaVu Sans"/>
              </a:rPr>
              <a:t>Set the standard output unbuffered, so every character output generates a write.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67"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68"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69"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4E12BE91-9A53-4210-8562-4E03177234EC}"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just">
              <a:lnSpc>
                <a:spcPct val="150000"/>
              </a:lnSpc>
            </a:pPr>
            <a:r>
              <a:rPr b="1" lang="en-IN" sz="2800" spc="-1" strike="noStrike">
                <a:solidFill>
                  <a:srgbClr val="ff0000"/>
                </a:solidFill>
                <a:uFill>
                  <a:solidFill>
                    <a:srgbClr val="ffffff"/>
                  </a:solidFill>
                </a:uFill>
                <a:latin typeface="Arial"/>
                <a:ea typeface="DejaVu Sans"/>
              </a:rPr>
              <a:t>Flow of implementation :</a:t>
            </a:r>
            <a:endParaRPr b="0" lang="en-IN" sz="1800" spc="-1" strike="noStrike">
              <a:solidFill>
                <a:srgbClr val="000000"/>
              </a:solidFill>
              <a:uFill>
                <a:solidFill>
                  <a:srgbClr val="ffffff"/>
                </a:solidFill>
              </a:uFill>
              <a:latin typeface="Arial"/>
            </a:endParaRPr>
          </a:p>
          <a:p>
            <a:pPr marL="514440" indent="-513360" algn="just">
              <a:lnSpc>
                <a:spcPct val="150000"/>
              </a:lnSpc>
              <a:buClr>
                <a:srgbClr val="000000"/>
              </a:buClr>
              <a:buFont typeface="Arial"/>
              <a:buAutoNum type="arabicPeriod"/>
            </a:pPr>
            <a:r>
              <a:rPr b="0" lang="en-IN" sz="2400" spc="-1" strike="noStrike">
                <a:solidFill>
                  <a:srgbClr val="000000"/>
                </a:solidFill>
                <a:uFill>
                  <a:solidFill>
                    <a:srgbClr val="ffffff"/>
                  </a:solidFill>
                </a:uFill>
                <a:latin typeface="Arial"/>
                <a:ea typeface="DejaVu Sans"/>
              </a:rPr>
              <a:t>Declare required header files  unistd.h,  stdio.h.</a:t>
            </a:r>
            <a:endParaRPr b="0" lang="en-IN" sz="1800" spc="-1" strike="noStrike">
              <a:solidFill>
                <a:srgbClr val="000000"/>
              </a:solidFill>
              <a:uFill>
                <a:solidFill>
                  <a:srgbClr val="ffffff"/>
                </a:solidFill>
              </a:uFill>
              <a:latin typeface="Arial"/>
            </a:endParaRPr>
          </a:p>
          <a:p>
            <a:pPr marL="514440" indent="-513360" algn="just">
              <a:lnSpc>
                <a:spcPct val="150000"/>
              </a:lnSpc>
              <a:buClr>
                <a:srgbClr val="000000"/>
              </a:buClr>
              <a:buFont typeface="Arial"/>
              <a:buAutoNum type="arabicPeriod"/>
            </a:pPr>
            <a:r>
              <a:rPr b="0" lang="en-IN" sz="2400" spc="-1" strike="noStrike">
                <a:solidFill>
                  <a:srgbClr val="000000"/>
                </a:solidFill>
                <a:uFill>
                  <a:solidFill>
                    <a:srgbClr val="ffffff"/>
                  </a:solidFill>
                </a:uFill>
                <a:latin typeface="Arial"/>
                <a:ea typeface="DejaVu Sans"/>
              </a:rPr>
              <a:t>Create the child process &amp; check the condition for fork error.</a:t>
            </a:r>
            <a:endParaRPr b="0" lang="en-IN" sz="1800" spc="-1" strike="noStrike">
              <a:solidFill>
                <a:srgbClr val="000000"/>
              </a:solidFill>
              <a:uFill>
                <a:solidFill>
                  <a:srgbClr val="ffffff"/>
                </a:solidFill>
              </a:uFill>
              <a:latin typeface="Arial"/>
            </a:endParaRPr>
          </a:p>
          <a:p>
            <a:pPr marL="514440" indent="-513360" algn="just">
              <a:lnSpc>
                <a:spcPct val="150000"/>
              </a:lnSpc>
              <a:buClr>
                <a:srgbClr val="000000"/>
              </a:buClr>
              <a:buFont typeface="Arial"/>
              <a:buAutoNum type="arabicPeriod"/>
            </a:pPr>
            <a:r>
              <a:rPr b="0" lang="en-IN" sz="2400" spc="-1" strike="noStrike">
                <a:solidFill>
                  <a:srgbClr val="000000"/>
                </a:solidFill>
                <a:uFill>
                  <a:solidFill>
                    <a:srgbClr val="ffffff"/>
                  </a:solidFill>
                </a:uFill>
                <a:latin typeface="Arial"/>
                <a:ea typeface="DejaVu Sans"/>
              </a:rPr>
              <a:t>If the condition is successful calls the charAtatime function.</a:t>
            </a:r>
            <a:endParaRPr b="0" lang="en-IN" sz="1800" spc="-1" strike="noStrike">
              <a:solidFill>
                <a:srgbClr val="000000"/>
              </a:solidFill>
              <a:uFill>
                <a:solidFill>
                  <a:srgbClr val="ffffff"/>
                </a:solidFill>
              </a:uFill>
              <a:latin typeface="Arial"/>
            </a:endParaRPr>
          </a:p>
          <a:p>
            <a:pPr marL="514440" indent="-513360" algn="just">
              <a:lnSpc>
                <a:spcPct val="150000"/>
              </a:lnSpc>
              <a:buClr>
                <a:srgbClr val="000000"/>
              </a:buClr>
              <a:buFont typeface="Arial"/>
              <a:buAutoNum type="arabicPeriod"/>
            </a:pPr>
            <a:r>
              <a:rPr b="0" lang="en-IN" sz="2400" spc="-1" strike="noStrike">
                <a:solidFill>
                  <a:srgbClr val="000000"/>
                </a:solidFill>
                <a:uFill>
                  <a:solidFill>
                    <a:srgbClr val="ffffff"/>
                  </a:solidFill>
                </a:uFill>
                <a:latin typeface="Arial"/>
                <a:ea typeface="DejaVu Sans"/>
              </a:rPr>
              <a:t>Set the standard output unbuffered, so every character output generates a write.</a:t>
            </a:r>
            <a:endParaRPr b="0" lang="en-IN" sz="1800" spc="-1" strike="noStrike">
              <a:solidFill>
                <a:srgbClr val="000000"/>
              </a:solidFill>
              <a:uFill>
                <a:solidFill>
                  <a:srgbClr val="ffffff"/>
                </a:solidFill>
              </a:uFill>
              <a:latin typeface="Arial"/>
            </a:endParaRPr>
          </a:p>
          <a:p>
            <a:pPr marL="514440" indent="-513360" algn="just">
              <a:lnSpc>
                <a:spcPct val="150000"/>
              </a:lnSpc>
              <a:buClr>
                <a:srgbClr val="000000"/>
              </a:buClr>
              <a:buFont typeface="Arial"/>
              <a:buAutoNum type="arabicPeriod"/>
            </a:pPr>
            <a:r>
              <a:rPr b="0" lang="en-IN" sz="2400" spc="-1" strike="noStrike">
                <a:solidFill>
                  <a:srgbClr val="000000"/>
                </a:solidFill>
                <a:uFill>
                  <a:solidFill>
                    <a:srgbClr val="ffffff"/>
                  </a:solidFill>
                </a:uFill>
                <a:latin typeface="Arial"/>
                <a:ea typeface="DejaVu Sans"/>
              </a:rPr>
              <a:t>It writes character by character onto the output &amp; displays it on screen.</a:t>
            </a: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71"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72"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73"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4A8CD0B6-1C30-4475-8124-48AD00F33144}"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04920" y="380880"/>
            <a:ext cx="8609040" cy="6094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2800" spc="-1" strike="noStrike">
                <a:solidFill>
                  <a:srgbClr val="ff0000"/>
                </a:solidFill>
                <a:uFill>
                  <a:solidFill>
                    <a:srgbClr val="ffffff"/>
                  </a:solidFill>
                </a:uFill>
                <a:latin typeface="Calibri"/>
                <a:ea typeface="DejaVu Sans"/>
              </a:rPr>
              <a:t>Pseudo Code / Outline of the Algorithm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pid=fork();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if (pid &lt; 0) </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printf("fork error");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Times New Roman"/>
                <a:ea typeface="DejaVu Sans"/>
              </a:rPr>
              <a:t>  </a:t>
            </a:r>
            <a:r>
              <a:rPr b="0" lang="en-IN" sz="2800" spc="-1" strike="noStrike">
                <a:solidFill>
                  <a:srgbClr val="000000"/>
                </a:solidFill>
                <a:uFill>
                  <a:solidFill>
                    <a:srgbClr val="ffffff"/>
                  </a:solidFill>
                </a:uFill>
                <a:latin typeface="Times New Roman"/>
                <a:ea typeface="DejaVu Sans"/>
              </a:rPr>
              <a: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gn="ctr">
              <a:lnSpc>
                <a:spcPct val="100000"/>
              </a:lnSpc>
            </a:pPr>
            <a:endParaRPr b="0" lang="en-IN" sz="1800" spc="-1" strike="noStrike">
              <a:solidFill>
                <a:srgbClr val="000000"/>
              </a:solidFill>
              <a:uFill>
                <a:solidFill>
                  <a:srgbClr val="ffffff"/>
                </a:solidFill>
              </a:uFill>
              <a:latin typeface="Arial"/>
            </a:endParaRPr>
          </a:p>
          <a:p>
            <a:pPr marL="514440" indent="-513000">
              <a:lnSpc>
                <a:spcPct val="100000"/>
              </a:lnSpc>
            </a:pP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2438280" y="6492960"/>
            <a:ext cx="403704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76" name="CustomShape 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1200" spc="-1" strike="noStrike">
                <a:solidFill>
                  <a:srgbClr val="8b8b8b"/>
                </a:solidFill>
                <a:uFill>
                  <a:solidFill>
                    <a:srgbClr val="ffffff"/>
                  </a:solidFill>
                </a:uFill>
                <a:latin typeface="Calibri"/>
                <a:ea typeface="DejaVu Sans"/>
              </a:rPr>
              <a:t>6/1/2017</a:t>
            </a:r>
            <a:endParaRPr b="0" lang="en-IN" sz="1800" spc="-1" strike="noStrike">
              <a:solidFill>
                <a:srgbClr val="000000"/>
              </a:solidFill>
              <a:uFill>
                <a:solidFill>
                  <a:srgbClr val="ffffff"/>
                </a:solidFill>
              </a:uFill>
              <a:latin typeface="Arial"/>
            </a:endParaRPr>
          </a:p>
        </p:txBody>
      </p:sp>
      <p:sp>
        <p:nvSpPr>
          <p:cNvPr id="77" name="CustomShape 4"/>
          <p:cNvSpPr/>
          <p:nvPr/>
        </p:nvSpPr>
        <p:spPr>
          <a:xfrm>
            <a:off x="6553080" y="6356520"/>
            <a:ext cx="2132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7630500-2617-4864-AD2D-F7987768895E}" type="slidenum">
              <a:rPr b="0" lang="en-IN" sz="1200" spc="-1" strike="noStrike">
                <a:solidFill>
                  <a:srgbClr val="8b8b8b"/>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2946</TotalTime>
  <Application>LibreOffice/5.2.2.2$Linux_X86_64 LibreOffice_project/20m0$Build-2</Application>
  <Words>609</Words>
  <Paragraphs>228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2016-02-15T09:31:48Z</dcterms:created>
  <dc:creator>cse</dc:creator>
  <dc:description/>
  <dc:language>en-IN</dc:language>
  <cp:lastModifiedBy/>
  <dcterms:modified xsi:type="dcterms:W3CDTF">2017-08-13T18:12:49Z</dcterms:modified>
  <cp:revision>224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