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10.png" ContentType="image/png"/>
  <Override PartName="/ppt/media/image24.png" ContentType="image/png"/>
  <Override PartName="/ppt/media/image9.png" ContentType="image/png"/>
  <Override PartName="/ppt/media/image23.png" ContentType="image/png"/>
  <Override PartName="/ppt/media/image8.png" ContentType="image/png"/>
  <Override PartName="/ppt/media/image36.png" ContentType="image/png"/>
  <Override PartName="/ppt/media/image1.png" ContentType="image/png"/>
  <Override PartName="/ppt/media/image6.png" ContentType="image/png"/>
  <Override PartName="/ppt/media/image21.png" ContentType="image/png"/>
  <Override PartName="/ppt/media/image37.png" ContentType="image/png"/>
  <Override PartName="/ppt/media/image2.png" ContentType="image/png"/>
  <Override PartName="/ppt/media/image7.png" ContentType="image/png"/>
  <Override PartName="/ppt/media/image22.png" ContentType="image/png"/>
  <Override PartName="/ppt/media/image3.png" ContentType="image/png"/>
  <Override PartName="/ppt/media/image5.wmf" ContentType="image/x-wmf"/>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602208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7"/>
          <p:cNvSpPr>
            <a:spLocks noGrp="1"/>
          </p:cNvSpPr>
          <p:nvPr>
            <p:ph type="body"/>
          </p:nvPr>
        </p:nvSpPr>
        <p:spPr>
          <a:xfrm>
            <a:off x="457200" y="3682080"/>
            <a:ext cx="26496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pPr marL="432000" indent="-324000">
              <a:spcBef>
                <a:spcPts val="1417"/>
              </a:spcBef>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wmf"/><Relationship Id="rId4" Type="http://schemas.openxmlformats.org/officeDocument/2006/relationships/image" Target="../media/image6.png"/><Relationship Id="rId5"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hyperlink" Target="http://getfirebug.com/img/firebug-large.png" TargetMode="External"/><Relationship Id="rId2" Type="http://schemas.openxmlformats.org/officeDocument/2006/relationships/image" Target="../media/image37.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04920" y="152280"/>
            <a:ext cx="8605440" cy="63194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00b050"/>
                </a:solidFill>
                <a:uFill>
                  <a:solidFill>
                    <a:srgbClr val="ffffff"/>
                  </a:solidFill>
                </a:uFill>
                <a:latin typeface="Calibri"/>
                <a:ea typeface="DejaVu Sans"/>
              </a:rPr>
              <a:t>Experiment No. 2</a:t>
            </a:r>
            <a:endParaRPr b="0" lang="en-IN" sz="1800" spc="-1" strike="noStrike">
              <a:solidFill>
                <a:srgbClr val="000000"/>
              </a:solidFill>
              <a:uFill>
                <a:solidFill>
                  <a:srgbClr val="ffffff"/>
                </a:solidFill>
              </a:uFill>
              <a:latin typeface="Arial"/>
            </a:endParaRPr>
          </a:p>
          <a:p>
            <a:pPr algn="just">
              <a:lnSpc>
                <a:spcPct val="100000"/>
              </a:lnSpc>
            </a:pPr>
            <a:r>
              <a:rPr b="0" lang="en-IN" sz="2800" spc="-1" strike="noStrike">
                <a:solidFill>
                  <a:srgbClr val="ff0000"/>
                </a:solidFill>
                <a:uFill>
                  <a:solidFill>
                    <a:srgbClr val="ffffff"/>
                  </a:solidFill>
                </a:uFill>
                <a:latin typeface="Calibri"/>
                <a:ea typeface="DejaVu Sans"/>
              </a:rPr>
              <a:t>Problem Definition: </a:t>
            </a:r>
            <a:r>
              <a:rPr b="0" lang="en-IN" sz="2400" spc="-1" strike="noStrike">
                <a:solidFill>
                  <a:srgbClr val="9900cc"/>
                </a:solidFill>
                <a:uFill>
                  <a:solidFill>
                    <a:srgbClr val="ffffff"/>
                  </a:solidFill>
                </a:uFill>
                <a:latin typeface="Calibri"/>
                <a:ea typeface="DejaVu Sans"/>
              </a:rPr>
              <a:t>2. a) Develop and demonstrate, using Javascript , an XHTML document that collects the USN ( the valid format is: A digit from 1 to 4 followed by two upper-case characters followed by two digits followed by two upper-case characters followed by three digits; no embedded spaces allowed) of the user. Event handler must be included for the form element that collects this information to validate the input. Messages in the alert windows must be produced when errors are detected.</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just">
              <a:lnSpc>
                <a:spcPct val="100000"/>
              </a:lnSpc>
            </a:pPr>
            <a:r>
              <a:rPr b="0" lang="en-IN" sz="2400" spc="-1" strike="noStrike">
                <a:solidFill>
                  <a:srgbClr val="9900cc"/>
                </a:solidFill>
                <a:uFill>
                  <a:solidFill>
                    <a:srgbClr val="ffffff"/>
                  </a:solidFill>
                </a:uFill>
                <a:latin typeface="Calibri"/>
                <a:ea typeface="DejaVu Sans"/>
              </a:rPr>
              <a:t>b) Modify the above program to get the current semester also (restricted to be a number from 1 to 8)</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1828800" y="6356520"/>
            <a:ext cx="441468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78" name="CustomShape 3"/>
          <p:cNvSpPr/>
          <p:nvPr/>
        </p:nvSpPr>
        <p:spPr>
          <a:xfrm>
            <a:off x="6553080" y="6356520"/>
            <a:ext cx="2128680" cy="360000"/>
          </a:xfrm>
          <a:prstGeom prst="rect">
            <a:avLst/>
          </a:prstGeom>
          <a:noFill/>
          <a:ln>
            <a:noFill/>
          </a:ln>
        </p:spPr>
        <p:style>
          <a:lnRef idx="0"/>
          <a:fillRef idx="0"/>
          <a:effectRef idx="0"/>
          <a:fontRef idx="minor"/>
        </p:style>
      </p:sp>
      <p:sp>
        <p:nvSpPr>
          <p:cNvPr id="79" name="CustomShape 4"/>
          <p:cNvSpPr/>
          <p:nvPr/>
        </p:nvSpPr>
        <p:spPr>
          <a:xfrm rot="19936200">
            <a:off x="5788080" y="5027760"/>
            <a:ext cx="2620800" cy="939600"/>
          </a:xfrm>
          <a:prstGeom prst="moon">
            <a:avLst>
              <a:gd name="adj" fmla="val 36937"/>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a:gradFill>
          <a:ln>
            <a:round/>
          </a:ln>
        </p:spPr>
        <p:style>
          <a:lnRef idx="2">
            <a:schemeClr val="accent1">
              <a:shade val="50000"/>
            </a:schemeClr>
          </a:lnRef>
          <a:fillRef idx="1">
            <a:schemeClr val="accent1"/>
          </a:fillRef>
          <a:effectRef idx="0">
            <a:schemeClr val="accent1"/>
          </a:effectRef>
          <a:fontRef idx="minor"/>
        </p:style>
      </p:sp>
      <p:sp>
        <p:nvSpPr>
          <p:cNvPr id="80" name="CustomShape 5"/>
          <p:cNvSpPr/>
          <p:nvPr/>
        </p:nvSpPr>
        <p:spPr>
          <a:xfrm>
            <a:off x="6027120" y="5158440"/>
            <a:ext cx="2052360" cy="604440"/>
          </a:xfrm>
          <a:prstGeom prst="rect">
            <a:avLst/>
          </a:prstGeom>
          <a:solidFill>
            <a:srgbClr val="92d050">
              <a:alpha val="43000"/>
            </a:srgbClr>
          </a:solidFill>
          <a:ln>
            <a:round/>
          </a:ln>
        </p:spPr>
        <p:style>
          <a:lnRef idx="2">
            <a:schemeClr val="accent1">
              <a:shade val="50000"/>
            </a:schemeClr>
          </a:lnRef>
          <a:fillRef idx="1">
            <a:schemeClr val="accent1"/>
          </a:fillRef>
          <a:effectRef idx="0">
            <a:schemeClr val="accent1"/>
          </a:effectRef>
          <a:fontRef idx="minor"/>
        </p:style>
      </p:sp>
      <p:sp>
        <p:nvSpPr>
          <p:cNvPr id="81" name="CustomShape 6"/>
          <p:cNvSpPr/>
          <p:nvPr/>
        </p:nvSpPr>
        <p:spPr>
          <a:xfrm>
            <a:off x="6019920" y="5257800"/>
            <a:ext cx="1823760" cy="360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800" spc="-1" strike="noStrike">
                <a:solidFill>
                  <a:srgbClr val="7030a0"/>
                </a:solidFill>
                <a:uFill>
                  <a:solidFill>
                    <a:srgbClr val="ffffff"/>
                  </a:solidFill>
                </a:uFill>
                <a:latin typeface="Calibri"/>
                <a:ea typeface="DejaVu Sans"/>
              </a:rPr>
              <a:t>CSE@GIT</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24"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25"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gn="ctr">
              <a:lnSpc>
                <a:spcPct val="100000"/>
              </a:lnSpc>
            </a:pPr>
            <a:r>
              <a:rPr b="0" lang="en-IN" sz="3200" spc="-1" strike="noStrike">
                <a:solidFill>
                  <a:srgbClr val="000000"/>
                </a:solidFill>
                <a:uFill>
                  <a:solidFill>
                    <a:srgbClr val="ffffff"/>
                  </a:solidFill>
                </a:uFill>
                <a:latin typeface="Calibri"/>
                <a:ea typeface="DejaVu Sans"/>
              </a:rPr>
              <a:t>Example</a:t>
            </a:r>
            <a:endParaRPr b="0" lang="en-IN" sz="1800" spc="-1" strike="noStrike">
              <a:solidFill>
                <a:srgbClr val="000000"/>
              </a:solidFill>
              <a:uFill>
                <a:solidFill>
                  <a:srgbClr val="ffffff"/>
                </a:solidFill>
              </a:uFill>
              <a:latin typeface="Arial"/>
            </a:endParaRPr>
          </a:p>
        </p:txBody>
      </p:sp>
      <p:sp>
        <p:nvSpPr>
          <p:cNvPr id="126" name="CustomShape 4"/>
          <p:cNvSpPr/>
          <p:nvPr/>
        </p:nvSpPr>
        <p:spPr>
          <a:xfrm>
            <a:off x="990720" y="1752480"/>
            <a:ext cx="7843680" cy="4520880"/>
          </a:xfrm>
          <a:prstGeom prst="rect">
            <a:avLst/>
          </a:prstGeom>
          <a:noFill/>
          <a:ln>
            <a:noFill/>
          </a:ln>
        </p:spPr>
        <p:style>
          <a:lnRef idx="0"/>
          <a:fillRef idx="0"/>
          <a:effectRef idx="0"/>
          <a:fontRef idx="minor"/>
        </p:style>
        <p:txBody>
          <a:bodyPr lIns="90000" rIns="90000" tIns="45000" bIns="45000"/>
          <a:p>
            <a:pPr marL="343080" indent="-338040">
              <a:lnSpc>
                <a:spcPct val="90000"/>
              </a:lnSpc>
            </a:pPr>
            <a:r>
              <a:rPr b="0" lang="en-IN" sz="28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90000"/>
              </a:lnSpc>
            </a:pPr>
            <a:r>
              <a:rPr b="0" lang="en-IN" sz="2800" spc="-1" strike="noStrike">
                <a:solidFill>
                  <a:srgbClr val="000000"/>
                </a:solidFill>
                <a:uFill>
                  <a:solidFill>
                    <a:srgbClr val="ffffff"/>
                  </a:solidFill>
                </a:uFill>
                <a:latin typeface="Calibri"/>
                <a:ea typeface="DejaVu Sans"/>
              </a:rPr>
              <a:t>  </a:t>
            </a:r>
            <a:r>
              <a:rPr b="0" lang="en-IN" sz="2800" spc="-1" strike="noStrike">
                <a:solidFill>
                  <a:srgbClr val="000000"/>
                </a:solidFill>
                <a:uFill>
                  <a:solidFill>
                    <a:srgbClr val="ffffff"/>
                  </a:solidFill>
                </a:uFill>
                <a:latin typeface="Calibri"/>
                <a:ea typeface="DejaVu Sans"/>
              </a:rPr>
              <a:t>x=</a:t>
            </a:r>
            <a:r>
              <a:rPr b="0" lang="en-IN" sz="3200" spc="-1" strike="noStrike">
                <a:solidFill>
                  <a:srgbClr val="000000"/>
                </a:solidFill>
                <a:uFill>
                  <a:solidFill>
                    <a:srgbClr val="ffffff"/>
                  </a:solidFill>
                </a:uFill>
                <a:latin typeface="Calibri"/>
                <a:ea typeface="DejaVu Sans"/>
              </a:rPr>
              <a:t>"</a:t>
            </a:r>
            <a:r>
              <a:rPr b="0" lang="en-IN" sz="2800" spc="-1" strike="noStrike">
                <a:solidFill>
                  <a:srgbClr val="000000"/>
                </a:solidFill>
                <a:uFill>
                  <a:solidFill>
                    <a:srgbClr val="ffffff"/>
                  </a:solidFill>
                </a:uFill>
                <a:latin typeface="Calibri"/>
                <a:ea typeface="DejaVu Sans"/>
              </a:rPr>
              <a:t>Hello World!</a:t>
            </a:r>
            <a:r>
              <a:rPr b="0" lang="en-IN" sz="3200" spc="-1" strike="noStrike">
                <a:solidFill>
                  <a:srgbClr val="000000"/>
                </a:solidFill>
                <a:uFill>
                  <a:solidFill>
                    <a:srgbClr val="ffffff"/>
                  </a:solidFill>
                </a:uFill>
                <a:latin typeface="Calibri"/>
                <a:ea typeface="DejaVu Sans"/>
              </a:rPr>
              <a:t>"</a:t>
            </a:r>
            <a:r>
              <a:rPr b="0" lang="en-IN" sz="28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marL="343080" indent="-338040">
              <a:lnSpc>
                <a:spcPct val="90000"/>
              </a:lnSpc>
            </a:pPr>
            <a:r>
              <a:rPr b="0" lang="en-IN" sz="2800" spc="-1" strike="noStrike">
                <a:solidFill>
                  <a:srgbClr val="000000"/>
                </a:solidFill>
                <a:uFill>
                  <a:solidFill>
                    <a:srgbClr val="ffffff"/>
                  </a:solidFill>
                </a:uFill>
                <a:latin typeface="Calibri"/>
                <a:ea typeface="DejaVu Sans"/>
              </a:rPr>
              <a:t>  </a:t>
            </a:r>
            <a:r>
              <a:rPr b="0" lang="en-IN" sz="2800" spc="-1" strike="noStrike">
                <a:solidFill>
                  <a:srgbClr val="000000"/>
                </a:solidFill>
                <a:uFill>
                  <a:solidFill>
                    <a:srgbClr val="ffffff"/>
                  </a:solidFill>
                </a:uFill>
                <a:latin typeface="Calibri"/>
                <a:ea typeface="DejaVu Sans"/>
              </a:rPr>
              <a:t>document.write(x)</a:t>
            </a:r>
            <a:endParaRPr b="0" lang="en-IN" sz="1800" spc="-1" strike="noStrike">
              <a:solidFill>
                <a:srgbClr val="000000"/>
              </a:solidFill>
              <a:uFill>
                <a:solidFill>
                  <a:srgbClr val="ffffff"/>
                </a:solidFill>
              </a:uFill>
              <a:latin typeface="Arial"/>
            </a:endParaRPr>
          </a:p>
          <a:p>
            <a:pPr marL="343080" indent="-338040">
              <a:lnSpc>
                <a:spcPct val="90000"/>
              </a:lnSpc>
            </a:pPr>
            <a:r>
              <a:rPr b="0" lang="en-IN" sz="28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90000"/>
              </a:lnSpc>
            </a:pPr>
            <a:endParaRPr b="0" lang="en-IN" sz="1800" spc="-1" strike="noStrike">
              <a:solidFill>
                <a:srgbClr val="000000"/>
              </a:solidFill>
              <a:uFill>
                <a:solidFill>
                  <a:srgbClr val="ffffff"/>
                </a:solidFill>
              </a:uFill>
              <a:latin typeface="Arial"/>
            </a:endParaRPr>
          </a:p>
          <a:p>
            <a:pPr marL="343080" indent="-338040">
              <a:lnSpc>
                <a:spcPct val="90000"/>
              </a:lnSpc>
            </a:pPr>
            <a:r>
              <a:rPr b="0" lang="en-IN" sz="28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90000"/>
              </a:lnSpc>
            </a:pPr>
            <a:r>
              <a:rPr b="0" lang="en-IN" sz="2800" spc="-1" strike="noStrike">
                <a:solidFill>
                  <a:srgbClr val="000000"/>
                </a:solidFill>
                <a:uFill>
                  <a:solidFill>
                    <a:srgbClr val="ffffff"/>
                  </a:solidFill>
                </a:uFill>
                <a:latin typeface="Calibri"/>
                <a:ea typeface="DejaVu Sans"/>
              </a:rPr>
              <a:t>  </a:t>
            </a:r>
            <a:r>
              <a:rPr b="0" lang="en-IN" sz="2800" spc="-1" strike="noStrike">
                <a:solidFill>
                  <a:srgbClr val="000000"/>
                </a:solidFill>
                <a:uFill>
                  <a:solidFill>
                    <a:srgbClr val="ffffff"/>
                  </a:solidFill>
                </a:uFill>
                <a:latin typeface="Calibri"/>
                <a:ea typeface="DejaVu Sans"/>
              </a:rPr>
              <a:t>x=</a:t>
            </a:r>
            <a:r>
              <a:rPr b="0" lang="en-IN" sz="3200" spc="-1" strike="noStrike">
                <a:solidFill>
                  <a:srgbClr val="000000"/>
                </a:solidFill>
                <a:uFill>
                  <a:solidFill>
                    <a:srgbClr val="ffffff"/>
                  </a:solidFill>
                </a:uFill>
                <a:latin typeface="Calibri"/>
                <a:ea typeface="DejaVu Sans"/>
              </a:rPr>
              <a:t>"</a:t>
            </a:r>
            <a:r>
              <a:rPr b="0" lang="en-IN" sz="2800" spc="-1" strike="noStrike">
                <a:solidFill>
                  <a:srgbClr val="000000"/>
                </a:solidFill>
                <a:uFill>
                  <a:solidFill>
                    <a:srgbClr val="ffffff"/>
                  </a:solidFill>
                </a:uFill>
                <a:latin typeface="Calibri"/>
                <a:ea typeface="DejaVu Sans"/>
              </a:rPr>
              <a:t>World</a:t>
            </a:r>
            <a:r>
              <a:rPr b="0" lang="en-IN" sz="32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marL="343080" indent="-338040">
              <a:lnSpc>
                <a:spcPct val="90000"/>
              </a:lnSpc>
            </a:pPr>
            <a:r>
              <a:rPr b="0" lang="en-IN" sz="2800" spc="-1" strike="noStrike">
                <a:solidFill>
                  <a:srgbClr val="000000"/>
                </a:solidFill>
                <a:uFill>
                  <a:solidFill>
                    <a:srgbClr val="ffffff"/>
                  </a:solidFill>
                </a:uFill>
                <a:latin typeface="Calibri"/>
                <a:ea typeface="DejaVu Sans"/>
              </a:rPr>
              <a:t>  </a:t>
            </a:r>
            <a:r>
              <a:rPr b="0" lang="en-IN" sz="2800" spc="-1" strike="noStrike">
                <a:solidFill>
                  <a:srgbClr val="000000"/>
                </a:solidFill>
                <a:uFill>
                  <a:solidFill>
                    <a:srgbClr val="ffffff"/>
                  </a:solidFill>
                </a:uFill>
                <a:latin typeface="Calibri"/>
                <a:ea typeface="DejaVu Sans"/>
              </a:rPr>
              <a:t>document.write(</a:t>
            </a:r>
            <a:r>
              <a:rPr b="0" lang="en-IN" sz="3200" spc="-1" strike="noStrike">
                <a:solidFill>
                  <a:srgbClr val="000000"/>
                </a:solidFill>
                <a:uFill>
                  <a:solidFill>
                    <a:srgbClr val="ffffff"/>
                  </a:solidFill>
                </a:uFill>
                <a:latin typeface="Calibri"/>
                <a:ea typeface="DejaVu Sans"/>
              </a:rPr>
              <a:t>"</a:t>
            </a:r>
            <a:r>
              <a:rPr b="0" lang="en-IN" sz="2800" spc="-1" strike="noStrike">
                <a:solidFill>
                  <a:srgbClr val="000000"/>
                </a:solidFill>
                <a:uFill>
                  <a:solidFill>
                    <a:srgbClr val="ffffff"/>
                  </a:solidFill>
                </a:uFill>
                <a:latin typeface="Calibri"/>
                <a:ea typeface="DejaVu Sans"/>
              </a:rPr>
              <a:t>Hello </a:t>
            </a:r>
            <a:r>
              <a:rPr b="0" lang="en-IN" sz="3200" spc="-1" strike="noStrike">
                <a:solidFill>
                  <a:srgbClr val="000000"/>
                </a:solidFill>
                <a:uFill>
                  <a:solidFill>
                    <a:srgbClr val="ffffff"/>
                  </a:solidFill>
                </a:uFill>
                <a:latin typeface="Calibri"/>
                <a:ea typeface="DejaVu Sans"/>
              </a:rPr>
              <a:t>"</a:t>
            </a:r>
            <a:r>
              <a:rPr b="0" lang="en-IN" sz="2800" spc="-1" strike="noStrike">
                <a:solidFill>
                  <a:srgbClr val="000000"/>
                </a:solidFill>
                <a:uFill>
                  <a:solidFill>
                    <a:srgbClr val="ffffff"/>
                  </a:solidFill>
                </a:uFill>
                <a:latin typeface="Calibri"/>
                <a:ea typeface="DejaVu Sans"/>
              </a:rPr>
              <a:t> +x)</a:t>
            </a:r>
            <a:endParaRPr b="0" lang="en-IN" sz="1800" spc="-1" strike="noStrike">
              <a:solidFill>
                <a:srgbClr val="000000"/>
              </a:solidFill>
              <a:uFill>
                <a:solidFill>
                  <a:srgbClr val="ffffff"/>
                </a:solidFill>
              </a:uFill>
              <a:latin typeface="Arial"/>
            </a:endParaRPr>
          </a:p>
          <a:p>
            <a:pPr marL="343080" indent="-338040">
              <a:lnSpc>
                <a:spcPct val="90000"/>
              </a:lnSpc>
            </a:pPr>
            <a:r>
              <a:rPr b="0" lang="en-IN" sz="28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p:txBody>
      </p:sp>
      <p:sp>
        <p:nvSpPr>
          <p:cNvPr id="127" name="CustomShape 5"/>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29"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131" name="CustomShape 4"/>
          <p:cNvSpPr/>
          <p:nvPr/>
        </p:nvSpPr>
        <p:spPr>
          <a:xfrm>
            <a:off x="609480" y="175248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Alert Box</a:t>
            </a:r>
            <a:endParaRPr b="0" lang="en-IN" sz="1800" spc="-1" strike="noStrike">
              <a:solidFill>
                <a:srgbClr val="000000"/>
              </a:solidFill>
              <a:uFill>
                <a:solidFill>
                  <a:srgbClr val="ffffff"/>
                </a:solidFill>
              </a:uFill>
              <a:latin typeface="Arial"/>
            </a:endParaRPr>
          </a:p>
          <a:p>
            <a:pPr lvl="1" marL="743040" indent="-28080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An alert box is used if you want to make sure information comes through to the user.</a:t>
            </a:r>
            <a:endParaRPr b="0" lang="en-IN" sz="1800" spc="-1" strike="noStrike">
              <a:solidFill>
                <a:srgbClr val="000000"/>
              </a:solidFill>
              <a:uFill>
                <a:solidFill>
                  <a:srgbClr val="ffffff"/>
                </a:solidFill>
              </a:uFill>
              <a:latin typeface="Arial"/>
            </a:endParaRPr>
          </a:p>
          <a:p>
            <a:pPr lvl="1" marL="743040" indent="-28080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When an alert box pops up, the user will have to click "OK" to proceed. </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alert("Hello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p:txBody>
      </p:sp>
      <p:sp>
        <p:nvSpPr>
          <p:cNvPr id="132" name="CustomShape 5"/>
          <p:cNvSpPr/>
          <p:nvPr/>
        </p:nvSpPr>
        <p:spPr>
          <a:xfrm>
            <a:off x="609480" y="42696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JavaScript Popup Boxes - alert</a:t>
            </a:r>
            <a:endParaRPr b="0" lang="en-IN" sz="1800" spc="-1" strike="noStrike">
              <a:solidFill>
                <a:srgbClr val="000000"/>
              </a:solidFill>
              <a:uFill>
                <a:solidFill>
                  <a:srgbClr val="ffffff"/>
                </a:solidFill>
              </a:uFill>
              <a:latin typeface="Arial"/>
            </a:endParaRPr>
          </a:p>
        </p:txBody>
      </p:sp>
      <p:sp>
        <p:nvSpPr>
          <p:cNvPr id="133"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35"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36"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137" name="CustomShape 4"/>
          <p:cNvSpPr/>
          <p:nvPr/>
        </p:nvSpPr>
        <p:spPr>
          <a:xfrm>
            <a:off x="609480" y="175248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Confirm Box </a:t>
            </a:r>
            <a:endParaRPr b="0" lang="en-IN" sz="1800" spc="-1" strike="noStrike">
              <a:solidFill>
                <a:srgbClr val="000000"/>
              </a:solidFill>
              <a:uFill>
                <a:solidFill>
                  <a:srgbClr val="ffffff"/>
                </a:solidFill>
              </a:uFill>
              <a:latin typeface="Arial"/>
            </a:endParaRPr>
          </a:p>
          <a:p>
            <a:pPr lvl="1" marL="743040" indent="-28080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A confirm box is used if you want the user to verify or accept something.</a:t>
            </a:r>
            <a:endParaRPr b="0" lang="en-IN" sz="1800" spc="-1" strike="noStrike">
              <a:solidFill>
                <a:srgbClr val="000000"/>
              </a:solidFill>
              <a:uFill>
                <a:solidFill>
                  <a:srgbClr val="ffffff"/>
                </a:solidFill>
              </a:uFill>
              <a:latin typeface="Arial"/>
            </a:endParaRPr>
          </a:p>
          <a:p>
            <a:pPr lvl="1" marL="743040" indent="-28080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When a confirm box pops up, the user will have to click either "OK" or "Cancel" to proceed. </a:t>
            </a:r>
            <a:endParaRPr b="0" lang="en-IN" sz="1800" spc="-1" strike="noStrike">
              <a:solidFill>
                <a:srgbClr val="000000"/>
              </a:solidFill>
              <a:uFill>
                <a:solidFill>
                  <a:srgbClr val="ffffff"/>
                </a:solidFill>
              </a:uFill>
              <a:latin typeface="Arial"/>
            </a:endParaRPr>
          </a:p>
          <a:p>
            <a:pPr lvl="1" marL="743040" indent="-280800">
              <a:lnSpc>
                <a:spcPct val="100000"/>
              </a:lnSpc>
              <a:buClr>
                <a:srgbClr val="000000"/>
              </a:buClr>
              <a:buFont typeface="Arial"/>
              <a:buChar char="–"/>
            </a:pPr>
            <a:r>
              <a:rPr b="0" lang="en-IN" sz="2800" spc="-1" strike="noStrike">
                <a:solidFill>
                  <a:srgbClr val="000000"/>
                </a:solidFill>
                <a:uFill>
                  <a:solidFill>
                    <a:srgbClr val="ffffff"/>
                  </a:solidFill>
                </a:uFill>
                <a:latin typeface="Calibri"/>
                <a:ea typeface="DejaVu Sans"/>
              </a:rPr>
              <a:t>If the user clicks "OK", the box returns true. If the user clicks "Cancel", the box returns false.</a:t>
            </a:r>
            <a:endParaRPr b="0" lang="en-IN" sz="1800" spc="-1" strike="noStrike">
              <a:solidFill>
                <a:srgbClr val="000000"/>
              </a:solidFill>
              <a:uFill>
                <a:solidFill>
                  <a:srgbClr val="ffffff"/>
                </a:solidFill>
              </a:uFill>
              <a:latin typeface="Arial"/>
            </a:endParaRPr>
          </a:p>
        </p:txBody>
      </p:sp>
      <p:sp>
        <p:nvSpPr>
          <p:cNvPr id="138" name="CustomShape 5"/>
          <p:cNvSpPr/>
          <p:nvPr/>
        </p:nvSpPr>
        <p:spPr>
          <a:xfrm>
            <a:off x="609480" y="42696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JavaScript Popup Boxes - confirm</a:t>
            </a:r>
            <a:endParaRPr b="0" lang="en-IN" sz="1800" spc="-1" strike="noStrike">
              <a:solidFill>
                <a:srgbClr val="000000"/>
              </a:solidFill>
              <a:uFill>
                <a:solidFill>
                  <a:srgbClr val="ffffff"/>
                </a:solidFill>
              </a:uFill>
              <a:latin typeface="Arial"/>
            </a:endParaRPr>
          </a:p>
        </p:txBody>
      </p:sp>
      <p:sp>
        <p:nvSpPr>
          <p:cNvPr id="139"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en-IN" sz="3400" spc="-1" strike="noStrike">
                <a:solidFill>
                  <a:srgbClr val="000000"/>
                </a:solidFill>
                <a:uFill>
                  <a:solidFill>
                    <a:srgbClr val="ffffff"/>
                  </a:solidFill>
                </a:uFill>
                <a:latin typeface="Calibri"/>
                <a:ea typeface="DejaVu Sans"/>
              </a:rPr>
              <a:t>alert()</a:t>
            </a:r>
            <a:r>
              <a:rPr b="0" lang="en-IN" sz="3400" spc="-1" strike="noStrike">
                <a:solidFill>
                  <a:srgbClr val="000000"/>
                </a:solidFill>
                <a:uFill>
                  <a:solidFill>
                    <a:srgbClr val="ffffff"/>
                  </a:solidFill>
                </a:uFill>
                <a:latin typeface="Calibri"/>
                <a:ea typeface="DejaVu Sans"/>
              </a:rPr>
              <a:t>, </a:t>
            </a:r>
            <a:r>
              <a:rPr b="1" lang="en-IN" sz="3400" spc="-1" strike="noStrike">
                <a:solidFill>
                  <a:srgbClr val="000000"/>
                </a:solidFill>
                <a:uFill>
                  <a:solidFill>
                    <a:srgbClr val="ffffff"/>
                  </a:solidFill>
                </a:uFill>
                <a:latin typeface="Calibri"/>
                <a:ea typeface="DejaVu Sans"/>
              </a:rPr>
              <a:t>confirm()</a:t>
            </a:r>
            <a:r>
              <a:rPr b="0" lang="en-IN" sz="3400" spc="-1" strike="noStrike">
                <a:solidFill>
                  <a:srgbClr val="000000"/>
                </a:solidFill>
                <a:uFill>
                  <a:solidFill>
                    <a:srgbClr val="ffffff"/>
                  </a:solidFill>
                </a:uFill>
                <a:latin typeface="Calibri"/>
                <a:ea typeface="DejaVu Sans"/>
              </a:rPr>
              <a:t>, and </a:t>
            </a:r>
            <a:r>
              <a:rPr b="1" lang="en-IN" sz="3400" spc="-1" strike="noStrike">
                <a:solidFill>
                  <a:srgbClr val="000000"/>
                </a:solidFill>
                <a:uFill>
                  <a:solidFill>
                    <a:srgbClr val="ffffff"/>
                  </a:solidFill>
                </a:uFill>
                <a:latin typeface="Calibri"/>
                <a:ea typeface="DejaVu Sans"/>
              </a:rPr>
              <a:t>prompt()</a:t>
            </a:r>
            <a:endParaRPr b="0" lang="en-IN" sz="1800" spc="-1" strike="noStrike">
              <a:solidFill>
                <a:srgbClr val="000000"/>
              </a:solidFill>
              <a:uFill>
                <a:solidFill>
                  <a:srgbClr val="ffffff"/>
                </a:solidFill>
              </a:uFill>
              <a:latin typeface="Arial"/>
            </a:endParaRPr>
          </a:p>
        </p:txBody>
      </p:sp>
      <p:pic>
        <p:nvPicPr>
          <p:cNvPr id="141" name="Picture 3" descr=""/>
          <p:cNvPicPr/>
          <p:nvPr/>
        </p:nvPicPr>
        <p:blipFill>
          <a:blip r:embed="rId1"/>
          <a:stretch/>
        </p:blipFill>
        <p:spPr>
          <a:xfrm>
            <a:off x="6324480" y="1905120"/>
            <a:ext cx="2634840" cy="1590480"/>
          </a:xfrm>
          <a:prstGeom prst="rect">
            <a:avLst/>
          </a:prstGeom>
          <a:ln w="9360">
            <a:noFill/>
          </a:ln>
        </p:spPr>
      </p:pic>
      <p:pic>
        <p:nvPicPr>
          <p:cNvPr id="142" name="Picture 5" descr=""/>
          <p:cNvPicPr/>
          <p:nvPr/>
        </p:nvPicPr>
        <p:blipFill>
          <a:blip r:embed="rId2"/>
          <a:stretch/>
        </p:blipFill>
        <p:spPr>
          <a:xfrm>
            <a:off x="4343400" y="3733920"/>
            <a:ext cx="4643280" cy="1195200"/>
          </a:xfrm>
          <a:prstGeom prst="rect">
            <a:avLst/>
          </a:prstGeom>
          <a:ln w="9360">
            <a:noFill/>
          </a:ln>
        </p:spPr>
      </p:pic>
      <p:sp>
        <p:nvSpPr>
          <p:cNvPr id="143" name="CustomShape 2"/>
          <p:cNvSpPr/>
          <p:nvPr/>
        </p:nvSpPr>
        <p:spPr>
          <a:xfrm>
            <a:off x="304920" y="1219320"/>
            <a:ext cx="5739120" cy="2160720"/>
          </a:xfrm>
          <a:prstGeom prst="rect">
            <a:avLst/>
          </a:prstGeom>
          <a:solidFill>
            <a:srgbClr val="ffffff"/>
          </a:solidFill>
          <a:ln w="9360">
            <a:solidFill>
              <a:schemeClr val="tx1"/>
            </a:solidFill>
            <a:miter/>
          </a:ln>
        </p:spPr>
        <p:style>
          <a:lnRef idx="0"/>
          <a:fillRef idx="0"/>
          <a:effectRef idx="0"/>
          <a:fontRef idx="minor"/>
        </p:style>
        <p:txBody>
          <a:bodyPr lIns="90000" rIns="90000" tIns="45000" bIns="45000"/>
          <a:p>
            <a:pPr>
              <a:lnSpc>
                <a:spcPct val="100000"/>
              </a:lnSpc>
            </a:pPr>
            <a:r>
              <a:rPr b="0" lang="en-IN" sz="2000" spc="-1" strike="noStrike">
                <a:solidFill>
                  <a:srgbClr val="000000"/>
                </a:solidFill>
                <a:uFill>
                  <a:solidFill>
                    <a:srgbClr val="ffffff"/>
                  </a:solidFill>
                </a:uFill>
                <a:latin typeface="Courier New"/>
                <a:ea typeface="DejaVu Sans"/>
              </a:rPr>
              <a:t>&lt;script type="text/javascript"&gt;</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ff"/>
                </a:solidFill>
                <a:uFill>
                  <a:solidFill>
                    <a:srgbClr val="ffffff"/>
                  </a:solidFill>
                </a:uFill>
                <a:latin typeface="Courier New"/>
                <a:ea typeface="DejaVu Sans"/>
              </a:rPr>
              <a:t>  </a:t>
            </a:r>
            <a:r>
              <a:rPr b="0" lang="en-IN" sz="2000" spc="-1" strike="noStrike">
                <a:solidFill>
                  <a:srgbClr val="0000ff"/>
                </a:solidFill>
                <a:uFill>
                  <a:solidFill>
                    <a:srgbClr val="ffffff"/>
                  </a:solidFill>
                </a:uFill>
                <a:latin typeface="Courier New"/>
                <a:ea typeface="DejaVu Sans"/>
              </a:rPr>
              <a:t>alert("This is an Alert method");</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9900"/>
                </a:solidFill>
                <a:uFill>
                  <a:solidFill>
                    <a:srgbClr val="ffffff"/>
                  </a:solidFill>
                </a:uFill>
                <a:latin typeface="Courier New"/>
                <a:ea typeface="DejaVu Sans"/>
              </a:rPr>
              <a:t>  </a:t>
            </a:r>
            <a:r>
              <a:rPr b="0" lang="en-IN" sz="2000" spc="-1" strike="noStrike">
                <a:solidFill>
                  <a:srgbClr val="009900"/>
                </a:solidFill>
                <a:uFill>
                  <a:solidFill>
                    <a:srgbClr val="ffffff"/>
                  </a:solidFill>
                </a:uFill>
                <a:latin typeface="Courier New"/>
                <a:ea typeface="DejaVu Sans"/>
              </a:rPr>
              <a:t>confirm("Do you want to continue this download?");</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ff3300"/>
                </a:solidFill>
                <a:uFill>
                  <a:solidFill>
                    <a:srgbClr val="ffffff"/>
                  </a:solidFill>
                </a:uFill>
                <a:latin typeface="Courier New"/>
                <a:ea typeface="DejaVu Sans"/>
              </a:rPr>
              <a:t>  </a:t>
            </a:r>
            <a:r>
              <a:rPr b="0" lang="en-IN" sz="2000" spc="-1" strike="noStrike">
                <a:solidFill>
                  <a:srgbClr val="ff3300"/>
                </a:solidFill>
                <a:uFill>
                  <a:solidFill>
                    <a:srgbClr val="ffffff"/>
                  </a:solidFill>
                </a:uFill>
                <a:latin typeface="Courier New"/>
                <a:ea typeface="DejaVu Sans"/>
              </a:rPr>
              <a:t>prompt("What is your name?");</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ff3300"/>
                </a:solidFill>
                <a:uFill>
                  <a:solidFill>
                    <a:srgbClr val="ffffff"/>
                  </a:solidFill>
                </a:uFill>
                <a:latin typeface="Courier New"/>
                <a:ea typeface="DejaVu Sans"/>
              </a:rPr>
              <a:t>  </a:t>
            </a:r>
            <a:r>
              <a:rPr b="0" lang="en-IN" sz="2000" spc="-1" strike="noStrike">
                <a:solidFill>
                  <a:srgbClr val="ff3300"/>
                </a:solidFill>
                <a:uFill>
                  <a:solidFill>
                    <a:srgbClr val="ffffff"/>
                  </a:solidFill>
                </a:uFill>
                <a:latin typeface="Courier New"/>
                <a:ea typeface="DejaVu Sans"/>
              </a:rPr>
              <a:t>prompt("Who am I?","Jackie Chan");</a:t>
            </a: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0000"/>
                </a:solidFill>
                <a:uFill>
                  <a:solidFill>
                    <a:srgbClr val="ffffff"/>
                  </a:solidFill>
                </a:uFill>
                <a:latin typeface="Courier New"/>
                <a:ea typeface="DejaVu Sans"/>
              </a:rPr>
              <a:t>&lt;/script&gt;</a:t>
            </a:r>
            <a:endParaRPr b="0" lang="en-IN" sz="1800" spc="-1" strike="noStrike">
              <a:solidFill>
                <a:srgbClr val="000000"/>
              </a:solidFill>
              <a:uFill>
                <a:solidFill>
                  <a:srgbClr val="ffffff"/>
                </a:solidFill>
              </a:uFill>
              <a:latin typeface="Arial"/>
            </a:endParaRPr>
          </a:p>
        </p:txBody>
      </p:sp>
      <p:sp>
        <p:nvSpPr>
          <p:cNvPr id="144" name="Line 3"/>
          <p:cNvSpPr/>
          <p:nvPr/>
        </p:nvSpPr>
        <p:spPr>
          <a:xfrm flipH="1" flipV="1">
            <a:off x="5486400" y="1828800"/>
            <a:ext cx="761760" cy="457200"/>
          </a:xfrm>
          <a:prstGeom prst="line">
            <a:avLst/>
          </a:prstGeom>
          <a:ln w="25560">
            <a:solidFill>
              <a:schemeClr val="tx1"/>
            </a:solidFill>
            <a:round/>
            <a:tailEnd len="lg" type="triangle" w="lg"/>
          </a:ln>
        </p:spPr>
        <p:style>
          <a:lnRef idx="0"/>
          <a:fillRef idx="0"/>
          <a:effectRef idx="0"/>
          <a:fontRef idx="minor"/>
        </p:style>
      </p:sp>
      <p:sp>
        <p:nvSpPr>
          <p:cNvPr id="145" name="Line 4"/>
          <p:cNvSpPr/>
          <p:nvPr/>
        </p:nvSpPr>
        <p:spPr>
          <a:xfrm flipV="1">
            <a:off x="685800" y="2160000"/>
            <a:ext cx="322200" cy="2792880"/>
          </a:xfrm>
          <a:prstGeom prst="line">
            <a:avLst/>
          </a:prstGeom>
          <a:ln w="25560">
            <a:solidFill>
              <a:schemeClr val="tx1"/>
            </a:solidFill>
            <a:round/>
            <a:tailEnd len="lg" type="triangle" w="lg"/>
          </a:ln>
        </p:spPr>
        <p:style>
          <a:lnRef idx="0"/>
          <a:fillRef idx="0"/>
          <a:effectRef idx="0"/>
          <a:fontRef idx="minor"/>
        </p:style>
      </p:sp>
      <p:sp>
        <p:nvSpPr>
          <p:cNvPr id="146" name="Line 5"/>
          <p:cNvSpPr/>
          <p:nvPr/>
        </p:nvSpPr>
        <p:spPr>
          <a:xfrm flipH="1" flipV="1">
            <a:off x="4608000" y="2736000"/>
            <a:ext cx="878400" cy="997560"/>
          </a:xfrm>
          <a:prstGeom prst="line">
            <a:avLst/>
          </a:prstGeom>
          <a:ln w="25560">
            <a:solidFill>
              <a:schemeClr val="tx1"/>
            </a:solidFill>
            <a:round/>
            <a:tailEnd len="lg" type="triangle" w="lg"/>
          </a:ln>
        </p:spPr>
        <p:style>
          <a:lnRef idx="0"/>
          <a:fillRef idx="0"/>
          <a:effectRef idx="0"/>
          <a:fontRef idx="minor"/>
        </p:style>
      </p:sp>
      <p:sp>
        <p:nvSpPr>
          <p:cNvPr id="147" name="Line 6"/>
          <p:cNvSpPr/>
          <p:nvPr/>
        </p:nvSpPr>
        <p:spPr>
          <a:xfrm flipH="1" flipV="1">
            <a:off x="2592000" y="3096000"/>
            <a:ext cx="1522800" cy="2830680"/>
          </a:xfrm>
          <a:prstGeom prst="line">
            <a:avLst/>
          </a:prstGeom>
          <a:ln w="25560">
            <a:solidFill>
              <a:schemeClr val="tx1"/>
            </a:solidFill>
            <a:round/>
            <a:tailEnd len="lg" type="triangle" w="lg"/>
          </a:ln>
        </p:spPr>
        <p:style>
          <a:lnRef idx="0"/>
          <a:fillRef idx="0"/>
          <a:effectRef idx="0"/>
          <a:fontRef idx="minor"/>
        </p:style>
      </p:sp>
      <p:pic>
        <p:nvPicPr>
          <p:cNvPr id="148" name="" descr=""/>
          <p:cNvPicPr/>
          <p:nvPr/>
        </p:nvPicPr>
        <p:blipFill>
          <a:blip r:embed="rId3"/>
          <a:stretch/>
        </p:blipFill>
        <p:spPr>
          <a:xfrm>
            <a:off x="251280" y="5005080"/>
            <a:ext cx="2914200" cy="1362240"/>
          </a:xfrm>
          <a:prstGeom prst="rect">
            <a:avLst/>
          </a:prstGeom>
          <a:ln>
            <a:noFill/>
          </a:ln>
        </p:spPr>
      </p:pic>
      <p:pic>
        <p:nvPicPr>
          <p:cNvPr id="149" name="" descr=""/>
          <p:cNvPicPr/>
          <p:nvPr/>
        </p:nvPicPr>
        <p:blipFill>
          <a:blip r:embed="rId4"/>
          <a:stretch/>
        </p:blipFill>
        <p:spPr>
          <a:xfrm>
            <a:off x="4134600" y="5125680"/>
            <a:ext cx="2702880" cy="166860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51"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52"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153"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Return valut of promt() is the value enter in text area</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On cliciking </a:t>
            </a:r>
            <a:r>
              <a:rPr b="1" lang="en-IN" sz="2600" spc="-1" strike="noStrike">
                <a:solidFill>
                  <a:srgbClr val="000000"/>
                </a:solidFill>
                <a:uFill>
                  <a:solidFill>
                    <a:srgbClr val="ffffff"/>
                  </a:solidFill>
                </a:uFill>
                <a:latin typeface="Calibri"/>
                <a:ea typeface="DejaVu Sans"/>
              </a:rPr>
              <a:t>OK</a:t>
            </a:r>
            <a:r>
              <a:rPr b="0" lang="en-IN" sz="2600" spc="-1" strike="noStrike">
                <a:solidFill>
                  <a:srgbClr val="000000"/>
                </a:solidFill>
                <a:uFill>
                  <a:solidFill>
                    <a:srgbClr val="ffffff"/>
                  </a:solidFill>
                </a:uFill>
                <a:latin typeface="Calibri"/>
                <a:ea typeface="DejaVu Sans"/>
              </a:rPr>
              <a:t> or pressing Enter , the value can be collected in a vairable</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returnValue = promt("Enter a number");</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p:txBody>
      </p:sp>
      <p:sp>
        <p:nvSpPr>
          <p:cNvPr id="154" name="CustomShape 5"/>
          <p:cNvSpPr/>
          <p:nvPr/>
        </p:nvSpPr>
        <p:spPr>
          <a:xfrm>
            <a:off x="609480" y="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promt()</a:t>
            </a:r>
            <a:endParaRPr b="0" lang="en-IN" sz="1800" spc="-1" strike="noStrike">
              <a:solidFill>
                <a:srgbClr val="000000"/>
              </a:solidFill>
              <a:uFill>
                <a:solidFill>
                  <a:srgbClr val="ffffff"/>
                </a:solidFill>
              </a:uFill>
              <a:latin typeface="Arial"/>
            </a:endParaRPr>
          </a:p>
        </p:txBody>
      </p:sp>
      <p:sp>
        <p:nvSpPr>
          <p:cNvPr id="155"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57"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58"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159" name="CustomShape 4"/>
          <p:cNvSpPr/>
          <p:nvPr/>
        </p:nvSpPr>
        <p:spPr>
          <a:xfrm>
            <a:off x="576000" y="2997360"/>
            <a:ext cx="8105760" cy="3019320"/>
          </a:xfrm>
          <a:prstGeom prst="rect">
            <a:avLst/>
          </a:prstGeom>
          <a:noFill/>
          <a:ln w="9360">
            <a:solidFill>
              <a:schemeClr val="tx1"/>
            </a:solidFill>
            <a:miter/>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x=3</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y=20*x+12</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alert(y)</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p:txBody>
      </p:sp>
      <p:sp>
        <p:nvSpPr>
          <p:cNvPr id="160" name="CustomShape 5"/>
          <p:cNvSpPr/>
          <p:nvPr/>
        </p:nvSpPr>
        <p:spPr>
          <a:xfrm>
            <a:off x="609480" y="42696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JS Examples -1</a:t>
            </a:r>
            <a:endParaRPr b="0" lang="en-IN" sz="1800" spc="-1" strike="noStrike">
              <a:solidFill>
                <a:srgbClr val="000000"/>
              </a:solidFill>
              <a:uFill>
                <a:solidFill>
                  <a:srgbClr val="ffffff"/>
                </a:solidFill>
              </a:uFill>
              <a:latin typeface="Arial"/>
            </a:endParaRPr>
          </a:p>
        </p:txBody>
      </p:sp>
      <p:sp>
        <p:nvSpPr>
          <p:cNvPr id="161" name="CustomShape 6"/>
          <p:cNvSpPr/>
          <p:nvPr/>
        </p:nvSpPr>
        <p:spPr>
          <a:xfrm>
            <a:off x="576000" y="1656000"/>
            <a:ext cx="8105760" cy="1120320"/>
          </a:xfrm>
          <a:prstGeom prst="rect">
            <a:avLst/>
          </a:prstGeom>
          <a:noFill/>
          <a:ln>
            <a:solidFill>
              <a:schemeClr val="tx1"/>
            </a:solidFill>
          </a:ln>
        </p:spPr>
        <p:style>
          <a:lnRef idx="0"/>
          <a:fillRef idx="0"/>
          <a:effectRef idx="0"/>
          <a:fontRef idx="minor"/>
        </p:style>
        <p:txBody>
          <a:bodyPr lIns="90000" rIns="90000" tIns="45000" bIns="45000"/>
          <a:p>
            <a:r>
              <a:rPr b="0" lang="en-IN" sz="3200" spc="-1" strike="noStrike">
                <a:solidFill>
                  <a:srgbClr val="000000"/>
                </a:solidFill>
                <a:uFill>
                  <a:solidFill>
                    <a:srgbClr val="ffffff"/>
                  </a:solidFill>
                </a:uFill>
                <a:latin typeface="Calibri"/>
                <a:ea typeface="DejaVu Sans"/>
              </a:rPr>
              <a:t>y =20 x + 12 , </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if x=3 then, what will be the value of y ?</a:t>
            </a:r>
            <a:endParaRPr b="0" lang="en-IN" sz="1800" spc="-1" strike="noStrike">
              <a:solidFill>
                <a:srgbClr val="000000"/>
              </a:solidFill>
              <a:uFill>
                <a:solidFill>
                  <a:srgbClr val="ffffff"/>
                </a:solidFill>
              </a:uFill>
              <a:latin typeface="Arial"/>
            </a:endParaRPr>
          </a:p>
        </p:txBody>
      </p:sp>
      <p:sp>
        <p:nvSpPr>
          <p:cNvPr id="162" name="CustomShape 7"/>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2" presetSubtype="4">
                                  <p:stCondLst>
                                    <p:cond delay="0"/>
                                  </p:stCondLst>
                                  <p:childTnLst>
                                    <p:set>
                                      <p:cBhvr>
                                        <p:cTn id="34" dur="1" fill="hold">
                                          <p:stCondLst>
                                            <p:cond delay="0"/>
                                          </p:stCondLst>
                                        </p:cTn>
                                        <p:tgtEl>
                                          <p:spTgt spid="159"/>
                                        </p:tgtEl>
                                        <p:attrNameLst>
                                          <p:attrName>style.visibility</p:attrName>
                                        </p:attrNameLst>
                                      </p:cBhvr>
                                      <p:to>
                                        <p:strVal val="visible"/>
                                      </p:to>
                                    </p:set>
                                    <p:anim calcmode="lin" valueType="num">
                                      <p:cBhvr additive="repl">
                                        <p:cTn id="35" dur="500" fill="hold"/>
                                        <p:tgtEl>
                                          <p:spTgt spid="159"/>
                                        </p:tgtEl>
                                        <p:attrNameLst>
                                          <p:attrName>ppt_x</p:attrName>
                                        </p:attrNameLst>
                                      </p:cBhvr>
                                      <p:tavLst>
                                        <p:tav tm="0">
                                          <p:val>
                                            <p:strVal val="#ppt_x"/>
                                          </p:val>
                                        </p:tav>
                                        <p:tav tm="100000">
                                          <p:val>
                                            <p:strVal val="#ppt_x"/>
                                          </p:val>
                                        </p:tav>
                                      </p:tavLst>
                                    </p:anim>
                                    <p:anim calcmode="lin" valueType="num">
                                      <p:cBhvr additive="repl">
                                        <p:cTn id="36" dur="500" fill="hold"/>
                                        <p:tgtEl>
                                          <p:spTgt spid="1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64"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65"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166" name="CustomShape 4"/>
          <p:cNvSpPr/>
          <p:nvPr/>
        </p:nvSpPr>
        <p:spPr>
          <a:xfrm>
            <a:off x="609480" y="1600200"/>
            <a:ext cx="7882560" cy="3695400"/>
          </a:xfrm>
          <a:prstGeom prst="rect">
            <a:avLst/>
          </a:prstGeom>
          <a:noFill/>
          <a:ln>
            <a:solidFill>
              <a:schemeClr val="tx1"/>
            </a:solid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s1=12</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s2=28</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total=s1+s2</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document.write("sum of two nos.: "+total)</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p:txBody>
      </p:sp>
      <p:sp>
        <p:nvSpPr>
          <p:cNvPr id="167" name="CustomShape 5"/>
          <p:cNvSpPr/>
          <p:nvPr/>
        </p:nvSpPr>
        <p:spPr>
          <a:xfrm>
            <a:off x="609480" y="42696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Examples -2</a:t>
            </a:r>
            <a:endParaRPr b="0" lang="en-IN" sz="1800" spc="-1" strike="noStrike">
              <a:solidFill>
                <a:srgbClr val="000000"/>
              </a:solidFill>
              <a:uFill>
                <a:solidFill>
                  <a:srgbClr val="ffffff"/>
                </a:solidFill>
              </a:uFill>
              <a:latin typeface="Arial"/>
            </a:endParaRPr>
          </a:p>
        </p:txBody>
      </p:sp>
      <p:sp>
        <p:nvSpPr>
          <p:cNvPr id="168"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70"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71"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172"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Statements can be terminated with a semicolon</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But, the interpreter will insert the semicolon if missing at the end of a line</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Can be a problem:</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If a statement must be continued to a new line, make sure that the first line does not make a complete statement by itself</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Five primitive types – Number , String , Boolean , Undefined , Null</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Date object</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p:txBody>
      </p:sp>
      <p:sp>
        <p:nvSpPr>
          <p:cNvPr id="173" name="CustomShape 5"/>
          <p:cNvSpPr/>
          <p:nvPr/>
        </p:nvSpPr>
        <p:spPr>
          <a:xfrm>
            <a:off x="609480" y="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Statements and Primitive Types</a:t>
            </a:r>
            <a:endParaRPr b="0" lang="en-IN" sz="1800" spc="-1" strike="noStrike">
              <a:solidFill>
                <a:srgbClr val="000000"/>
              </a:solidFill>
              <a:uFill>
                <a:solidFill>
                  <a:srgbClr val="ffffff"/>
                </a:solidFill>
              </a:uFill>
              <a:latin typeface="Arial"/>
            </a:endParaRPr>
          </a:p>
        </p:txBody>
      </p:sp>
      <p:sp>
        <p:nvSpPr>
          <p:cNvPr id="174"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175" name="" descr=""/>
          <p:cNvPicPr/>
          <p:nvPr/>
        </p:nvPicPr>
        <p:blipFill>
          <a:blip r:embed="rId1"/>
          <a:stretch/>
        </p:blipFill>
        <p:spPr>
          <a:xfrm>
            <a:off x="595440" y="2812680"/>
            <a:ext cx="2054160" cy="93024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77"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78"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179"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Dynamically typed</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p:txBody>
      </p:sp>
      <p:sp>
        <p:nvSpPr>
          <p:cNvPr id="180" name="CustomShape 5"/>
          <p:cNvSpPr/>
          <p:nvPr/>
        </p:nvSpPr>
        <p:spPr>
          <a:xfrm>
            <a:off x="609480" y="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Declaring variable</a:t>
            </a:r>
            <a:endParaRPr b="0" lang="en-IN" sz="1800" spc="-1" strike="noStrike">
              <a:solidFill>
                <a:srgbClr val="000000"/>
              </a:solidFill>
              <a:uFill>
                <a:solidFill>
                  <a:srgbClr val="ffffff"/>
                </a:solidFill>
              </a:uFill>
              <a:latin typeface="Arial"/>
            </a:endParaRPr>
          </a:p>
        </p:txBody>
      </p:sp>
      <p:sp>
        <p:nvSpPr>
          <p:cNvPr id="181"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182" name="" descr=""/>
          <p:cNvPicPr/>
          <p:nvPr/>
        </p:nvPicPr>
        <p:blipFill>
          <a:blip r:embed="rId1"/>
          <a:stretch/>
        </p:blipFill>
        <p:spPr>
          <a:xfrm>
            <a:off x="1510200" y="2036160"/>
            <a:ext cx="4435560" cy="18349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84"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85"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186"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Types automatically converted to string</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Implicit , Explicit type conversion</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p:txBody>
      </p:sp>
      <p:sp>
        <p:nvSpPr>
          <p:cNvPr id="187" name="CustomShape 5"/>
          <p:cNvSpPr/>
          <p:nvPr/>
        </p:nvSpPr>
        <p:spPr>
          <a:xfrm>
            <a:off x="609480" y="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String Catenation </a:t>
            </a:r>
            <a:r>
              <a:rPr b="1" lang="en-IN" sz="32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p:txBody>
      </p:sp>
      <p:sp>
        <p:nvSpPr>
          <p:cNvPr id="188"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189" name="" descr=""/>
          <p:cNvPicPr/>
          <p:nvPr/>
        </p:nvPicPr>
        <p:blipFill>
          <a:blip r:embed="rId1"/>
          <a:stretch/>
        </p:blipFill>
        <p:spPr>
          <a:xfrm>
            <a:off x="397440" y="2689560"/>
            <a:ext cx="8392320" cy="167400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304920" y="380880"/>
            <a:ext cx="8605440" cy="60908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ff0000"/>
                </a:solidFill>
                <a:uFill>
                  <a:solidFill>
                    <a:srgbClr val="ffffff"/>
                  </a:solidFill>
                </a:uFill>
                <a:latin typeface="Calibri"/>
                <a:ea typeface="DejaVu Sans"/>
              </a:rPr>
              <a:t>Objectives of the Experiment:</a:t>
            </a:r>
            <a:endParaRPr b="0" lang="en-IN" sz="1800" spc="-1" strike="noStrike">
              <a:solidFill>
                <a:srgbClr val="000000"/>
              </a:solidFill>
              <a:uFill>
                <a:solidFill>
                  <a:srgbClr val="ffffff"/>
                </a:solidFill>
              </a:uFill>
              <a:latin typeface="Arial"/>
            </a:endParaRPr>
          </a:p>
          <a:p>
            <a:pPr>
              <a:lnSpc>
                <a:spcPct val="150000"/>
              </a:lnSpc>
            </a:pPr>
            <a:r>
              <a:rPr b="0" lang="en-IN" sz="2800" spc="-1" strike="noStrike">
                <a:solidFill>
                  <a:srgbClr val="00b050"/>
                </a:solidFill>
                <a:uFill>
                  <a:solidFill>
                    <a:srgbClr val="ffffff"/>
                  </a:solidFill>
                </a:uFill>
                <a:latin typeface="Calibri"/>
                <a:ea typeface="DejaVu Sans"/>
              </a:rPr>
              <a:t>To demonstrate the use of JavaScript and XHTML</a:t>
            </a:r>
            <a:endParaRPr b="0" lang="en-IN" sz="1800" spc="-1" strike="noStrike">
              <a:solidFill>
                <a:srgbClr val="000000"/>
              </a:solidFill>
              <a:uFill>
                <a:solidFill>
                  <a:srgbClr val="ffffff"/>
                </a:solidFill>
              </a:uFill>
              <a:latin typeface="Arial"/>
            </a:endParaRPr>
          </a:p>
          <a:p>
            <a:pPr>
              <a:lnSpc>
                <a:spcPct val="150000"/>
              </a:lnSpc>
            </a:pPr>
            <a:r>
              <a:rPr b="0" lang="en-IN" sz="2800" spc="-1" strike="noStrike">
                <a:solidFill>
                  <a:srgbClr val="00b050"/>
                </a:solidFill>
                <a:uFill>
                  <a:solidFill>
                    <a:srgbClr val="ffffff"/>
                  </a:solidFill>
                </a:uFill>
                <a:latin typeface="Calibri"/>
                <a:ea typeface="DejaVu Sans"/>
              </a:rPr>
              <a:t>To develop an understanding of JavaScript syntax</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marL="514440" indent="-509400">
              <a:lnSpc>
                <a:spcPct val="100000"/>
              </a:lnSpc>
            </a:pPr>
            <a:endParaRPr b="0" lang="en-IN" sz="1800" spc="-1" strike="noStrike">
              <a:solidFill>
                <a:srgbClr val="000000"/>
              </a:solidFill>
              <a:uFill>
                <a:solidFill>
                  <a:srgbClr val="ffffff"/>
                </a:solidFill>
              </a:uFill>
              <a:latin typeface="Arial"/>
            </a:endParaRPr>
          </a:p>
          <a:p>
            <a:pPr marL="514440" indent="-509400">
              <a:lnSpc>
                <a:spcPct val="100000"/>
              </a:lnSpc>
            </a:pPr>
            <a:endParaRPr b="0" lang="en-IN" sz="1800" spc="-1" strike="noStrike">
              <a:solidFill>
                <a:srgbClr val="000000"/>
              </a:solidFill>
              <a:uFill>
                <a:solidFill>
                  <a:srgbClr val="ffffff"/>
                </a:solidFill>
              </a:uFill>
              <a:latin typeface="Arial"/>
            </a:endParaRPr>
          </a:p>
          <a:p>
            <a:pPr marL="514440" indent="-509400">
              <a:lnSpc>
                <a:spcPct val="100000"/>
              </a:lnSpc>
            </a:pPr>
            <a:endParaRPr b="0" lang="en-IN" sz="1800" spc="-1" strike="noStrike">
              <a:solidFill>
                <a:srgbClr val="000000"/>
              </a:solidFill>
              <a:uFill>
                <a:solidFill>
                  <a:srgbClr val="ffffff"/>
                </a:solidFill>
              </a:uFill>
              <a:latin typeface="Arial"/>
            </a:endParaRPr>
          </a:p>
          <a:p>
            <a:pPr marL="514440" indent="-509400">
              <a:lnSpc>
                <a:spcPct val="100000"/>
              </a:lnSpc>
            </a:pPr>
            <a:endParaRPr b="0" lang="en-IN" sz="1800" spc="-1" strike="noStrike">
              <a:solidFill>
                <a:srgbClr val="000000"/>
              </a:solidFill>
              <a:uFill>
                <a:solidFill>
                  <a:srgbClr val="ffffff"/>
                </a:solidFill>
              </a:uFill>
              <a:latin typeface="Arial"/>
            </a:endParaRPr>
          </a:p>
          <a:p>
            <a:pPr marL="514440" indent="-509400" algn="ctr">
              <a:lnSpc>
                <a:spcPct val="100000"/>
              </a:lnSpc>
            </a:pPr>
            <a:endParaRPr b="0" lang="en-IN" sz="1800" spc="-1" strike="noStrike">
              <a:solidFill>
                <a:srgbClr val="000000"/>
              </a:solidFill>
              <a:uFill>
                <a:solidFill>
                  <a:srgbClr val="ffffff"/>
                </a:solidFill>
              </a:uFill>
              <a:latin typeface="Arial"/>
            </a:endParaRPr>
          </a:p>
          <a:p>
            <a:pPr marL="514440" indent="-509400" algn="ctr">
              <a:lnSpc>
                <a:spcPct val="100000"/>
              </a:lnSpc>
            </a:pPr>
            <a:endParaRPr b="0" lang="en-IN" sz="1800" spc="-1" strike="noStrike">
              <a:solidFill>
                <a:srgbClr val="000000"/>
              </a:solidFill>
              <a:uFill>
                <a:solidFill>
                  <a:srgbClr val="ffffff"/>
                </a:solidFill>
              </a:uFill>
              <a:latin typeface="Arial"/>
            </a:endParaRPr>
          </a:p>
          <a:p>
            <a:pPr marL="514440" indent="-509400" algn="ctr">
              <a:lnSpc>
                <a:spcPct val="100000"/>
              </a:lnSpc>
            </a:pPr>
            <a:endParaRPr b="0" lang="en-IN" sz="1800" spc="-1" strike="noStrike">
              <a:solidFill>
                <a:srgbClr val="000000"/>
              </a:solidFill>
              <a:uFill>
                <a:solidFill>
                  <a:srgbClr val="ffffff"/>
                </a:solidFill>
              </a:uFill>
              <a:latin typeface="Arial"/>
            </a:endParaRPr>
          </a:p>
          <a:p>
            <a:pPr marL="514440" indent="-509400" algn="ctr">
              <a:lnSpc>
                <a:spcPct val="100000"/>
              </a:lnSpc>
            </a:pPr>
            <a:endParaRPr b="0" lang="en-IN" sz="1800" spc="-1" strike="noStrike">
              <a:solidFill>
                <a:srgbClr val="000000"/>
              </a:solidFill>
              <a:uFill>
                <a:solidFill>
                  <a:srgbClr val="ffffff"/>
                </a:solidFill>
              </a:uFill>
              <a:latin typeface="Arial"/>
            </a:endParaRPr>
          </a:p>
          <a:p>
            <a:pPr marL="514440" indent="-509400" algn="ctr">
              <a:lnSpc>
                <a:spcPct val="100000"/>
              </a:lnSpc>
            </a:pPr>
            <a:endParaRPr b="0" lang="en-IN" sz="1800" spc="-1" strike="noStrike">
              <a:solidFill>
                <a:srgbClr val="000000"/>
              </a:solidFill>
              <a:uFill>
                <a:solidFill>
                  <a:srgbClr val="ffffff"/>
                </a:solidFill>
              </a:uFill>
              <a:latin typeface="Arial"/>
            </a:endParaRPr>
          </a:p>
          <a:p>
            <a:pPr marL="514440" indent="-509400" algn="ctr">
              <a:lnSpc>
                <a:spcPct val="100000"/>
              </a:lnSpc>
            </a:pPr>
            <a:endParaRPr b="0" lang="en-IN" sz="1800" spc="-1" strike="noStrike">
              <a:solidFill>
                <a:srgbClr val="000000"/>
              </a:solidFill>
              <a:uFill>
                <a:solidFill>
                  <a:srgbClr val="ffffff"/>
                </a:solidFill>
              </a:uFill>
              <a:latin typeface="Arial"/>
            </a:endParaRPr>
          </a:p>
          <a:p>
            <a:pPr marL="514440" indent="-509400" algn="ctr">
              <a:lnSpc>
                <a:spcPct val="100000"/>
              </a:lnSpc>
            </a:pPr>
            <a:endParaRPr b="0" lang="en-IN" sz="1800" spc="-1" strike="noStrike">
              <a:solidFill>
                <a:srgbClr val="000000"/>
              </a:solidFill>
              <a:uFill>
                <a:solidFill>
                  <a:srgbClr val="ffffff"/>
                </a:solidFill>
              </a:uFill>
              <a:latin typeface="Arial"/>
            </a:endParaRPr>
          </a:p>
          <a:p>
            <a:pPr marL="514440" indent="-509400">
              <a:lnSpc>
                <a:spcPct val="100000"/>
              </a:lnSpc>
            </a:pPr>
            <a:endParaRPr b="0" lang="en-IN" sz="1800" spc="-1" strike="noStrike">
              <a:solidFill>
                <a:srgbClr val="000000"/>
              </a:solidFill>
              <a:uFill>
                <a:solidFill>
                  <a:srgbClr val="ffffff"/>
                </a:solidFill>
              </a:uFill>
              <a:latin typeface="Arial"/>
            </a:endParaRPr>
          </a:p>
        </p:txBody>
      </p:sp>
      <p:sp>
        <p:nvSpPr>
          <p:cNvPr id="83" name="CustomShape 2"/>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84" name="CustomShape 3"/>
          <p:cNvSpPr/>
          <p:nvPr/>
        </p:nvSpPr>
        <p:spPr>
          <a:xfrm>
            <a:off x="6553080" y="6356520"/>
            <a:ext cx="2128680" cy="360000"/>
          </a:xfrm>
          <a:prstGeom prst="rect">
            <a:avLst/>
          </a:prstGeom>
          <a:noFill/>
          <a:ln>
            <a:noFill/>
          </a:ln>
        </p:spPr>
        <p:style>
          <a:lnRef idx="0"/>
          <a:fillRef idx="0"/>
          <a:effectRef idx="0"/>
          <a:fontRef idx="minor"/>
        </p:style>
      </p:sp>
      <p:sp>
        <p:nvSpPr>
          <p:cNvPr id="85" name="CustomShape 4"/>
          <p:cNvSpPr/>
          <p:nvPr/>
        </p:nvSpPr>
        <p:spPr>
          <a:xfrm rot="19936200">
            <a:off x="5864400" y="5103720"/>
            <a:ext cx="2620800" cy="939600"/>
          </a:xfrm>
          <a:prstGeom prst="moon">
            <a:avLst>
              <a:gd name="adj" fmla="val 36937"/>
            </a:avLst>
          </a:prstGeom>
          <a:gradFill>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5400000"/>
          </a:gradFill>
          <a:ln>
            <a:round/>
          </a:ln>
        </p:spPr>
        <p:style>
          <a:lnRef idx="2">
            <a:schemeClr val="accent1">
              <a:shade val="50000"/>
            </a:schemeClr>
          </a:lnRef>
          <a:fillRef idx="1">
            <a:schemeClr val="accent1"/>
          </a:fillRef>
          <a:effectRef idx="0">
            <a:schemeClr val="accent1"/>
          </a:effectRef>
          <a:fontRef idx="minor"/>
        </p:style>
      </p:sp>
      <p:sp>
        <p:nvSpPr>
          <p:cNvPr id="86" name="CustomShape 5"/>
          <p:cNvSpPr/>
          <p:nvPr/>
        </p:nvSpPr>
        <p:spPr>
          <a:xfrm>
            <a:off x="6103080" y="5234400"/>
            <a:ext cx="2052360" cy="604440"/>
          </a:xfrm>
          <a:prstGeom prst="rect">
            <a:avLst/>
          </a:prstGeom>
          <a:solidFill>
            <a:srgbClr val="92d050">
              <a:alpha val="43000"/>
            </a:srgbClr>
          </a:solidFill>
          <a:ln>
            <a:round/>
          </a:ln>
        </p:spPr>
        <p:style>
          <a:lnRef idx="2">
            <a:schemeClr val="accent1">
              <a:shade val="50000"/>
            </a:schemeClr>
          </a:lnRef>
          <a:fillRef idx="1">
            <a:schemeClr val="accent1"/>
          </a:fillRef>
          <a:effectRef idx="0">
            <a:schemeClr val="accent1"/>
          </a:effectRef>
          <a:fontRef idx="minor"/>
        </p:style>
      </p:sp>
      <p:sp>
        <p:nvSpPr>
          <p:cNvPr id="87" name="CustomShape 6"/>
          <p:cNvSpPr/>
          <p:nvPr/>
        </p:nvSpPr>
        <p:spPr>
          <a:xfrm>
            <a:off x="6248520" y="5334120"/>
            <a:ext cx="1823760" cy="360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          </a:t>
            </a:r>
            <a:r>
              <a:rPr b="1" lang="en-IN" sz="1800" spc="-1" strike="noStrike">
                <a:solidFill>
                  <a:srgbClr val="7030a0"/>
                </a:solidFill>
                <a:uFill>
                  <a:solidFill>
                    <a:srgbClr val="ffffff"/>
                  </a:solidFill>
                </a:uFill>
                <a:latin typeface="Calibri"/>
                <a:ea typeface="DejaVu Sans"/>
              </a:rPr>
              <a:t>CSE@GIT</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91"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92"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193"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Similar to C/C++/Java</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if statement</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if...else statement</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if...else if....else statement</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switch statement</a:t>
            </a:r>
            <a:endParaRPr b="0" lang="en-IN" sz="1800" spc="-1" strike="noStrike">
              <a:solidFill>
                <a:srgbClr val="000000"/>
              </a:solidFill>
              <a:uFill>
                <a:solidFill>
                  <a:srgbClr val="ffffff"/>
                </a:solidFill>
              </a:uFill>
              <a:latin typeface="Arial"/>
            </a:endParaRPr>
          </a:p>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pPr>
            <a:endParaRPr b="0" lang="en-IN" sz="1800" spc="-1" strike="noStrike">
              <a:solidFill>
                <a:srgbClr val="000000"/>
              </a:solidFill>
              <a:uFill>
                <a:solidFill>
                  <a:srgbClr val="ffffff"/>
                </a:solidFill>
              </a:uFill>
              <a:latin typeface="Arial"/>
            </a:endParaRPr>
          </a:p>
        </p:txBody>
      </p:sp>
      <p:sp>
        <p:nvSpPr>
          <p:cNvPr id="194" name="CustomShape 5"/>
          <p:cNvSpPr/>
          <p:nvPr/>
        </p:nvSpPr>
        <p:spPr>
          <a:xfrm>
            <a:off x="609480" y="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Conditional Statements</a:t>
            </a:r>
            <a:endParaRPr b="0" lang="en-IN" sz="1800" spc="-1" strike="noStrike">
              <a:solidFill>
                <a:srgbClr val="000000"/>
              </a:solidFill>
              <a:uFill>
                <a:solidFill>
                  <a:srgbClr val="ffffff"/>
                </a:solidFill>
              </a:uFill>
              <a:latin typeface="Arial"/>
            </a:endParaRPr>
          </a:p>
        </p:txBody>
      </p:sp>
      <p:sp>
        <p:nvSpPr>
          <p:cNvPr id="195"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196" name="" descr=""/>
          <p:cNvPicPr/>
          <p:nvPr/>
        </p:nvPicPr>
        <p:blipFill>
          <a:blip r:embed="rId1"/>
          <a:stretch/>
        </p:blipFill>
        <p:spPr>
          <a:xfrm>
            <a:off x="2208960" y="3343680"/>
            <a:ext cx="4883040" cy="289224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198"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199"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00"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Loop statements in JavaScript are similar to those in C/C++/Java</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while</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for</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do while</a:t>
            </a:r>
            <a:endParaRPr b="0" lang="en-IN" sz="1800" spc="-1" strike="noStrike">
              <a:solidFill>
                <a:srgbClr val="000000"/>
              </a:solidFill>
              <a:uFill>
                <a:solidFill>
                  <a:srgbClr val="ffffff"/>
                </a:solidFill>
              </a:uFill>
              <a:latin typeface="Arial"/>
            </a:endParaRPr>
          </a:p>
          <a:p>
            <a:pPr marL="343080" indent="-338040">
              <a:lnSpc>
                <a:spcPct val="80000"/>
              </a:lnSpc>
            </a:pPr>
            <a:endParaRPr b="0" lang="en-IN" sz="1800" spc="-1" strike="noStrike">
              <a:solidFill>
                <a:srgbClr val="000000"/>
              </a:solidFill>
              <a:uFill>
                <a:solidFill>
                  <a:srgbClr val="ffffff"/>
                </a:solidFill>
              </a:uFill>
              <a:latin typeface="Arial"/>
            </a:endParaRPr>
          </a:p>
        </p:txBody>
      </p:sp>
      <p:sp>
        <p:nvSpPr>
          <p:cNvPr id="201" name="CustomShape 5"/>
          <p:cNvSpPr/>
          <p:nvPr/>
        </p:nvSpPr>
        <p:spPr>
          <a:xfrm>
            <a:off x="609480" y="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Looping Statements</a:t>
            </a:r>
            <a:endParaRPr b="0" lang="en-IN" sz="1800" spc="-1" strike="noStrike">
              <a:solidFill>
                <a:srgbClr val="000000"/>
              </a:solidFill>
              <a:uFill>
                <a:solidFill>
                  <a:srgbClr val="ffffff"/>
                </a:solidFill>
              </a:uFill>
              <a:latin typeface="Arial"/>
            </a:endParaRPr>
          </a:p>
        </p:txBody>
      </p:sp>
      <p:sp>
        <p:nvSpPr>
          <p:cNvPr id="202"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203" name="" descr=""/>
          <p:cNvPicPr/>
          <p:nvPr/>
        </p:nvPicPr>
        <p:blipFill>
          <a:blip r:embed="rId1"/>
          <a:stretch/>
        </p:blipFill>
        <p:spPr>
          <a:xfrm>
            <a:off x="1946880" y="3341160"/>
            <a:ext cx="5406840" cy="16732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05"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06"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07"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Prime Number - A number that is divisible only by itself and 1 </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Using looping statement find and print prime numbers from 2 to 100 </a:t>
            </a:r>
            <a:endParaRPr b="0" lang="en-IN" sz="1800" spc="-1" strike="noStrike">
              <a:solidFill>
                <a:srgbClr val="000000"/>
              </a:solidFill>
              <a:uFill>
                <a:solidFill>
                  <a:srgbClr val="ffffff"/>
                </a:solidFill>
              </a:uFill>
              <a:latin typeface="Arial"/>
            </a:endParaRPr>
          </a:p>
          <a:p>
            <a:pPr marL="343080" indent="-338040">
              <a:lnSpc>
                <a:spcPct val="80000"/>
              </a:lnSpc>
            </a:pPr>
            <a:endParaRPr b="0" lang="en-IN" sz="1800" spc="-1" strike="noStrike">
              <a:solidFill>
                <a:srgbClr val="000000"/>
              </a:solidFill>
              <a:uFill>
                <a:solidFill>
                  <a:srgbClr val="ffffff"/>
                </a:solidFill>
              </a:uFill>
              <a:latin typeface="Arial"/>
            </a:endParaRPr>
          </a:p>
        </p:txBody>
      </p:sp>
      <p:sp>
        <p:nvSpPr>
          <p:cNvPr id="208" name="CustomShape 5"/>
          <p:cNvSpPr/>
          <p:nvPr/>
        </p:nvSpPr>
        <p:spPr>
          <a:xfrm>
            <a:off x="609480" y="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Looping Statements – Print prime numbers</a:t>
            </a:r>
            <a:endParaRPr b="0" lang="en-IN" sz="1800" spc="-1" strike="noStrike">
              <a:solidFill>
                <a:srgbClr val="000000"/>
              </a:solidFill>
              <a:uFill>
                <a:solidFill>
                  <a:srgbClr val="ffffff"/>
                </a:solidFill>
              </a:uFill>
              <a:latin typeface="Arial"/>
            </a:endParaRPr>
          </a:p>
        </p:txBody>
      </p:sp>
      <p:sp>
        <p:nvSpPr>
          <p:cNvPr id="209"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11"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12"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13"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Functions are objects in JavaScript</a:t>
            </a:r>
            <a:endParaRPr b="0" lang="en-IN" sz="1800" spc="-1" strike="noStrike">
              <a:solidFill>
                <a:srgbClr val="000000"/>
              </a:solidFill>
              <a:uFill>
                <a:solidFill>
                  <a:srgbClr val="ffffff"/>
                </a:solidFill>
              </a:uFill>
              <a:latin typeface="Arial"/>
            </a:endParaRPr>
          </a:p>
        </p:txBody>
      </p:sp>
      <p:sp>
        <p:nvSpPr>
          <p:cNvPr id="214"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Function and Function call</a:t>
            </a:r>
            <a:endParaRPr b="0" lang="en-IN" sz="1800" spc="-1" strike="noStrike">
              <a:solidFill>
                <a:srgbClr val="000000"/>
              </a:solidFill>
              <a:uFill>
                <a:solidFill>
                  <a:srgbClr val="ffffff"/>
                </a:solidFill>
              </a:uFill>
              <a:latin typeface="Arial"/>
            </a:endParaRPr>
          </a:p>
        </p:txBody>
      </p:sp>
      <p:sp>
        <p:nvSpPr>
          <p:cNvPr id="215"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216" name="" descr=""/>
          <p:cNvPicPr/>
          <p:nvPr/>
        </p:nvPicPr>
        <p:blipFill>
          <a:blip r:embed="rId1"/>
          <a:stretch/>
        </p:blipFill>
        <p:spPr>
          <a:xfrm>
            <a:off x="703800" y="2220120"/>
            <a:ext cx="7893000" cy="283536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18"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19"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20"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Functions are objects in JavaScript</a:t>
            </a:r>
            <a:endParaRPr b="0" lang="en-IN" sz="1800" spc="-1" strike="noStrike">
              <a:solidFill>
                <a:srgbClr val="000000"/>
              </a:solidFill>
              <a:uFill>
                <a:solidFill>
                  <a:srgbClr val="ffffff"/>
                </a:solidFill>
              </a:uFill>
              <a:latin typeface="Arial"/>
            </a:endParaRPr>
          </a:p>
        </p:txBody>
      </p:sp>
      <p:sp>
        <p:nvSpPr>
          <p:cNvPr id="221"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Function and Function call</a:t>
            </a:r>
            <a:endParaRPr b="0" lang="en-IN" sz="1800" spc="-1" strike="noStrike">
              <a:solidFill>
                <a:srgbClr val="000000"/>
              </a:solidFill>
              <a:uFill>
                <a:solidFill>
                  <a:srgbClr val="ffffff"/>
                </a:solidFill>
              </a:uFill>
              <a:latin typeface="Arial"/>
            </a:endParaRPr>
          </a:p>
        </p:txBody>
      </p:sp>
      <p:sp>
        <p:nvSpPr>
          <p:cNvPr id="222"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223" name="" descr=""/>
          <p:cNvPicPr/>
          <p:nvPr/>
        </p:nvPicPr>
        <p:blipFill>
          <a:blip r:embed="rId1"/>
          <a:stretch/>
        </p:blipFill>
        <p:spPr>
          <a:xfrm>
            <a:off x="403920" y="2184120"/>
            <a:ext cx="8413200" cy="278856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25"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26"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27"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44820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Regular expressions are used to specify patterns in strings </a:t>
            </a:r>
            <a:endParaRPr b="0" lang="en-IN" sz="1800" spc="-1" strike="noStrike">
              <a:solidFill>
                <a:srgbClr val="000000"/>
              </a:solidFill>
              <a:uFill>
                <a:solidFill>
                  <a:srgbClr val="ffffff"/>
                </a:solidFill>
              </a:uFill>
              <a:latin typeface="Arial"/>
            </a:endParaRPr>
          </a:p>
          <a:p>
            <a:pPr marL="44820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JavaScript provides two methods to use regular expressions in pattern matching </a:t>
            </a:r>
            <a:endParaRPr b="0" lang="en-IN" sz="1800" spc="-1" strike="noStrike">
              <a:solidFill>
                <a:srgbClr val="000000"/>
              </a:solidFill>
              <a:uFill>
                <a:solidFill>
                  <a:srgbClr val="ffffff"/>
                </a:solidFill>
              </a:uFill>
              <a:latin typeface="Arial"/>
            </a:endParaRPr>
          </a:p>
          <a:p>
            <a:pPr marL="44820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String methods</a:t>
            </a:r>
            <a:endParaRPr b="0" lang="en-IN" sz="1800" spc="-1" strike="noStrike">
              <a:solidFill>
                <a:srgbClr val="000000"/>
              </a:solidFill>
              <a:uFill>
                <a:solidFill>
                  <a:srgbClr val="ffffff"/>
                </a:solidFill>
              </a:uFill>
              <a:latin typeface="Arial"/>
            </a:endParaRPr>
          </a:p>
          <a:p>
            <a:pPr marL="44820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RegExp objects</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A literal regular expression pattern is indicated by enclosing the pattern in slashes </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The search method </a:t>
            </a:r>
            <a:r>
              <a:rPr b="1" lang="en-IN" sz="2600" spc="-1" strike="noStrike">
                <a:solidFill>
                  <a:srgbClr val="000000"/>
                </a:solidFill>
                <a:uFill>
                  <a:solidFill>
                    <a:srgbClr val="ffffff"/>
                  </a:solidFill>
                </a:uFill>
                <a:latin typeface="Calibri"/>
                <a:ea typeface="DejaVu Sans"/>
              </a:rPr>
              <a:t>return</a:t>
            </a:r>
            <a:r>
              <a:rPr b="0" lang="en-IN" sz="2600" spc="-1" strike="noStrike">
                <a:solidFill>
                  <a:srgbClr val="000000"/>
                </a:solidFill>
                <a:uFill>
                  <a:solidFill>
                    <a:srgbClr val="ffffff"/>
                  </a:solidFill>
                </a:uFill>
                <a:latin typeface="Calibri"/>
                <a:ea typeface="DejaVu Sans"/>
              </a:rPr>
              <a:t>s the position of a match, if found, </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or </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-1 if no match was found</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stringVaraible.search()</a:t>
            </a:r>
            <a:endParaRPr b="0" lang="en-IN" sz="1800" spc="-1" strike="noStrike">
              <a:solidFill>
                <a:srgbClr val="000000"/>
              </a:solidFill>
              <a:uFill>
                <a:solidFill>
                  <a:srgbClr val="ffffff"/>
                </a:solidFill>
              </a:uFill>
              <a:latin typeface="Arial"/>
            </a:endParaRPr>
          </a:p>
        </p:txBody>
      </p:sp>
      <p:sp>
        <p:nvSpPr>
          <p:cNvPr id="228"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Regular Expressions</a:t>
            </a:r>
            <a:endParaRPr b="0" lang="en-IN" sz="1800" spc="-1" strike="noStrike">
              <a:solidFill>
                <a:srgbClr val="000000"/>
              </a:solidFill>
              <a:uFill>
                <a:solidFill>
                  <a:srgbClr val="ffffff"/>
                </a:solidFill>
              </a:uFill>
              <a:latin typeface="Arial"/>
            </a:endParaRPr>
          </a:p>
        </p:txBody>
      </p:sp>
      <p:sp>
        <p:nvSpPr>
          <p:cNvPr id="229"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31"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32"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33"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What would be the output? </a:t>
            </a:r>
            <a:endParaRPr b="0" lang="en-IN" sz="1800" spc="-1" strike="noStrike">
              <a:solidFill>
                <a:srgbClr val="000000"/>
              </a:solidFill>
              <a:uFill>
                <a:solidFill>
                  <a:srgbClr val="ffffff"/>
                </a:solidFill>
              </a:uFill>
              <a:latin typeface="Arial"/>
            </a:endParaRPr>
          </a:p>
        </p:txBody>
      </p:sp>
      <p:sp>
        <p:nvSpPr>
          <p:cNvPr id="234"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Regular Expressions</a:t>
            </a:r>
            <a:endParaRPr b="0" lang="en-IN" sz="1800" spc="-1" strike="noStrike">
              <a:solidFill>
                <a:srgbClr val="000000"/>
              </a:solidFill>
              <a:uFill>
                <a:solidFill>
                  <a:srgbClr val="ffffff"/>
                </a:solidFill>
              </a:uFill>
              <a:latin typeface="Arial"/>
            </a:endParaRPr>
          </a:p>
        </p:txBody>
      </p:sp>
      <p:sp>
        <p:nvSpPr>
          <p:cNvPr id="235"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236" name="" descr=""/>
          <p:cNvPicPr/>
          <p:nvPr/>
        </p:nvPicPr>
        <p:blipFill>
          <a:blip r:embed="rId1"/>
          <a:stretch/>
        </p:blipFill>
        <p:spPr>
          <a:xfrm>
            <a:off x="399960" y="2285640"/>
            <a:ext cx="8381520" cy="257760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38"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39"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40"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What would be the output? </a:t>
            </a:r>
            <a:endParaRPr b="0" lang="en-IN" sz="1800" spc="-1" strike="noStrike">
              <a:solidFill>
                <a:srgbClr val="000000"/>
              </a:solidFill>
              <a:uFill>
                <a:solidFill>
                  <a:srgbClr val="ffffff"/>
                </a:solidFill>
              </a:uFill>
              <a:latin typeface="Arial"/>
            </a:endParaRPr>
          </a:p>
        </p:txBody>
      </p:sp>
      <p:sp>
        <p:nvSpPr>
          <p:cNvPr id="241"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Regular Expressions</a:t>
            </a:r>
            <a:endParaRPr b="0" lang="en-IN" sz="1800" spc="-1" strike="noStrike">
              <a:solidFill>
                <a:srgbClr val="000000"/>
              </a:solidFill>
              <a:uFill>
                <a:solidFill>
                  <a:srgbClr val="ffffff"/>
                </a:solidFill>
              </a:uFill>
              <a:latin typeface="Arial"/>
            </a:endParaRPr>
          </a:p>
        </p:txBody>
      </p:sp>
      <p:sp>
        <p:nvSpPr>
          <p:cNvPr id="242"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243" name="" descr=""/>
          <p:cNvPicPr/>
          <p:nvPr/>
        </p:nvPicPr>
        <p:blipFill>
          <a:blip r:embed="rId1"/>
          <a:stretch/>
        </p:blipFill>
        <p:spPr>
          <a:xfrm>
            <a:off x="399960" y="2376000"/>
            <a:ext cx="8448840" cy="306216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45"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46"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47"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115000"/>
              </a:lnSpc>
            </a:pPr>
            <a:endParaRPr b="0" lang="en-IN" sz="1800" spc="-1" strike="noStrike">
              <a:solidFill>
                <a:srgbClr val="000000"/>
              </a:solidFill>
              <a:uFill>
                <a:solidFill>
                  <a:srgbClr val="ffffff"/>
                </a:solidFill>
              </a:uFill>
              <a:latin typeface="Arial"/>
            </a:endParaRPr>
          </a:p>
          <a:p>
            <a:pPr marL="343080" indent="-338040">
              <a:lnSpc>
                <a:spcPct val="115000"/>
              </a:lnSpc>
            </a:pPr>
            <a:r>
              <a:rPr b="0" lang="en-IN" sz="2600" spc="-1" strike="noStrike">
                <a:solidFill>
                  <a:srgbClr val="000000"/>
                </a:solidFill>
                <a:uFill>
                  <a:solidFill>
                    <a:srgbClr val="ffffff"/>
                  </a:solidFill>
                </a:uFill>
                <a:latin typeface="Calibri"/>
                <a:ea typeface="DejaVu Sans"/>
              </a:rPr>
              <a:t>Metacharacters have special meaning in regular expressions</a:t>
            </a:r>
            <a:endParaRPr b="0" lang="en-IN" sz="1800" spc="-1" strike="noStrike">
              <a:solidFill>
                <a:srgbClr val="000000"/>
              </a:solidFill>
              <a:uFill>
                <a:solidFill>
                  <a:srgbClr val="ffffff"/>
                </a:solidFill>
              </a:uFill>
              <a:latin typeface="Arial"/>
            </a:endParaRPr>
          </a:p>
          <a:p>
            <a:pPr marL="343080" indent="-338040">
              <a:lnSpc>
                <a:spcPct val="115000"/>
              </a:lnSpc>
            </a:pPr>
            <a:r>
              <a:rPr b="0" lang="en-IN" sz="2600" spc="-1" strike="noStrike">
                <a:solidFill>
                  <a:srgbClr val="000000"/>
                </a:solidFill>
                <a:uFill>
                  <a:solidFill>
                    <a:srgbClr val="ffffff"/>
                  </a:solidFill>
                </a:uFill>
                <a:latin typeface="Calibri"/>
                <a:ea typeface="DejaVu Sans"/>
              </a:rPr>
              <a:t>\   |   (   )   [   ]   {   }   ^   $   *   +   ?   .</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These characters may be used literally by escaping them with </a:t>
            </a:r>
            <a:r>
              <a:rPr b="1" lang="en-IN" sz="2600" spc="-1" strike="noStrike">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A period matches any single character</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/f</a:t>
            </a:r>
            <a:r>
              <a:rPr b="1" lang="en-IN" sz="2600" spc="-1" strike="noStrike">
                <a:solidFill>
                  <a:srgbClr val="000000"/>
                </a:solidFill>
                <a:uFill>
                  <a:solidFill>
                    <a:srgbClr val="ffffff"/>
                  </a:solidFill>
                </a:uFill>
                <a:latin typeface="Calibri"/>
                <a:ea typeface="DejaVu Sans"/>
              </a:rPr>
              <a:t>.</a:t>
            </a:r>
            <a:r>
              <a:rPr b="0" lang="en-IN" sz="2600" spc="-1" strike="noStrike">
                <a:solidFill>
                  <a:srgbClr val="000000"/>
                </a:solidFill>
                <a:uFill>
                  <a:solidFill>
                    <a:srgbClr val="ffffff"/>
                  </a:solidFill>
                </a:uFill>
                <a:latin typeface="Calibri"/>
                <a:ea typeface="DejaVu Sans"/>
              </a:rPr>
              <a:t>r/ matches </a:t>
            </a:r>
            <a:r>
              <a:rPr b="1" lang="en-IN" sz="2600" spc="-1" strike="noStrike">
                <a:solidFill>
                  <a:srgbClr val="000000"/>
                </a:solidFill>
                <a:uFill>
                  <a:solidFill>
                    <a:srgbClr val="ffffff"/>
                  </a:solidFill>
                </a:uFill>
                <a:latin typeface="Calibri"/>
                <a:ea typeface="DejaVu Sans"/>
              </a:rPr>
              <a:t>for</a:t>
            </a:r>
            <a:r>
              <a:rPr b="0" lang="en-IN" sz="2600" spc="-1" strike="noStrike">
                <a:solidFill>
                  <a:srgbClr val="000000"/>
                </a:solidFill>
                <a:uFill>
                  <a:solidFill>
                    <a:srgbClr val="ffffff"/>
                  </a:solidFill>
                </a:uFill>
                <a:latin typeface="Calibri"/>
                <a:ea typeface="DejaVu Sans"/>
              </a:rPr>
              <a:t> and </a:t>
            </a:r>
            <a:r>
              <a:rPr b="1" lang="en-IN" sz="2600" spc="-1" strike="noStrike">
                <a:solidFill>
                  <a:srgbClr val="000000"/>
                </a:solidFill>
                <a:uFill>
                  <a:solidFill>
                    <a:srgbClr val="ffffff"/>
                  </a:solidFill>
                </a:uFill>
                <a:latin typeface="Calibri"/>
                <a:ea typeface="DejaVu Sans"/>
              </a:rPr>
              <a:t>far</a:t>
            </a:r>
            <a:r>
              <a:rPr b="0" lang="en-IN" sz="2600" spc="-1" strike="noStrike">
                <a:solidFill>
                  <a:srgbClr val="000000"/>
                </a:solidFill>
                <a:uFill>
                  <a:solidFill>
                    <a:srgbClr val="ffffff"/>
                  </a:solidFill>
                </a:uFill>
                <a:latin typeface="Calibri"/>
                <a:ea typeface="DejaVu Sans"/>
              </a:rPr>
              <a:t> and </a:t>
            </a:r>
            <a:r>
              <a:rPr b="1" lang="en-IN" sz="2600" spc="-1" strike="noStrike">
                <a:solidFill>
                  <a:srgbClr val="000000"/>
                </a:solidFill>
                <a:uFill>
                  <a:solidFill>
                    <a:srgbClr val="ffffff"/>
                  </a:solidFill>
                </a:uFill>
                <a:latin typeface="Calibri"/>
                <a:ea typeface="DejaVu Sans"/>
              </a:rPr>
              <a:t>fir</a:t>
            </a:r>
            <a:r>
              <a:rPr b="0" lang="en-IN" sz="2600" spc="-1" strike="noStrike">
                <a:solidFill>
                  <a:srgbClr val="000000"/>
                </a:solidFill>
                <a:uFill>
                  <a:solidFill>
                    <a:srgbClr val="ffffff"/>
                  </a:solidFill>
                </a:uFill>
                <a:latin typeface="Calibri"/>
                <a:ea typeface="DejaVu Sans"/>
              </a:rPr>
              <a:t> but not </a:t>
            </a:r>
            <a:r>
              <a:rPr b="1" lang="en-IN" sz="2600" spc="-1" strike="noStrike">
                <a:solidFill>
                  <a:srgbClr val="000000"/>
                </a:solidFill>
                <a:uFill>
                  <a:solidFill>
                    <a:srgbClr val="ffffff"/>
                  </a:solidFill>
                </a:uFill>
                <a:latin typeface="Calibri"/>
                <a:ea typeface="DejaVu Sans"/>
              </a:rPr>
              <a:t>fr</a:t>
            </a:r>
            <a:endParaRPr b="0" lang="en-IN" sz="1800" spc="-1" strike="noStrike">
              <a:solidFill>
                <a:srgbClr val="000000"/>
              </a:solidFill>
              <a:uFill>
                <a:solidFill>
                  <a:srgbClr val="ffffff"/>
                </a:solidFill>
              </a:uFill>
              <a:latin typeface="Arial"/>
            </a:endParaRPr>
          </a:p>
        </p:txBody>
      </p:sp>
      <p:sp>
        <p:nvSpPr>
          <p:cNvPr id="248"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Regular Expressions - Metacharacters</a:t>
            </a:r>
            <a:endParaRPr b="0" lang="en-IN" sz="1800" spc="-1" strike="noStrike">
              <a:solidFill>
                <a:srgbClr val="000000"/>
              </a:solidFill>
              <a:uFill>
                <a:solidFill>
                  <a:srgbClr val="ffffff"/>
                </a:solidFill>
              </a:uFill>
              <a:latin typeface="Arial"/>
            </a:endParaRPr>
          </a:p>
        </p:txBody>
      </p:sp>
      <p:sp>
        <p:nvSpPr>
          <p:cNvPr id="249"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51"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52"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53"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115000"/>
              </a:lnSpc>
            </a:pP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A character class matches one of a specified set of characters </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[character set] </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List characters individually: </a:t>
            </a:r>
            <a:r>
              <a:rPr b="1" lang="en-IN" sz="2600" spc="-1" strike="noStrike">
                <a:solidFill>
                  <a:srgbClr val="000000"/>
                </a:solidFill>
                <a:uFill>
                  <a:solidFill>
                    <a:srgbClr val="ffffff"/>
                  </a:solidFill>
                </a:uFill>
                <a:latin typeface="Calibri"/>
                <a:ea typeface="DejaVu Sans"/>
              </a:rPr>
              <a:t>[abcdef]</a:t>
            </a:r>
            <a:r>
              <a:rPr b="0" lang="en-IN" sz="26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Give a range of characters: </a:t>
            </a:r>
            <a:r>
              <a:rPr b="1" lang="en-IN" sz="2600" spc="-1" strike="noStrike">
                <a:solidFill>
                  <a:srgbClr val="000000"/>
                </a:solidFill>
                <a:uFill>
                  <a:solidFill>
                    <a:srgbClr val="ffffff"/>
                  </a:solidFill>
                </a:uFill>
                <a:latin typeface="Calibri"/>
                <a:ea typeface="DejaVu Sans"/>
              </a:rPr>
              <a:t>[a-z]</a:t>
            </a:r>
            <a:r>
              <a:rPr b="0" lang="en-IN" sz="26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Beware of </a:t>
            </a:r>
            <a:r>
              <a:rPr b="1" lang="en-IN" sz="2600" spc="-1" strike="noStrike">
                <a:solidFill>
                  <a:srgbClr val="000000"/>
                </a:solidFill>
                <a:uFill>
                  <a:solidFill>
                    <a:srgbClr val="ffffff"/>
                  </a:solidFill>
                </a:uFill>
                <a:latin typeface="Calibri"/>
                <a:ea typeface="DejaVu Sans"/>
              </a:rPr>
              <a:t>[A-z]</a:t>
            </a:r>
            <a:r>
              <a:rPr b="0" lang="en-IN" sz="26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a:t>
            </a:r>
            <a:r>
              <a:rPr b="0" lang="en-IN" sz="2600" spc="-1" strike="noStrike">
                <a:solidFill>
                  <a:srgbClr val="000000"/>
                </a:solidFill>
                <a:uFill>
                  <a:solidFill>
                    <a:srgbClr val="ffffff"/>
                  </a:solidFill>
                </a:uFill>
                <a:latin typeface="Calibri"/>
                <a:ea typeface="DejaVu Sans"/>
              </a:rPr>
              <a:t> at the beginning negates the class</a:t>
            </a:r>
            <a:endParaRPr b="0" lang="en-IN" sz="1800" spc="-1" strike="noStrike">
              <a:solidFill>
                <a:srgbClr val="000000"/>
              </a:solidFill>
              <a:uFill>
                <a:solidFill>
                  <a:srgbClr val="ffffff"/>
                </a:solidFill>
              </a:uFill>
              <a:latin typeface="Arial"/>
            </a:endParaRPr>
          </a:p>
        </p:txBody>
      </p:sp>
      <p:sp>
        <p:nvSpPr>
          <p:cNvPr id="254"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Regular Expressions - Metacharacters</a:t>
            </a:r>
            <a:endParaRPr b="0" lang="en-IN" sz="1800" spc="-1" strike="noStrike">
              <a:solidFill>
                <a:srgbClr val="000000"/>
              </a:solidFill>
              <a:uFill>
                <a:solidFill>
                  <a:srgbClr val="ffffff"/>
                </a:solidFill>
              </a:uFill>
              <a:latin typeface="Arial"/>
            </a:endParaRPr>
          </a:p>
        </p:txBody>
      </p:sp>
      <p:sp>
        <p:nvSpPr>
          <p:cNvPr id="255"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304920" y="380880"/>
            <a:ext cx="8605440" cy="60908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Need of the Experiment</a:t>
            </a:r>
            <a:endParaRPr b="0" lang="en-IN" sz="1800" spc="-1" strike="noStrike">
              <a:solidFill>
                <a:srgbClr val="000000"/>
              </a:solidFill>
              <a:uFill>
                <a:solidFill>
                  <a:srgbClr val="ffffff"/>
                </a:solidFill>
              </a:uFill>
              <a:latin typeface="Arial"/>
            </a:endParaRPr>
          </a:p>
          <a:p>
            <a:pPr algn="just">
              <a:lnSpc>
                <a:spcPct val="100000"/>
              </a:lnSpc>
            </a:pPr>
            <a:endParaRPr b="0" lang="en-IN" sz="1800" spc="-1" strike="noStrike">
              <a:solidFill>
                <a:srgbClr val="000000"/>
              </a:solidFill>
              <a:uFill>
                <a:solidFill>
                  <a:srgbClr val="ffffff"/>
                </a:solidFill>
              </a:uFill>
              <a:latin typeface="Arial"/>
            </a:endParaRPr>
          </a:p>
          <a:p>
            <a:pPr marL="225360" indent="-220320">
              <a:lnSpc>
                <a:spcPct val="10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JavaScript allows you to build interactive websites.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25360" indent="-220320">
              <a:lnSpc>
                <a:spcPct val="10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JavaScript has become an essential web technology along with HTML and CSS, as most browsers implement JavaScript.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25360" indent="-220320">
              <a:lnSpc>
                <a:spcPct val="10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For web development, as a front-end developer or on using JavaScript for backend development.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25360" indent="-220320">
              <a:lnSpc>
                <a:spcPct val="10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JavaScript usage has now extended to mobile app development, desktop app development, and game development. </a:t>
            </a:r>
            <a:endParaRPr b="0" lang="en-IN" sz="1800" spc="-1" strike="noStrike">
              <a:solidFill>
                <a:srgbClr val="000000"/>
              </a:solidFill>
              <a:uFill>
                <a:solidFill>
                  <a:srgbClr val="ffffff"/>
                </a:solidFill>
              </a:uFill>
              <a:latin typeface="Arial"/>
            </a:endParaRPr>
          </a:p>
        </p:txBody>
      </p:sp>
      <p:sp>
        <p:nvSpPr>
          <p:cNvPr id="89" name="CustomShape 2"/>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90" name="CustomShape 3"/>
          <p:cNvSpPr/>
          <p:nvPr/>
        </p:nvSpPr>
        <p:spPr>
          <a:xfrm>
            <a:off x="6553080" y="6356520"/>
            <a:ext cx="2128680" cy="360000"/>
          </a:xfrm>
          <a:prstGeom prst="rect">
            <a:avLst/>
          </a:prstGeom>
          <a:noFill/>
          <a:ln>
            <a:noFill/>
          </a:ln>
        </p:spPr>
        <p:style>
          <a:lnRef idx="0"/>
          <a:fillRef idx="0"/>
          <a:effectRef idx="0"/>
          <a:fontRef idx="minor"/>
        </p:style>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57"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58"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59" name="CustomShape 4"/>
          <p:cNvSpPr/>
          <p:nvPr/>
        </p:nvSpPr>
        <p:spPr>
          <a:xfrm>
            <a:off x="533520" y="1219320"/>
            <a:ext cx="8148240" cy="5252760"/>
          </a:xfrm>
          <a:prstGeom prst="rect">
            <a:avLst/>
          </a:prstGeom>
          <a:noFill/>
          <a:ln>
            <a:noFill/>
          </a:ln>
        </p:spPr>
        <p:style>
          <a:lnRef idx="0"/>
          <a:fillRef idx="0"/>
          <a:effectRef idx="0"/>
          <a:fontRef idx="minor"/>
        </p:style>
      </p:sp>
      <p:sp>
        <p:nvSpPr>
          <p:cNvPr id="260"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Regular Expressions - Predefined character classes</a:t>
            </a:r>
            <a:endParaRPr b="0" lang="en-IN" sz="1800" spc="-1" strike="noStrike">
              <a:solidFill>
                <a:srgbClr val="000000"/>
              </a:solidFill>
              <a:uFill>
                <a:solidFill>
                  <a:srgbClr val="ffffff"/>
                </a:solidFill>
              </a:uFill>
              <a:latin typeface="Arial"/>
            </a:endParaRPr>
          </a:p>
        </p:txBody>
      </p:sp>
      <p:sp>
        <p:nvSpPr>
          <p:cNvPr id="261"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graphicFrame>
        <p:nvGraphicFramePr>
          <p:cNvPr id="262" name="Table 7"/>
          <p:cNvGraphicFramePr/>
          <p:nvPr/>
        </p:nvGraphicFramePr>
        <p:xfrm>
          <a:off x="497880" y="2081880"/>
          <a:ext cx="8165880" cy="3283200"/>
        </p:xfrm>
        <a:graphic>
          <a:graphicData uri="http://schemas.openxmlformats.org/drawingml/2006/table">
            <a:tbl>
              <a:tblPr/>
              <a:tblGrid>
                <a:gridCol w="1083960"/>
                <a:gridCol w="2672640"/>
                <a:gridCol w="4409640"/>
              </a:tblGrid>
              <a:tr h="452880">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Name</a:t>
                      </a:r>
                      <a:endParaRPr b="0" lang="en-IN" sz="18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13680">
                      <a:solidFill>
                        <a:srgbClr val="000000"/>
                      </a:solidFill>
                    </a:lnT>
                    <a:lnB w="5760">
                      <a:solidFill>
                        <a:srgbClr val="000000"/>
                      </a:solidFill>
                    </a:lnB>
                    <a:solidFill>
                      <a:srgbClr val="919191"/>
                    </a:solid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Equivalent Pattern</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solidFill>
                      <a:srgbClr val="919191"/>
                    </a:solid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Matches</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13680">
                      <a:solidFill>
                        <a:srgbClr val="000000"/>
                      </a:solidFill>
                    </a:lnR>
                    <a:lnT w="13680">
                      <a:solidFill>
                        <a:srgbClr val="000000"/>
                      </a:solidFill>
                    </a:lnT>
                    <a:lnB w="5760">
                      <a:solidFill>
                        <a:srgbClr val="000000"/>
                      </a:solidFill>
                    </a:lnB>
                    <a:solidFill>
                      <a:srgbClr val="919191"/>
                    </a:solidFill>
                  </a:tcPr>
                </a:tc>
              </a:tr>
              <a:tr h="459000">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\d</a:t>
                      </a:r>
                      <a:endParaRPr b="0" lang="en-IN" sz="18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[0-9]</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A digit</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r>
              <a:tr h="459000">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\D</a:t>
                      </a:r>
                      <a:endParaRPr b="0" lang="en-IN" sz="18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[^0-9]</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Not a digit</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r>
              <a:tr h="459000">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\w</a:t>
                      </a:r>
                      <a:endParaRPr b="0" lang="en-IN" sz="18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[A-Za-z_0-9]</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A word character (alphanumeric)</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r>
              <a:tr h="468360">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\W</a:t>
                      </a:r>
                      <a:endParaRPr b="0" lang="en-IN" sz="18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[^A-Za-z_0-9]</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Not a word character</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r>
              <a:tr h="459000">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\s</a:t>
                      </a:r>
                      <a:endParaRPr b="0" lang="en-IN" sz="18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 \r\t\n\f]</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A whitespace character</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tr>
              <a:tr h="526320">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\S</a:t>
                      </a:r>
                      <a:endParaRPr b="0" lang="en-IN" sz="1800" spc="-1" strike="noStrike">
                        <a:solidFill>
                          <a:srgbClr val="000000"/>
                        </a:solidFill>
                        <a:uFill>
                          <a:solidFill>
                            <a:srgbClr val="ffffff"/>
                          </a:solidFill>
                        </a:uFill>
                        <a:latin typeface="Arial"/>
                      </a:endParaRPr>
                    </a:p>
                  </a:txBody>
                  <a:tcPr marL="90000" marR="90000">
                    <a:lnL w="13680">
                      <a:solidFill>
                        <a:srgbClr val="000000"/>
                      </a:solidFill>
                    </a:lnL>
                    <a:lnR w="5760">
                      <a:solidFill>
                        <a:srgbClr val="000000"/>
                      </a:solidFill>
                    </a:lnR>
                    <a:lnT w="5760">
                      <a:solidFill>
                        <a:srgbClr val="000000"/>
                      </a:solidFill>
                    </a:lnT>
                    <a:lnB w="1368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 \r\t\n\f]</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5760">
                      <a:solidFill>
                        <a:srgbClr val="000000"/>
                      </a:solidFill>
                    </a:lnR>
                    <a:lnT w="5760">
                      <a:solidFill>
                        <a:srgbClr val="000000"/>
                      </a:solidFill>
                    </a:lnT>
                    <a:lnB w="13680">
                      <a:solidFill>
                        <a:srgbClr val="000000"/>
                      </a:solidFill>
                    </a:lnB>
                    <a:noFill/>
                  </a:tcPr>
                </a:tc>
                <a:tc>
                  <a:txBody>
                    <a:bodyPr lIns="90000" rIns="90000"/>
                    <a:p>
                      <a:pPr>
                        <a:lnSpc>
                          <a:spcPct val="90000"/>
                        </a:lnSpc>
                        <a:spcBef>
                          <a:spcPts val="748"/>
                        </a:spcBef>
                      </a:pPr>
                      <a:r>
                        <a:rPr b="0" lang="en-IN" sz="2000" spc="-1" strike="noStrike">
                          <a:solidFill>
                            <a:srgbClr val="000000"/>
                          </a:solidFill>
                          <a:uFill>
                            <a:solidFill>
                              <a:srgbClr val="ffffff"/>
                            </a:solidFill>
                          </a:uFill>
                          <a:latin typeface="Arial"/>
                        </a:rPr>
                        <a:t>Not a whitespace character</a:t>
                      </a:r>
                      <a:endParaRPr b="0" lang="en-IN" sz="1800" spc="-1" strike="noStrike">
                        <a:solidFill>
                          <a:srgbClr val="000000"/>
                        </a:solidFill>
                        <a:uFill>
                          <a:solidFill>
                            <a:srgbClr val="ffffff"/>
                          </a:solidFill>
                        </a:uFill>
                        <a:latin typeface="Arial"/>
                      </a:endParaRPr>
                    </a:p>
                  </a:txBody>
                  <a:tcPr marL="90000" marR="90000">
                    <a:lnL w="5760">
                      <a:solidFill>
                        <a:srgbClr val="000000"/>
                      </a:solidFill>
                    </a:lnL>
                    <a:lnR w="13680">
                      <a:solidFill>
                        <a:srgbClr val="000000"/>
                      </a:solidFill>
                    </a:lnR>
                    <a:lnT w="5760">
                      <a:solidFill>
                        <a:srgbClr val="000000"/>
                      </a:solidFill>
                    </a:lnT>
                    <a:lnB w="13680">
                      <a:solidFill>
                        <a:srgbClr val="000000"/>
                      </a:solidFill>
                    </a:lnB>
                    <a:noFill/>
                  </a:tcPr>
                </a:tc>
              </a:tr>
            </a:tbl>
          </a:graphicData>
        </a:graphic>
      </p:graphicFrame>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64"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65"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66"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115000"/>
              </a:lnSpc>
            </a:pP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A pattern can be repeated a fixed number of times by following it with a pair of curly braces enclosing a count</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A pattern can be repeated by following it with one of the following special characters</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1" lang="en-IN" sz="2400" spc="-1" strike="noStrike">
                <a:solidFill>
                  <a:srgbClr val="000000"/>
                </a:solidFill>
                <a:uFill>
                  <a:solidFill>
                    <a:srgbClr val="ffffff"/>
                  </a:solidFill>
                </a:uFill>
                <a:latin typeface="Calibri"/>
                <a:ea typeface="DejaVu Sans"/>
              </a:rPr>
              <a:t>*</a:t>
            </a:r>
            <a:r>
              <a:rPr b="0" lang="en-IN" sz="2400" spc="-1" strike="noStrike">
                <a:solidFill>
                  <a:srgbClr val="000000"/>
                </a:solidFill>
                <a:uFill>
                  <a:solidFill>
                    <a:srgbClr val="ffffff"/>
                  </a:solidFill>
                </a:uFill>
                <a:latin typeface="Calibri"/>
                <a:ea typeface="DejaVu Sans"/>
              </a:rPr>
              <a:t> indicates zero or more repetitions of the previous pattern</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1" lang="en-IN" sz="2400" spc="-1" strike="noStrike">
                <a:solidFill>
                  <a:srgbClr val="000000"/>
                </a:solidFill>
                <a:uFill>
                  <a:solidFill>
                    <a:srgbClr val="ffffff"/>
                  </a:solidFill>
                </a:uFill>
                <a:latin typeface="Calibri"/>
                <a:ea typeface="DejaVu Sans"/>
              </a:rPr>
              <a:t>+</a:t>
            </a:r>
            <a:r>
              <a:rPr b="0" lang="en-IN" sz="2400" spc="-1" strike="noStrike">
                <a:solidFill>
                  <a:srgbClr val="000000"/>
                </a:solidFill>
                <a:uFill>
                  <a:solidFill>
                    <a:srgbClr val="ffffff"/>
                  </a:solidFill>
                </a:uFill>
                <a:latin typeface="Calibri"/>
                <a:ea typeface="DejaVu Sans"/>
              </a:rPr>
              <a:t> indicates one or more of the previous pattern</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1" lang="en-IN" sz="2400" spc="-1" strike="noStrike">
                <a:solidFill>
                  <a:srgbClr val="000000"/>
                </a:solidFill>
                <a:uFill>
                  <a:solidFill>
                    <a:srgbClr val="ffffff"/>
                  </a:solidFill>
                </a:uFill>
                <a:latin typeface="Calibri"/>
                <a:ea typeface="DejaVu Sans"/>
              </a:rPr>
              <a:t>?</a:t>
            </a:r>
            <a:r>
              <a:rPr b="0" lang="en-IN" sz="2400" spc="-1" strike="noStrike">
                <a:solidFill>
                  <a:srgbClr val="000000"/>
                </a:solidFill>
                <a:uFill>
                  <a:solidFill>
                    <a:srgbClr val="ffffff"/>
                  </a:solidFill>
                </a:uFill>
                <a:latin typeface="Calibri"/>
                <a:ea typeface="DejaVu Sans"/>
              </a:rPr>
              <a:t> indicates zero or one of the previous pattern</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1" lang="en-IN" sz="2400" spc="-1" strike="noStrike">
                <a:solidFill>
                  <a:srgbClr val="000000"/>
                </a:solidFill>
                <a:uFill>
                  <a:solidFill>
                    <a:srgbClr val="ffffff"/>
                  </a:solidFill>
                </a:uFill>
                <a:latin typeface="Calibri"/>
                <a:ea typeface="DejaVu Sans"/>
              </a:rPr>
              <a:t>/\(\d{3}\)\-\d{3}\-\d{4}/</a:t>
            </a:r>
            <a:r>
              <a:rPr b="0" lang="en-IN" sz="2400" spc="-1" strike="noStrike">
                <a:solidFill>
                  <a:srgbClr val="000000"/>
                </a:solidFill>
                <a:uFill>
                  <a:solidFill>
                    <a:srgbClr val="ffffff"/>
                  </a:solidFill>
                </a:uFill>
                <a:latin typeface="Calibri"/>
                <a:ea typeface="DejaVu Sans"/>
              </a:rPr>
              <a:t> might represent a telephone number (Thats for USA)</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1" lang="en-IN" sz="2400" spc="-1" strike="noStrike">
                <a:solidFill>
                  <a:srgbClr val="000000"/>
                </a:solidFill>
                <a:uFill>
                  <a:solidFill>
                    <a:srgbClr val="ffffff"/>
                  </a:solidFill>
                </a:uFill>
                <a:latin typeface="Calibri"/>
                <a:ea typeface="DejaVu Sans"/>
              </a:rPr>
              <a:t>/[$_a-zA-Z][$_a-zA-Z0-9]*/</a:t>
            </a:r>
            <a:r>
              <a:rPr b="0" lang="en-IN" sz="2400" spc="-1" strike="noStrike">
                <a:solidFill>
                  <a:srgbClr val="000000"/>
                </a:solidFill>
                <a:uFill>
                  <a:solidFill>
                    <a:srgbClr val="ffffff"/>
                  </a:solidFill>
                </a:uFill>
                <a:latin typeface="Calibri"/>
                <a:ea typeface="DejaVu Sans"/>
              </a:rPr>
              <a:t> matches identifiers</a:t>
            </a:r>
            <a:endParaRPr b="0" lang="en-IN" sz="1800" spc="-1" strike="noStrike">
              <a:solidFill>
                <a:srgbClr val="000000"/>
              </a:solidFill>
              <a:uFill>
                <a:solidFill>
                  <a:srgbClr val="ffffff"/>
                </a:solidFill>
              </a:uFill>
              <a:latin typeface="Arial"/>
            </a:endParaRPr>
          </a:p>
        </p:txBody>
      </p:sp>
      <p:sp>
        <p:nvSpPr>
          <p:cNvPr id="267"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Regular Expressions - Repeated Matches</a:t>
            </a:r>
            <a:endParaRPr b="0" lang="en-IN" sz="1800" spc="-1" strike="noStrike">
              <a:solidFill>
                <a:srgbClr val="000000"/>
              </a:solidFill>
              <a:uFill>
                <a:solidFill>
                  <a:srgbClr val="ffffff"/>
                </a:solidFill>
              </a:uFill>
              <a:latin typeface="Arial"/>
            </a:endParaRPr>
          </a:p>
        </p:txBody>
      </p:sp>
      <p:sp>
        <p:nvSpPr>
          <p:cNvPr id="268"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70"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71"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72"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115000"/>
              </a:lnSpc>
            </a:pP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 </a:t>
            </a:r>
            <a:r>
              <a:rPr b="0" lang="en-IN" sz="2400" spc="-1" strike="noStrike">
                <a:solidFill>
                  <a:srgbClr val="000000"/>
                </a:solidFill>
                <a:uFill>
                  <a:solidFill>
                    <a:srgbClr val="ffffff"/>
                  </a:solidFill>
                </a:uFill>
                <a:latin typeface="Calibri"/>
                <a:ea typeface="DejaVu Sans"/>
              </a:rPr>
              <a:t>Anchors in regular expressions match positions rather than characters </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Anchoring to the end of a string </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1" lang="en-IN" sz="2400" spc="-1" strike="noStrike">
                <a:solidFill>
                  <a:srgbClr val="000000"/>
                </a:solidFill>
                <a:uFill>
                  <a:solidFill>
                    <a:srgbClr val="ffffff"/>
                  </a:solidFill>
                </a:uFill>
                <a:latin typeface="Calibri"/>
                <a:ea typeface="DejaVu Sans"/>
              </a:rPr>
              <a:t>^</a:t>
            </a:r>
            <a:r>
              <a:rPr b="0" lang="en-IN" sz="2400" spc="-1" strike="noStrike">
                <a:solidFill>
                  <a:srgbClr val="000000"/>
                </a:solidFill>
                <a:uFill>
                  <a:solidFill>
                    <a:srgbClr val="ffffff"/>
                  </a:solidFill>
                </a:uFill>
                <a:latin typeface="Calibri"/>
                <a:ea typeface="DejaVu Sans"/>
              </a:rPr>
              <a:t> at the beginning of a pattern matches the beginning of a string </a:t>
            </a:r>
            <a:endParaRPr b="0" lang="en-IN" sz="1800" spc="-1" strike="noStrike">
              <a:solidFill>
                <a:srgbClr val="000000"/>
              </a:solidFill>
              <a:uFill>
                <a:solidFill>
                  <a:srgbClr val="ffffff"/>
                </a:solidFill>
              </a:uFill>
              <a:latin typeface="Arial"/>
            </a:endParaRPr>
          </a:p>
          <a:p>
            <a:pPr marL="343080" indent="-338040">
              <a:lnSpc>
                <a:spcPct val="115000"/>
              </a:lnSpc>
              <a:buClr>
                <a:srgbClr val="000000"/>
              </a:buClr>
              <a:buFont typeface="Arial"/>
              <a:buChar char="•"/>
            </a:pPr>
            <a:r>
              <a:rPr b="1" lang="en-IN" sz="2400" spc="-1" strike="noStrike">
                <a:solidFill>
                  <a:srgbClr val="000000"/>
                </a:solidFill>
                <a:uFill>
                  <a:solidFill>
                    <a:srgbClr val="ffffff"/>
                  </a:solidFill>
                </a:uFill>
                <a:latin typeface="Calibri"/>
                <a:ea typeface="DejaVu Sans"/>
              </a:rPr>
              <a:t>$</a:t>
            </a:r>
            <a:r>
              <a:rPr b="0" lang="en-IN" sz="2400" spc="-1" strike="noStrike">
                <a:solidFill>
                  <a:srgbClr val="000000"/>
                </a:solidFill>
                <a:uFill>
                  <a:solidFill>
                    <a:srgbClr val="ffffff"/>
                  </a:solidFill>
                </a:uFill>
                <a:latin typeface="Calibri"/>
                <a:ea typeface="DejaVu Sans"/>
              </a:rPr>
              <a:t> at the end of a pattern matches the end of a string</a:t>
            </a:r>
            <a:endParaRPr b="0" lang="en-IN" sz="1800" spc="-1" strike="noStrike">
              <a:solidFill>
                <a:srgbClr val="000000"/>
              </a:solidFill>
              <a:uFill>
                <a:solidFill>
                  <a:srgbClr val="ffffff"/>
                </a:solidFill>
              </a:uFill>
              <a:latin typeface="Arial"/>
            </a:endParaRPr>
          </a:p>
        </p:txBody>
      </p:sp>
      <p:sp>
        <p:nvSpPr>
          <p:cNvPr id="273"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Regular Expressions - Anchors</a:t>
            </a:r>
            <a:endParaRPr b="0" lang="en-IN" sz="1800" spc="-1" strike="noStrike">
              <a:solidFill>
                <a:srgbClr val="000000"/>
              </a:solidFill>
              <a:uFill>
                <a:solidFill>
                  <a:srgbClr val="ffffff"/>
                </a:solidFill>
              </a:uFill>
              <a:latin typeface="Arial"/>
            </a:endParaRPr>
          </a:p>
        </p:txBody>
      </p:sp>
      <p:sp>
        <p:nvSpPr>
          <p:cNvPr id="274"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76"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77"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78"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object.value</a:t>
            </a:r>
            <a:r>
              <a:rPr b="0" lang="en-IN" sz="2600" spc="-1" strike="noStrike">
                <a:solidFill>
                  <a:srgbClr val="000000"/>
                </a:solidFill>
                <a:uFill>
                  <a:solidFill>
                    <a:srgbClr val="ffffff"/>
                  </a:solidFill>
                </a:uFill>
                <a:latin typeface="Calibri"/>
                <a:ea typeface="DejaVu Sans"/>
              </a:rPr>
              <a:t> - returns object's own enumerable property</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match() -</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method retrieves the matches when matching a string against a regular expression</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Returns - An Array containing the entire match result and any parentheses-captured matched results; </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null if there were no matches.</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p:txBody>
      </p:sp>
      <p:sp>
        <p:nvSpPr>
          <p:cNvPr id="279"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value and match methods, length property</a:t>
            </a:r>
            <a:endParaRPr b="0" lang="en-IN" sz="1800" spc="-1" strike="noStrike">
              <a:solidFill>
                <a:srgbClr val="000000"/>
              </a:solidFill>
              <a:uFill>
                <a:solidFill>
                  <a:srgbClr val="ffffff"/>
                </a:solidFill>
              </a:uFill>
              <a:latin typeface="Arial"/>
            </a:endParaRPr>
          </a:p>
        </p:txBody>
      </p:sp>
      <p:sp>
        <p:nvSpPr>
          <p:cNvPr id="280"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281" name="" descr=""/>
          <p:cNvPicPr/>
          <p:nvPr/>
        </p:nvPicPr>
        <p:blipFill>
          <a:blip r:embed="rId1"/>
          <a:stretch/>
        </p:blipFill>
        <p:spPr>
          <a:xfrm>
            <a:off x="2845080" y="3371400"/>
            <a:ext cx="3531240" cy="89280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83"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84"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85"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length property represents the length of a string</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For an empty string, length is 0.</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p:txBody>
      </p:sp>
      <p:sp>
        <p:nvSpPr>
          <p:cNvPr id="286"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value and match methods, length property</a:t>
            </a:r>
            <a:endParaRPr b="0" lang="en-IN" sz="1800" spc="-1" strike="noStrike">
              <a:solidFill>
                <a:srgbClr val="000000"/>
              </a:solidFill>
              <a:uFill>
                <a:solidFill>
                  <a:srgbClr val="ffffff"/>
                </a:solidFill>
              </a:uFill>
              <a:latin typeface="Arial"/>
            </a:endParaRPr>
          </a:p>
        </p:txBody>
      </p:sp>
      <p:sp>
        <p:nvSpPr>
          <p:cNvPr id="287"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288" name="" descr=""/>
          <p:cNvPicPr/>
          <p:nvPr/>
        </p:nvPicPr>
        <p:blipFill>
          <a:blip r:embed="rId1"/>
          <a:stretch/>
        </p:blipFill>
        <p:spPr>
          <a:xfrm>
            <a:off x="3478680" y="2305080"/>
            <a:ext cx="2264400" cy="721440"/>
          </a:xfrm>
          <a:prstGeom prst="rect">
            <a:avLst/>
          </a:prstGeom>
          <a:ln>
            <a:noFill/>
          </a:ln>
        </p:spPr>
      </p:pic>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90"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91"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92"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A form is the usual way information is gathered from a browser</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When the Submit button of a form is clicked, the form’s values are sent to the server</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Components of a form are defined in the content of a </a:t>
            </a:r>
            <a:r>
              <a:rPr b="1" lang="en-IN" sz="2600" spc="-1" strike="noStrike">
                <a:solidFill>
                  <a:srgbClr val="000000"/>
                </a:solidFill>
                <a:uFill>
                  <a:solidFill>
                    <a:srgbClr val="ffffff"/>
                  </a:solidFill>
                </a:uFill>
                <a:latin typeface="Calibri"/>
                <a:ea typeface="DejaVu Sans"/>
              </a:rPr>
              <a:t>&lt;form&gt;</a:t>
            </a:r>
            <a:r>
              <a:rPr b="0" lang="en-IN" sz="2600" spc="-1" strike="noStrike">
                <a:solidFill>
                  <a:srgbClr val="000000"/>
                </a:solidFill>
                <a:uFill>
                  <a:solidFill>
                    <a:srgbClr val="ffffff"/>
                  </a:solidFill>
                </a:uFill>
                <a:latin typeface="Calibri"/>
                <a:ea typeface="DejaVu Sans"/>
              </a:rPr>
              <a:t> tag</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Attributes – action , method</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action</a:t>
            </a:r>
            <a:r>
              <a:rPr b="0" lang="en-IN" sz="2600" spc="-1" strike="noStrike">
                <a:solidFill>
                  <a:srgbClr val="000000"/>
                </a:solidFill>
                <a:uFill>
                  <a:solidFill>
                    <a:srgbClr val="ffffff"/>
                  </a:solidFill>
                </a:uFill>
                <a:latin typeface="Calibri"/>
                <a:ea typeface="DejaVu Sans"/>
              </a:rPr>
              <a:t>, specifies the </a:t>
            </a:r>
            <a:r>
              <a:rPr b="1" lang="en-IN" sz="2600" spc="-1" strike="noStrike">
                <a:solidFill>
                  <a:srgbClr val="000000"/>
                </a:solidFill>
                <a:uFill>
                  <a:solidFill>
                    <a:srgbClr val="ffffff"/>
                  </a:solidFill>
                </a:uFill>
                <a:latin typeface="Calibri"/>
                <a:ea typeface="DejaVu Sans"/>
              </a:rPr>
              <a:t>URL</a:t>
            </a:r>
            <a:r>
              <a:rPr b="0" lang="en-IN" sz="2600" spc="-1" strike="noStrike">
                <a:solidFill>
                  <a:srgbClr val="000000"/>
                </a:solidFill>
                <a:uFill>
                  <a:solidFill>
                    <a:srgbClr val="ffffff"/>
                  </a:solidFill>
                </a:uFill>
                <a:latin typeface="Calibri"/>
                <a:ea typeface="DejaVu Sans"/>
              </a:rPr>
              <a:t> that is to be called when the Submit button is clicked </a:t>
            </a:r>
            <a:endParaRPr b="0" lang="en-IN" sz="1800" spc="-1" strike="noStrike">
              <a:solidFill>
                <a:srgbClr val="000000"/>
              </a:solidFill>
              <a:uFill>
                <a:solidFill>
                  <a:srgbClr val="ffffff"/>
                </a:solidFill>
              </a:uFill>
              <a:latin typeface="Arial"/>
            </a:endParaRPr>
          </a:p>
        </p:txBody>
      </p:sp>
      <p:sp>
        <p:nvSpPr>
          <p:cNvPr id="293"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HTML Form</a:t>
            </a:r>
            <a:endParaRPr b="0" lang="en-IN" sz="1800" spc="-1" strike="noStrike">
              <a:solidFill>
                <a:srgbClr val="000000"/>
              </a:solidFill>
              <a:uFill>
                <a:solidFill>
                  <a:srgbClr val="ffffff"/>
                </a:solidFill>
              </a:uFill>
              <a:latin typeface="Arial"/>
            </a:endParaRPr>
          </a:p>
        </p:txBody>
      </p:sp>
      <p:sp>
        <p:nvSpPr>
          <p:cNvPr id="294"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295" name="" descr=""/>
          <p:cNvPicPr/>
          <p:nvPr/>
        </p:nvPicPr>
        <p:blipFill>
          <a:blip r:embed="rId1"/>
          <a:stretch/>
        </p:blipFill>
        <p:spPr>
          <a:xfrm>
            <a:off x="317520" y="4491360"/>
            <a:ext cx="8571960" cy="705960"/>
          </a:xfrm>
          <a:prstGeom prst="rect">
            <a:avLst/>
          </a:prstGeom>
          <a:ln>
            <a:noFill/>
          </a:ln>
        </p:spPr>
      </p:pic>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297"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298"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299"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Attributes – action , method</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method</a:t>
            </a:r>
            <a:r>
              <a:rPr b="0" lang="en-IN" sz="2600" spc="-1" strike="noStrike">
                <a:solidFill>
                  <a:srgbClr val="000000"/>
                </a:solidFill>
                <a:uFill>
                  <a:solidFill>
                    <a:srgbClr val="ffffff"/>
                  </a:solidFill>
                </a:uFill>
                <a:latin typeface="Calibri"/>
                <a:ea typeface="DejaVu Sans"/>
              </a:rPr>
              <a:t> , specifies one of the two possible techniques of transferring the form data to the server, </a:t>
            </a:r>
            <a:r>
              <a:rPr b="1" lang="en-IN" sz="2600" spc="-1" strike="noStrike">
                <a:solidFill>
                  <a:srgbClr val="000000"/>
                </a:solidFill>
                <a:uFill>
                  <a:solidFill>
                    <a:srgbClr val="ffffff"/>
                  </a:solidFill>
                </a:uFill>
                <a:latin typeface="Calibri"/>
                <a:ea typeface="DejaVu Sans"/>
              </a:rPr>
              <a:t>get</a:t>
            </a:r>
            <a:r>
              <a:rPr b="0" lang="en-IN" sz="2600" spc="-1" strike="noStrike">
                <a:solidFill>
                  <a:srgbClr val="000000"/>
                </a:solidFill>
                <a:uFill>
                  <a:solidFill>
                    <a:srgbClr val="ffffff"/>
                  </a:solidFill>
                </a:uFill>
                <a:latin typeface="Calibri"/>
                <a:ea typeface="DejaVu Sans"/>
              </a:rPr>
              <a:t> and </a:t>
            </a:r>
            <a:r>
              <a:rPr b="1" lang="en-IN" sz="2600" spc="-1" strike="noStrike">
                <a:solidFill>
                  <a:srgbClr val="000000"/>
                </a:solidFill>
                <a:uFill>
                  <a:solidFill>
                    <a:srgbClr val="ffffff"/>
                  </a:solidFill>
                </a:uFill>
                <a:latin typeface="Calibri"/>
                <a:ea typeface="DejaVu Sans"/>
              </a:rPr>
              <a:t>post</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input</a:t>
            </a:r>
            <a:r>
              <a:rPr b="0" lang="en-IN" sz="2600" spc="-1" strike="noStrike">
                <a:solidFill>
                  <a:srgbClr val="000000"/>
                </a:solidFill>
                <a:uFill>
                  <a:solidFill>
                    <a:srgbClr val="ffffff"/>
                  </a:solidFill>
                </a:uFill>
                <a:latin typeface="Calibri"/>
                <a:ea typeface="DejaVu Sans"/>
              </a:rPr>
              <a:t> tag </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The </a:t>
            </a:r>
            <a:r>
              <a:rPr b="1" lang="en-IN" sz="2600" spc="-1" strike="noStrike">
                <a:solidFill>
                  <a:srgbClr val="000000"/>
                </a:solidFill>
                <a:uFill>
                  <a:solidFill>
                    <a:srgbClr val="ffffff"/>
                  </a:solidFill>
                </a:uFill>
                <a:latin typeface="Calibri"/>
                <a:ea typeface="DejaVu Sans"/>
              </a:rPr>
              <a:t>type</a:t>
            </a:r>
            <a:r>
              <a:rPr b="0" lang="en-IN" sz="2600" spc="-1" strike="noStrike">
                <a:solidFill>
                  <a:srgbClr val="000000"/>
                </a:solidFill>
                <a:uFill>
                  <a:solidFill>
                    <a:srgbClr val="ffffff"/>
                  </a:solidFill>
                </a:uFill>
                <a:latin typeface="Calibri"/>
                <a:ea typeface="DejaVu Sans"/>
              </a:rPr>
              <a:t> attribute of &lt;input&gt; specifies the kind of widget being created</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text</a:t>
            </a:r>
            <a:r>
              <a:rPr b="0" lang="en-IN" sz="2600" spc="-1" strike="noStrike">
                <a:solidFill>
                  <a:srgbClr val="000000"/>
                </a:solidFill>
                <a:uFill>
                  <a:solidFill>
                    <a:srgbClr val="ffffff"/>
                  </a:solidFill>
                </a:uFill>
                <a:latin typeface="Calibri"/>
                <a:ea typeface="DejaVu Sans"/>
              </a:rPr>
              <a:t> - Creates a horizontal box for text input</a:t>
            </a: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Check box , Radio button , Select menu</a:t>
            </a:r>
            <a:endParaRPr b="0" lang="en-IN" sz="1800" spc="-1" strike="noStrike">
              <a:solidFill>
                <a:srgbClr val="000000"/>
              </a:solidFill>
              <a:uFill>
                <a:solidFill>
                  <a:srgbClr val="ffffff"/>
                </a:solidFill>
              </a:uFill>
              <a:latin typeface="Arial"/>
            </a:endParaRPr>
          </a:p>
        </p:txBody>
      </p:sp>
      <p:sp>
        <p:nvSpPr>
          <p:cNvPr id="300"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HTML Form</a:t>
            </a:r>
            <a:endParaRPr b="0" lang="en-IN" sz="1800" spc="-1" strike="noStrike">
              <a:solidFill>
                <a:srgbClr val="000000"/>
              </a:solidFill>
              <a:uFill>
                <a:solidFill>
                  <a:srgbClr val="ffffff"/>
                </a:solidFill>
              </a:uFill>
              <a:latin typeface="Arial"/>
            </a:endParaRPr>
          </a:p>
        </p:txBody>
      </p:sp>
      <p:sp>
        <p:nvSpPr>
          <p:cNvPr id="301"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302" name="" descr=""/>
          <p:cNvPicPr/>
          <p:nvPr/>
        </p:nvPicPr>
        <p:blipFill>
          <a:blip r:embed="rId1"/>
          <a:stretch/>
        </p:blipFill>
        <p:spPr>
          <a:xfrm>
            <a:off x="434520" y="3741120"/>
            <a:ext cx="8352360" cy="1942200"/>
          </a:xfrm>
          <a:prstGeom prst="rect">
            <a:avLst/>
          </a:prstGeom>
          <a:ln>
            <a:noFill/>
          </a:ln>
        </p:spPr>
      </p:pic>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304"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305"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306"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button</a:t>
            </a:r>
            <a:r>
              <a:rPr b="0" lang="en-IN" sz="2600" spc="-1" strike="noStrike">
                <a:solidFill>
                  <a:srgbClr val="000000"/>
                </a:solidFill>
                <a:uFill>
                  <a:solidFill>
                    <a:srgbClr val="ffffff"/>
                  </a:solidFill>
                </a:uFill>
                <a:latin typeface="Calibri"/>
                <a:ea typeface="DejaVu Sans"/>
              </a:rPr>
              <a:t> - Creates a button </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onClick attribute</a:t>
            </a:r>
            <a:endParaRPr b="0" lang="en-IN" sz="1800" spc="-1" strike="noStrike">
              <a:solidFill>
                <a:srgbClr val="000000"/>
              </a:solidFill>
              <a:uFill>
                <a:solidFill>
                  <a:srgbClr val="ffffff"/>
                </a:solidFill>
              </a:uFill>
              <a:latin typeface="Arial"/>
            </a:endParaRPr>
          </a:p>
        </p:txBody>
      </p:sp>
      <p:sp>
        <p:nvSpPr>
          <p:cNvPr id="307"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HTML Form</a:t>
            </a:r>
            <a:endParaRPr b="0" lang="en-IN" sz="1800" spc="-1" strike="noStrike">
              <a:solidFill>
                <a:srgbClr val="000000"/>
              </a:solidFill>
              <a:uFill>
                <a:solidFill>
                  <a:srgbClr val="ffffff"/>
                </a:solidFill>
              </a:uFill>
              <a:latin typeface="Arial"/>
            </a:endParaRPr>
          </a:p>
        </p:txBody>
      </p:sp>
      <p:sp>
        <p:nvSpPr>
          <p:cNvPr id="308"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309" name="" descr=""/>
          <p:cNvPicPr/>
          <p:nvPr/>
        </p:nvPicPr>
        <p:blipFill>
          <a:blip r:embed="rId1"/>
          <a:stretch/>
        </p:blipFill>
        <p:spPr>
          <a:xfrm>
            <a:off x="353520" y="2364120"/>
            <a:ext cx="8464320" cy="2109960"/>
          </a:xfrm>
          <a:prstGeom prst="rect">
            <a:avLst/>
          </a:prstGeom>
          <a:ln>
            <a:noFill/>
          </a:ln>
        </p:spPr>
      </p:pic>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311"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312"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313"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Users actions, such as mouse clicks and key presses, are referred to as events</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HTML events are </a:t>
            </a:r>
            <a:r>
              <a:rPr b="1" lang="en-IN" sz="2600" spc="-1" strike="noStrike">
                <a:solidFill>
                  <a:srgbClr val="000000"/>
                </a:solidFill>
                <a:uFill>
                  <a:solidFill>
                    <a:srgbClr val="ffffff"/>
                  </a:solidFill>
                </a:uFill>
                <a:latin typeface="Calibri"/>
                <a:ea typeface="DejaVu Sans"/>
              </a:rPr>
              <a:t>"things"</a:t>
            </a:r>
            <a:r>
              <a:rPr b="0" lang="en-IN" sz="2600" spc="-1" strike="noStrike">
                <a:solidFill>
                  <a:srgbClr val="000000"/>
                </a:solidFill>
                <a:uFill>
                  <a:solidFill>
                    <a:srgbClr val="ffffff"/>
                  </a:solidFill>
                </a:uFill>
                <a:latin typeface="Calibri"/>
                <a:ea typeface="DejaVu Sans"/>
              </a:rPr>
              <a:t> that happen to HTML elements</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When JavaScript is used in HTML pages, JavaScript can </a:t>
            </a:r>
            <a:r>
              <a:rPr b="1" lang="en-IN" sz="2600" spc="-1" strike="noStrike">
                <a:solidFill>
                  <a:srgbClr val="000000"/>
                </a:solidFill>
                <a:uFill>
                  <a:solidFill>
                    <a:srgbClr val="ffffff"/>
                  </a:solidFill>
                </a:uFill>
                <a:latin typeface="Calibri"/>
                <a:ea typeface="DejaVu Sans"/>
              </a:rPr>
              <a:t>"react"</a:t>
            </a:r>
            <a:r>
              <a:rPr b="0" lang="en-IN" sz="2600" spc="-1" strike="noStrike">
                <a:solidFill>
                  <a:srgbClr val="000000"/>
                </a:solidFill>
                <a:uFill>
                  <a:solidFill>
                    <a:srgbClr val="ffffff"/>
                  </a:solidFill>
                </a:uFill>
                <a:latin typeface="Calibri"/>
                <a:ea typeface="DejaVu Sans"/>
              </a:rPr>
              <a:t> on these events.</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The main task of most JavaScript programs is to respond to events</a:t>
            </a:r>
            <a:endParaRPr b="0" lang="en-IN" sz="1800" spc="-1" strike="noStrike">
              <a:solidFill>
                <a:srgbClr val="000000"/>
              </a:solidFill>
              <a:uFill>
                <a:solidFill>
                  <a:srgbClr val="ffffff"/>
                </a:solidFill>
              </a:uFill>
              <a:latin typeface="Arial"/>
            </a:endParaRPr>
          </a:p>
        </p:txBody>
      </p:sp>
      <p:sp>
        <p:nvSpPr>
          <p:cNvPr id="314"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Event</a:t>
            </a:r>
            <a:endParaRPr b="0" lang="en-IN" sz="1800" spc="-1" strike="noStrike">
              <a:solidFill>
                <a:srgbClr val="000000"/>
              </a:solidFill>
              <a:uFill>
                <a:solidFill>
                  <a:srgbClr val="ffffff"/>
                </a:solidFill>
              </a:uFill>
              <a:latin typeface="Arial"/>
            </a:endParaRPr>
          </a:p>
        </p:txBody>
      </p:sp>
      <p:sp>
        <p:nvSpPr>
          <p:cNvPr id="315"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317"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318"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319"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button</a:t>
            </a:r>
            <a:r>
              <a:rPr b="0" lang="en-IN" sz="2600" spc="-1" strike="noStrike">
                <a:solidFill>
                  <a:srgbClr val="000000"/>
                </a:solidFill>
                <a:uFill>
                  <a:solidFill>
                    <a:srgbClr val="ffffff"/>
                  </a:solidFill>
                </a:uFill>
                <a:latin typeface="Calibri"/>
                <a:ea typeface="DejaVu Sans"/>
              </a:rPr>
              <a:t> – type button creates a button with name as mentioned in attribute </a:t>
            </a:r>
            <a:r>
              <a:rPr b="1" lang="en-IN" sz="2600" spc="-1" strike="noStrike">
                <a:solidFill>
                  <a:srgbClr val="000000"/>
                </a:solidFill>
                <a:uFill>
                  <a:solidFill>
                    <a:srgbClr val="ffffff"/>
                  </a:solidFill>
                </a:uFill>
                <a:latin typeface="Calibri"/>
                <a:ea typeface="DejaVu Sans"/>
              </a:rPr>
              <a:t>value</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onClick</a:t>
            </a:r>
            <a:r>
              <a:rPr b="0" lang="en-IN" sz="2600" spc="-1" strike="noStrike">
                <a:solidFill>
                  <a:srgbClr val="000000"/>
                </a:solidFill>
                <a:uFill>
                  <a:solidFill>
                    <a:srgbClr val="ffffff"/>
                  </a:solidFill>
                </a:uFill>
                <a:latin typeface="Calibri"/>
                <a:ea typeface="DejaVu Sans"/>
              </a:rPr>
              <a:t> attribute - event handler is called when the object is clicked</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Example - Execute a JavaScript when a button is clicked</a:t>
            </a:r>
            <a:endParaRPr b="0" lang="en-IN" sz="1800" spc="-1" strike="noStrike">
              <a:solidFill>
                <a:srgbClr val="000000"/>
              </a:solidFill>
              <a:uFill>
                <a:solidFill>
                  <a:srgbClr val="ffffff"/>
                </a:solidFill>
              </a:uFill>
              <a:latin typeface="Arial"/>
            </a:endParaRPr>
          </a:p>
        </p:txBody>
      </p:sp>
      <p:sp>
        <p:nvSpPr>
          <p:cNvPr id="320"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onclick event</a:t>
            </a:r>
            <a:endParaRPr b="0" lang="en-IN" sz="1800" spc="-1" strike="noStrike">
              <a:solidFill>
                <a:srgbClr val="000000"/>
              </a:solidFill>
              <a:uFill>
                <a:solidFill>
                  <a:srgbClr val="ffffff"/>
                </a:solidFill>
              </a:uFill>
              <a:latin typeface="Arial"/>
            </a:endParaRPr>
          </a:p>
        </p:txBody>
      </p:sp>
      <p:sp>
        <p:nvSpPr>
          <p:cNvPr id="321"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322" name="" descr=""/>
          <p:cNvPicPr/>
          <p:nvPr/>
        </p:nvPicPr>
        <p:blipFill>
          <a:blip r:embed="rId1"/>
          <a:stretch/>
        </p:blipFill>
        <p:spPr>
          <a:xfrm>
            <a:off x="825120" y="3759840"/>
            <a:ext cx="7571160" cy="1761120"/>
          </a:xfrm>
          <a:prstGeom prst="rect">
            <a:avLst/>
          </a:prstGeom>
          <a:ln>
            <a:noFill/>
          </a:ln>
        </p:spPr>
      </p:pic>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04920" y="380880"/>
            <a:ext cx="8605440" cy="60908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marL="216000" indent="-211680" algn="just">
              <a:lnSpc>
                <a:spcPct val="9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 </a:t>
            </a:r>
            <a:r>
              <a:rPr b="0" lang="en-IN" sz="2400" spc="-1" strike="noStrike">
                <a:solidFill>
                  <a:srgbClr val="000000"/>
                </a:solidFill>
                <a:uFill>
                  <a:solidFill>
                    <a:srgbClr val="ffffff"/>
                  </a:solidFill>
                </a:uFill>
                <a:latin typeface="Calibri"/>
                <a:ea typeface="DejaVu Sans"/>
              </a:rPr>
              <a:t>JavaScript is an interpreted, scripting language, designed to add interactivity to HTML pages</a:t>
            </a: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marL="216000" indent="-211680" algn="just">
              <a:lnSpc>
                <a:spcPct val="9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 </a:t>
            </a:r>
            <a:r>
              <a:rPr b="0" lang="en-IN" sz="2400" spc="-1" strike="noStrike">
                <a:solidFill>
                  <a:srgbClr val="000000"/>
                </a:solidFill>
                <a:uFill>
                  <a:solidFill>
                    <a:srgbClr val="ffffff"/>
                  </a:solidFill>
                </a:uFill>
                <a:latin typeface="Calibri"/>
                <a:ea typeface="DejaVu Sans"/>
              </a:rPr>
              <a:t>It is used in Web pages to improve the design, validate forms, detect browsers, create cookies</a:t>
            </a: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marL="216000" indent="-211680" algn="just">
              <a:lnSpc>
                <a:spcPct val="9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 </a:t>
            </a:r>
            <a:r>
              <a:rPr b="0" lang="en-IN" sz="2400" spc="-1" strike="noStrike">
                <a:solidFill>
                  <a:srgbClr val="000000"/>
                </a:solidFill>
                <a:uFill>
                  <a:solidFill>
                    <a:srgbClr val="ffffff"/>
                  </a:solidFill>
                </a:uFill>
                <a:latin typeface="Calibri"/>
                <a:ea typeface="DejaVu Sans"/>
              </a:rPr>
              <a:t>Most popular scripting language on the internet, and works on all major browsers like Firefox, Chrome, Opera, IE</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marL="216000" indent="-211680">
              <a:lnSpc>
                <a:spcPct val="9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 </a:t>
            </a:r>
            <a:r>
              <a:rPr b="0" lang="en-IN" sz="2400" spc="-1" strike="noStrike">
                <a:solidFill>
                  <a:srgbClr val="000000"/>
                </a:solidFill>
                <a:uFill>
                  <a:solidFill>
                    <a:srgbClr val="ffffff"/>
                  </a:solidFill>
                </a:uFill>
                <a:latin typeface="Calibri"/>
                <a:ea typeface="DejaVu Sans"/>
              </a:rPr>
              <a:t>It is usually embedded directly into HTML pages </a:t>
            </a:r>
            <a:endParaRPr b="0" lang="en-IN" sz="1800" spc="-1" strike="noStrike">
              <a:solidFill>
                <a:srgbClr val="000000"/>
              </a:solidFill>
              <a:uFill>
                <a:solidFill>
                  <a:srgbClr val="ffffff"/>
                </a:solidFill>
              </a:uFill>
              <a:latin typeface="Arial"/>
            </a:endParaRPr>
          </a:p>
          <a:p>
            <a:pPr>
              <a:lnSpc>
                <a:spcPct val="90000"/>
              </a:lnSpc>
            </a:pPr>
            <a:endParaRPr b="0" lang="en-IN" sz="1800" spc="-1" strike="noStrike">
              <a:solidFill>
                <a:srgbClr val="000000"/>
              </a:solidFill>
              <a:uFill>
                <a:solidFill>
                  <a:srgbClr val="ffffff"/>
                </a:solidFill>
              </a:uFill>
              <a:latin typeface="Arial"/>
            </a:endParaRPr>
          </a:p>
          <a:p>
            <a:pPr marL="216000" indent="-211680">
              <a:lnSpc>
                <a:spcPct val="9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 </a:t>
            </a:r>
            <a:r>
              <a:rPr b="0" lang="en-IN" sz="2400" spc="-1" strike="noStrike">
                <a:solidFill>
                  <a:srgbClr val="000000"/>
                </a:solidFill>
                <a:uFill>
                  <a:solidFill>
                    <a:srgbClr val="ffffff"/>
                  </a:solidFill>
                </a:uFill>
                <a:latin typeface="Calibri"/>
                <a:ea typeface="DejaVu Sans"/>
              </a:rPr>
              <a:t>Can be used without purchasing a license</a:t>
            </a: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93" name="CustomShape 3"/>
          <p:cNvSpPr/>
          <p:nvPr/>
        </p:nvSpPr>
        <p:spPr>
          <a:xfrm>
            <a:off x="6553080" y="6356520"/>
            <a:ext cx="2128680" cy="360000"/>
          </a:xfrm>
          <a:prstGeom prst="rect">
            <a:avLst/>
          </a:prstGeom>
          <a:noFill/>
          <a:ln>
            <a:noFill/>
          </a:ln>
        </p:spPr>
        <p:style>
          <a:lnRef idx="0"/>
          <a:fillRef idx="0"/>
          <a:effectRef idx="0"/>
          <a:fontRef idx="minor"/>
        </p:style>
      </p:sp>
      <p:sp>
        <p:nvSpPr>
          <p:cNvPr id="94" name="CustomShape 4"/>
          <p:cNvSpPr/>
          <p:nvPr/>
        </p:nvSpPr>
        <p:spPr>
          <a:xfrm>
            <a:off x="685800" y="533520"/>
            <a:ext cx="77673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Times New Roman"/>
                <a:ea typeface="DejaVu Sans"/>
              </a:rPr>
              <a:t>JavaScript</a:t>
            </a: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304920" y="380880"/>
            <a:ext cx="8605440" cy="609084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2a. Pseudo Code / Outline of the Algorithm</a:t>
            </a:r>
            <a:endParaRPr b="0" lang="en-IN" sz="1800" spc="-1" strike="noStrike">
              <a:solidFill>
                <a:srgbClr val="000000"/>
              </a:solidFill>
              <a:uFill>
                <a:solidFill>
                  <a:srgbClr val="ffffff"/>
                </a:solidFill>
              </a:uFill>
              <a:latin typeface="Arial"/>
            </a:endParaRPr>
          </a:p>
        </p:txBody>
      </p:sp>
      <p:sp>
        <p:nvSpPr>
          <p:cNvPr id="324" name="CustomShape 2"/>
          <p:cNvSpPr/>
          <p:nvPr/>
        </p:nvSpPr>
        <p:spPr>
          <a:xfrm>
            <a:off x="1905120" y="6356520"/>
            <a:ext cx="410976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325" name="CustomShape 3"/>
          <p:cNvSpPr/>
          <p:nvPr/>
        </p:nvSpPr>
        <p:spPr>
          <a:xfrm>
            <a:off x="6553080" y="6356520"/>
            <a:ext cx="2128680" cy="360000"/>
          </a:xfrm>
          <a:prstGeom prst="rect">
            <a:avLst/>
          </a:prstGeom>
          <a:noFill/>
          <a:ln>
            <a:noFill/>
          </a:ln>
        </p:spPr>
        <p:style>
          <a:lnRef idx="0"/>
          <a:fillRef idx="0"/>
          <a:effectRef idx="0"/>
          <a:fontRef idx="minor"/>
        </p:style>
      </p:sp>
      <p:sp>
        <p:nvSpPr>
          <p:cNvPr id="326" name="CustomShape 4"/>
          <p:cNvSpPr/>
          <p:nvPr/>
        </p:nvSpPr>
        <p:spPr>
          <a:xfrm>
            <a:off x="304920" y="941400"/>
            <a:ext cx="8605440" cy="5819400"/>
          </a:xfrm>
          <a:prstGeom prst="rect">
            <a:avLst/>
          </a:prstGeom>
          <a:noFill/>
          <a:ln w="9360">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327" name="" descr=""/>
          <p:cNvPicPr/>
          <p:nvPr/>
        </p:nvPicPr>
        <p:blipFill>
          <a:blip r:embed="rId1"/>
          <a:stretch/>
        </p:blipFill>
        <p:spPr>
          <a:xfrm>
            <a:off x="363960" y="2689920"/>
            <a:ext cx="8345880" cy="1697760"/>
          </a:xfrm>
          <a:prstGeom prst="rect">
            <a:avLst/>
          </a:prstGeom>
          <a:ln>
            <a:noFill/>
          </a:ln>
        </p:spPr>
      </p:pic>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304920" y="380880"/>
            <a:ext cx="8605440" cy="609084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2a. Pseudo Code / Outline of the Algorithm</a:t>
            </a:r>
            <a:endParaRPr b="0" lang="en-IN" sz="1800" spc="-1" strike="noStrike">
              <a:solidFill>
                <a:srgbClr val="000000"/>
              </a:solidFill>
              <a:uFill>
                <a:solidFill>
                  <a:srgbClr val="ffffff"/>
                </a:solidFill>
              </a:uFill>
              <a:latin typeface="Arial"/>
            </a:endParaRPr>
          </a:p>
        </p:txBody>
      </p:sp>
      <p:sp>
        <p:nvSpPr>
          <p:cNvPr id="329" name="CustomShape 2"/>
          <p:cNvSpPr/>
          <p:nvPr/>
        </p:nvSpPr>
        <p:spPr>
          <a:xfrm>
            <a:off x="1905120" y="6356520"/>
            <a:ext cx="410976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330" name="CustomShape 3"/>
          <p:cNvSpPr/>
          <p:nvPr/>
        </p:nvSpPr>
        <p:spPr>
          <a:xfrm>
            <a:off x="6553080" y="6356520"/>
            <a:ext cx="2128680" cy="360000"/>
          </a:xfrm>
          <a:prstGeom prst="rect">
            <a:avLst/>
          </a:prstGeom>
          <a:noFill/>
          <a:ln>
            <a:noFill/>
          </a:ln>
        </p:spPr>
        <p:style>
          <a:lnRef idx="0"/>
          <a:fillRef idx="0"/>
          <a:effectRef idx="0"/>
          <a:fontRef idx="minor"/>
        </p:style>
      </p:sp>
      <p:sp>
        <p:nvSpPr>
          <p:cNvPr id="331" name="CustomShape 4"/>
          <p:cNvSpPr/>
          <p:nvPr/>
        </p:nvSpPr>
        <p:spPr>
          <a:xfrm>
            <a:off x="304920" y="941400"/>
            <a:ext cx="8605440" cy="5819400"/>
          </a:xfrm>
          <a:prstGeom prst="rect">
            <a:avLst/>
          </a:prstGeom>
          <a:noFill/>
          <a:ln w="9360">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332" name="" descr=""/>
          <p:cNvPicPr/>
          <p:nvPr/>
        </p:nvPicPr>
        <p:blipFill>
          <a:blip r:embed="rId1"/>
          <a:stretch/>
        </p:blipFill>
        <p:spPr>
          <a:xfrm>
            <a:off x="435960" y="1888560"/>
            <a:ext cx="8345880" cy="3469320"/>
          </a:xfrm>
          <a:prstGeom prst="rect">
            <a:avLst/>
          </a:prstGeom>
          <a:ln>
            <a:noFill/>
          </a:ln>
        </p:spPr>
      </p:pic>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304920" y="380880"/>
            <a:ext cx="8605440" cy="609084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2a. Pseudo Code / Outline of the Algorithm</a:t>
            </a:r>
            <a:endParaRPr b="0" lang="en-IN" sz="1800" spc="-1" strike="noStrike">
              <a:solidFill>
                <a:srgbClr val="000000"/>
              </a:solidFill>
              <a:uFill>
                <a:solidFill>
                  <a:srgbClr val="ffffff"/>
                </a:solidFill>
              </a:uFill>
              <a:latin typeface="Arial"/>
            </a:endParaRPr>
          </a:p>
        </p:txBody>
      </p:sp>
      <p:sp>
        <p:nvSpPr>
          <p:cNvPr id="334" name="CustomShape 2"/>
          <p:cNvSpPr/>
          <p:nvPr/>
        </p:nvSpPr>
        <p:spPr>
          <a:xfrm>
            <a:off x="1905120" y="6356520"/>
            <a:ext cx="410976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335" name="CustomShape 3"/>
          <p:cNvSpPr/>
          <p:nvPr/>
        </p:nvSpPr>
        <p:spPr>
          <a:xfrm>
            <a:off x="6553080" y="6356520"/>
            <a:ext cx="2128680" cy="360000"/>
          </a:xfrm>
          <a:prstGeom prst="rect">
            <a:avLst/>
          </a:prstGeom>
          <a:noFill/>
          <a:ln>
            <a:noFill/>
          </a:ln>
        </p:spPr>
        <p:style>
          <a:lnRef idx="0"/>
          <a:fillRef idx="0"/>
          <a:effectRef idx="0"/>
          <a:fontRef idx="minor"/>
        </p:style>
      </p:sp>
      <p:sp>
        <p:nvSpPr>
          <p:cNvPr id="336" name="CustomShape 4"/>
          <p:cNvSpPr/>
          <p:nvPr/>
        </p:nvSpPr>
        <p:spPr>
          <a:xfrm>
            <a:off x="304920" y="941400"/>
            <a:ext cx="8605440" cy="5819400"/>
          </a:xfrm>
          <a:prstGeom prst="rect">
            <a:avLst/>
          </a:prstGeom>
          <a:noFill/>
          <a:ln w="9360">
            <a:noFill/>
          </a:ln>
        </p:spPr>
        <p:style>
          <a:lnRef idx="0"/>
          <a:fillRef idx="0"/>
          <a:effectRef idx="0"/>
          <a:fontRef idx="minor"/>
        </p:style>
        <p:txBody>
          <a:bodyPr lIns="90000" rIns="90000" tIns="45000" bIns="45000" anchor="ctr"/>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337" name="TextShape 5"/>
          <p:cNvSpPr txBox="1"/>
          <p:nvPr/>
        </p:nvSpPr>
        <p:spPr>
          <a:xfrm>
            <a:off x="481320" y="2956320"/>
            <a:ext cx="8302680" cy="992880"/>
          </a:xfrm>
          <a:prstGeom prst="rect">
            <a:avLst/>
          </a:prstGeom>
          <a:noFill/>
          <a:ln>
            <a:noFill/>
          </a:ln>
        </p:spPr>
        <p:txBody>
          <a:bodyPr lIns="0" rIns="0" tIns="0" bIns="0"/>
          <a:p>
            <a:pPr algn="ctr">
              <a:spcBef>
                <a:spcPts val="899"/>
              </a:spcBef>
            </a:pPr>
            <a:r>
              <a:rPr b="0" lang="en-US" sz="2800" spc="-1" strike="noStrike">
                <a:solidFill>
                  <a:srgbClr val="000000"/>
                </a:solidFill>
                <a:uFill>
                  <a:solidFill>
                    <a:srgbClr val="ffffff"/>
                  </a:solidFill>
                </a:uFill>
                <a:latin typeface="Arial"/>
              </a:rPr>
              <a:t>Each pattern uses the </a:t>
            </a:r>
            <a:r>
              <a:rPr b="1" lang="en-US" sz="2800" spc="-1" strike="noStrike">
                <a:solidFill>
                  <a:srgbClr val="000000"/>
                </a:solidFill>
                <a:uFill>
                  <a:solidFill>
                    <a:srgbClr val="ffffff"/>
                  </a:solidFill>
                </a:uFill>
                <a:latin typeface="Arial"/>
              </a:rPr>
              <a:t>^</a:t>
            </a:r>
            <a:r>
              <a:rPr b="0" lang="en-US" sz="2800" spc="-1" strike="noStrike">
                <a:solidFill>
                  <a:srgbClr val="000000"/>
                </a:solidFill>
                <a:uFill>
                  <a:solidFill>
                    <a:srgbClr val="ffffff"/>
                  </a:solidFill>
                </a:uFill>
                <a:latin typeface="Arial"/>
              </a:rPr>
              <a:t> and </a:t>
            </a:r>
            <a:r>
              <a:rPr b="1" lang="en-US" sz="2800" spc="-1" strike="noStrike">
                <a:solidFill>
                  <a:srgbClr val="000000"/>
                </a:solidFill>
                <a:uFill>
                  <a:solidFill>
                    <a:srgbClr val="ffffff"/>
                  </a:solidFill>
                </a:uFill>
                <a:latin typeface="Arial"/>
              </a:rPr>
              <a:t>$</a:t>
            </a:r>
            <a:r>
              <a:rPr b="0" lang="en-US" sz="2800" spc="-1" strike="noStrike">
                <a:solidFill>
                  <a:srgbClr val="000000"/>
                </a:solidFill>
                <a:uFill>
                  <a:solidFill>
                    <a:srgbClr val="ffffff"/>
                  </a:solidFill>
                </a:uFill>
                <a:latin typeface="Arial"/>
              </a:rPr>
              <a:t> anchors to make sure the entire string matches</a:t>
            </a:r>
            <a:endParaRPr b="0" lang="en-IN" sz="32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304920" y="380880"/>
            <a:ext cx="8605440" cy="609084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Sample Run</a:t>
            </a:r>
            <a:endParaRPr b="0" lang="en-IN" sz="1800" spc="-1" strike="noStrike">
              <a:solidFill>
                <a:srgbClr val="000000"/>
              </a:solidFill>
              <a:uFill>
                <a:solidFill>
                  <a:srgbClr val="ffffff"/>
                </a:solidFill>
              </a:uFill>
              <a:latin typeface="Arial"/>
            </a:endParaRPr>
          </a:p>
        </p:txBody>
      </p:sp>
      <p:sp>
        <p:nvSpPr>
          <p:cNvPr id="339" name="CustomShape 2"/>
          <p:cNvSpPr/>
          <p:nvPr/>
        </p:nvSpPr>
        <p:spPr>
          <a:xfrm>
            <a:off x="1905120" y="6356520"/>
            <a:ext cx="410976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340" name="CustomShape 3"/>
          <p:cNvSpPr/>
          <p:nvPr/>
        </p:nvSpPr>
        <p:spPr>
          <a:xfrm>
            <a:off x="6553080" y="6356520"/>
            <a:ext cx="2128680" cy="360000"/>
          </a:xfrm>
          <a:prstGeom prst="rect">
            <a:avLst/>
          </a:prstGeom>
          <a:noFill/>
          <a:ln>
            <a:noFill/>
          </a:ln>
        </p:spPr>
        <p:style>
          <a:lnRef idx="0"/>
          <a:fillRef idx="0"/>
          <a:effectRef idx="0"/>
          <a:fontRef idx="minor"/>
        </p:style>
      </p:sp>
      <p:pic>
        <p:nvPicPr>
          <p:cNvPr id="341" name="" descr=""/>
          <p:cNvPicPr/>
          <p:nvPr/>
        </p:nvPicPr>
        <p:blipFill>
          <a:blip r:embed="rId1"/>
          <a:stretch/>
        </p:blipFill>
        <p:spPr>
          <a:xfrm>
            <a:off x="868320" y="1660320"/>
            <a:ext cx="3093120" cy="930960"/>
          </a:xfrm>
          <a:prstGeom prst="rect">
            <a:avLst/>
          </a:prstGeom>
          <a:ln>
            <a:noFill/>
          </a:ln>
        </p:spPr>
      </p:pic>
      <p:pic>
        <p:nvPicPr>
          <p:cNvPr id="342" name="" descr=""/>
          <p:cNvPicPr/>
          <p:nvPr/>
        </p:nvPicPr>
        <p:blipFill>
          <a:blip r:embed="rId2"/>
          <a:stretch/>
        </p:blipFill>
        <p:spPr>
          <a:xfrm>
            <a:off x="4686480" y="1167480"/>
            <a:ext cx="3016800" cy="1988280"/>
          </a:xfrm>
          <a:prstGeom prst="rect">
            <a:avLst/>
          </a:prstGeom>
          <a:ln>
            <a:noFill/>
          </a:ln>
        </p:spPr>
      </p:pic>
      <p:pic>
        <p:nvPicPr>
          <p:cNvPr id="343" name="" descr=""/>
          <p:cNvPicPr/>
          <p:nvPr/>
        </p:nvPicPr>
        <p:blipFill>
          <a:blip r:embed="rId3"/>
          <a:stretch/>
        </p:blipFill>
        <p:spPr>
          <a:xfrm>
            <a:off x="868320" y="4384080"/>
            <a:ext cx="3093120" cy="902520"/>
          </a:xfrm>
          <a:prstGeom prst="rect">
            <a:avLst/>
          </a:prstGeom>
          <a:ln>
            <a:noFill/>
          </a:ln>
        </p:spPr>
      </p:pic>
      <p:pic>
        <p:nvPicPr>
          <p:cNvPr id="344" name="" descr=""/>
          <p:cNvPicPr/>
          <p:nvPr/>
        </p:nvPicPr>
        <p:blipFill>
          <a:blip r:embed="rId4"/>
          <a:stretch/>
        </p:blipFill>
        <p:spPr>
          <a:xfrm>
            <a:off x="4645440" y="3680280"/>
            <a:ext cx="3026520" cy="1950120"/>
          </a:xfrm>
          <a:prstGeom prst="rect">
            <a:avLst/>
          </a:prstGeom>
          <a:ln>
            <a:noFill/>
          </a:ln>
        </p:spPr>
      </p:pic>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346"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347"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348"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1" lang="en-IN" sz="2600" spc="-1" strike="noStrike">
                <a:solidFill>
                  <a:srgbClr val="000000"/>
                </a:solidFill>
                <a:uFill>
                  <a:solidFill>
                    <a:srgbClr val="ffffff"/>
                  </a:solidFill>
                </a:uFill>
                <a:latin typeface="Calibri"/>
                <a:ea typeface="DejaVu Sans"/>
              </a:rPr>
              <a:t>button</a:t>
            </a:r>
            <a:r>
              <a:rPr b="0" lang="en-IN" sz="2600" spc="-1" strike="noStrike">
                <a:solidFill>
                  <a:srgbClr val="000000"/>
                </a:solidFill>
                <a:uFill>
                  <a:solidFill>
                    <a:srgbClr val="ffffff"/>
                  </a:solidFill>
                </a:uFill>
                <a:latin typeface="Calibri"/>
                <a:ea typeface="DejaVu Sans"/>
              </a:rPr>
              <a:t> – type button creates a button with name as mentioned in attribute </a:t>
            </a:r>
            <a:r>
              <a:rPr b="1" lang="en-IN" sz="2600" spc="-1" strike="noStrike">
                <a:solidFill>
                  <a:srgbClr val="000000"/>
                </a:solidFill>
                <a:uFill>
                  <a:solidFill>
                    <a:srgbClr val="ffffff"/>
                  </a:solidFill>
                </a:uFill>
                <a:latin typeface="Calibri"/>
                <a:ea typeface="DejaVu Sans"/>
              </a:rPr>
              <a:t>value</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onClick attribute - event handler is called when the object is clicked</a:t>
            </a:r>
            <a:endParaRPr b="0" lang="en-IN" sz="1800" spc="-1" strike="noStrike">
              <a:solidFill>
                <a:srgbClr val="000000"/>
              </a:solidFill>
              <a:uFill>
                <a:solidFill>
                  <a:srgbClr val="ffffff"/>
                </a:solidFill>
              </a:uFill>
              <a:latin typeface="Arial"/>
            </a:endParaRPr>
          </a:p>
          <a:p>
            <a:pPr marL="343080" indent="-338040">
              <a:lnSpc>
                <a:spcPct val="80000"/>
              </a:lnSpc>
              <a:buClr>
                <a:srgbClr val="000000"/>
              </a:buClr>
              <a:buFont typeface="Arial"/>
              <a:buChar char="•"/>
            </a:pPr>
            <a:r>
              <a:rPr b="0" lang="en-IN" sz="2600" spc="-1" strike="noStrike">
                <a:solidFill>
                  <a:srgbClr val="000000"/>
                </a:solidFill>
                <a:uFill>
                  <a:solidFill>
                    <a:srgbClr val="ffffff"/>
                  </a:solidFill>
                </a:uFill>
                <a:latin typeface="Calibri"/>
                <a:ea typeface="DejaVu Sans"/>
              </a:rPr>
              <a:t>Execute a JavaScript which validates username and password when a button “Validate” is clicked</a:t>
            </a:r>
            <a:endParaRPr b="0" lang="en-IN" sz="1800" spc="-1" strike="noStrike">
              <a:solidFill>
                <a:srgbClr val="000000"/>
              </a:solidFill>
              <a:uFill>
                <a:solidFill>
                  <a:srgbClr val="ffffff"/>
                </a:solidFill>
              </a:uFill>
              <a:latin typeface="Arial"/>
            </a:endParaRPr>
          </a:p>
        </p:txBody>
      </p:sp>
      <p:sp>
        <p:nvSpPr>
          <p:cNvPr id="349"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onclick event</a:t>
            </a:r>
            <a:endParaRPr b="0" lang="en-IN" sz="1800" spc="-1" strike="noStrike">
              <a:solidFill>
                <a:srgbClr val="000000"/>
              </a:solidFill>
              <a:uFill>
                <a:solidFill>
                  <a:srgbClr val="ffffff"/>
                </a:solidFill>
              </a:uFill>
              <a:latin typeface="Arial"/>
            </a:endParaRPr>
          </a:p>
        </p:txBody>
      </p:sp>
      <p:sp>
        <p:nvSpPr>
          <p:cNvPr id="350"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351" name="" descr=""/>
          <p:cNvPicPr/>
          <p:nvPr/>
        </p:nvPicPr>
        <p:blipFill>
          <a:blip r:embed="rId1"/>
          <a:stretch/>
        </p:blipFill>
        <p:spPr>
          <a:xfrm>
            <a:off x="353520" y="3876120"/>
            <a:ext cx="8464320" cy="2109960"/>
          </a:xfrm>
          <a:prstGeom prst="rect">
            <a:avLst/>
          </a:prstGeom>
          <a:ln>
            <a:noFill/>
          </a:ln>
        </p:spPr>
      </p:pic>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228600" y="457200"/>
            <a:ext cx="8529480" cy="757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ff0000"/>
                </a:solidFill>
                <a:uFill>
                  <a:solidFill>
                    <a:srgbClr val="ffffff"/>
                  </a:solidFill>
                </a:uFill>
                <a:latin typeface="Calibri"/>
                <a:ea typeface="DejaVu Sans"/>
              </a:rPr>
              <a:t>2b. Pseudo Code / Outline of the Algorithm</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353" name="CustomShape 2"/>
          <p:cNvSpPr/>
          <p:nvPr/>
        </p:nvSpPr>
        <p:spPr>
          <a:xfrm>
            <a:off x="228600" y="1066680"/>
            <a:ext cx="8758080" cy="5786280"/>
          </a:xfrm>
          <a:prstGeom prst="rect">
            <a:avLst/>
          </a:prstGeom>
          <a:noFill/>
          <a:ln>
            <a:noFill/>
          </a:ln>
        </p:spPr>
        <p:style>
          <a:lnRef idx="0"/>
          <a:fillRef idx="0"/>
          <a:effectRef idx="0"/>
          <a:fontRef idx="minor"/>
        </p:style>
      </p:sp>
      <p:sp>
        <p:nvSpPr>
          <p:cNvPr id="354" name="CustomShape 3"/>
          <p:cNvSpPr/>
          <p:nvPr/>
        </p:nvSpPr>
        <p:spPr>
          <a:xfrm>
            <a:off x="457200" y="6356520"/>
            <a:ext cx="2128680" cy="360000"/>
          </a:xfrm>
          <a:prstGeom prst="rect">
            <a:avLst/>
          </a:prstGeom>
          <a:noFill/>
          <a:ln>
            <a:noFill/>
          </a:ln>
        </p:spPr>
        <p:style>
          <a:lnRef idx="0"/>
          <a:fillRef idx="0"/>
          <a:effectRef idx="0"/>
          <a:fontRef idx="minor"/>
        </p:style>
      </p:sp>
      <p:sp>
        <p:nvSpPr>
          <p:cNvPr id="355" name="CustomShape 4"/>
          <p:cNvSpPr/>
          <p:nvPr/>
        </p:nvSpPr>
        <p:spPr>
          <a:xfrm>
            <a:off x="6553080" y="6356520"/>
            <a:ext cx="2128680" cy="360000"/>
          </a:xfrm>
          <a:prstGeom prst="rect">
            <a:avLst/>
          </a:prstGeom>
          <a:noFill/>
          <a:ln>
            <a:noFill/>
          </a:ln>
        </p:spPr>
        <p:style>
          <a:lnRef idx="0"/>
          <a:fillRef idx="0"/>
          <a:effectRef idx="0"/>
          <a:fontRef idx="minor"/>
        </p:style>
      </p:sp>
      <p:sp>
        <p:nvSpPr>
          <p:cNvPr id="356" name="CustomShape 5"/>
          <p:cNvSpPr/>
          <p:nvPr/>
        </p:nvSpPr>
        <p:spPr>
          <a:xfrm>
            <a:off x="228600" y="304920"/>
            <a:ext cx="8681760" cy="6243480"/>
          </a:xfrm>
          <a:prstGeom prst="rect">
            <a:avLst/>
          </a:prstGeom>
          <a:noFill/>
          <a:ln>
            <a:round/>
          </a:ln>
        </p:spPr>
        <p:style>
          <a:lnRef idx="2">
            <a:schemeClr val="accent2"/>
          </a:lnRef>
          <a:fillRef idx="1">
            <a:schemeClr val="lt1"/>
          </a:fillRef>
          <a:effectRef idx="0">
            <a:schemeClr val="accent2"/>
          </a:effectRef>
          <a:fontRef idx="minor"/>
        </p:style>
      </p:sp>
      <p:sp>
        <p:nvSpPr>
          <p:cNvPr id="357"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358" name="" descr=""/>
          <p:cNvPicPr/>
          <p:nvPr/>
        </p:nvPicPr>
        <p:blipFill>
          <a:blip r:embed="rId1"/>
          <a:stretch/>
        </p:blipFill>
        <p:spPr>
          <a:xfrm>
            <a:off x="257760" y="2714400"/>
            <a:ext cx="8596080" cy="2080440"/>
          </a:xfrm>
          <a:prstGeom prst="rect">
            <a:avLst/>
          </a:prstGeom>
          <a:ln>
            <a:noFill/>
          </a:ln>
        </p:spPr>
      </p:pic>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228600" y="457200"/>
            <a:ext cx="8529480" cy="7570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ff0000"/>
                </a:solidFill>
                <a:uFill>
                  <a:solidFill>
                    <a:srgbClr val="ffffff"/>
                  </a:solidFill>
                </a:uFill>
                <a:latin typeface="Calibri"/>
                <a:ea typeface="DejaVu Sans"/>
              </a:rPr>
              <a:t>2b. Pseudo Code / Outline of the Algorithm</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
        <p:nvSpPr>
          <p:cNvPr id="360" name="CustomShape 2"/>
          <p:cNvSpPr/>
          <p:nvPr/>
        </p:nvSpPr>
        <p:spPr>
          <a:xfrm>
            <a:off x="228600" y="1066680"/>
            <a:ext cx="8758080" cy="5786280"/>
          </a:xfrm>
          <a:prstGeom prst="rect">
            <a:avLst/>
          </a:prstGeom>
          <a:noFill/>
          <a:ln>
            <a:noFill/>
          </a:ln>
        </p:spPr>
        <p:style>
          <a:lnRef idx="0"/>
          <a:fillRef idx="0"/>
          <a:effectRef idx="0"/>
          <a:fontRef idx="minor"/>
        </p:style>
      </p:sp>
      <p:sp>
        <p:nvSpPr>
          <p:cNvPr id="361" name="CustomShape 3"/>
          <p:cNvSpPr/>
          <p:nvPr/>
        </p:nvSpPr>
        <p:spPr>
          <a:xfrm>
            <a:off x="457200" y="6356520"/>
            <a:ext cx="2128680" cy="360000"/>
          </a:xfrm>
          <a:prstGeom prst="rect">
            <a:avLst/>
          </a:prstGeom>
          <a:noFill/>
          <a:ln>
            <a:noFill/>
          </a:ln>
        </p:spPr>
        <p:style>
          <a:lnRef idx="0"/>
          <a:fillRef idx="0"/>
          <a:effectRef idx="0"/>
          <a:fontRef idx="minor"/>
        </p:style>
      </p:sp>
      <p:sp>
        <p:nvSpPr>
          <p:cNvPr id="362" name="CustomShape 4"/>
          <p:cNvSpPr/>
          <p:nvPr/>
        </p:nvSpPr>
        <p:spPr>
          <a:xfrm>
            <a:off x="6553080" y="6356520"/>
            <a:ext cx="2128680" cy="360000"/>
          </a:xfrm>
          <a:prstGeom prst="rect">
            <a:avLst/>
          </a:prstGeom>
          <a:noFill/>
          <a:ln>
            <a:noFill/>
          </a:ln>
        </p:spPr>
        <p:style>
          <a:lnRef idx="0"/>
          <a:fillRef idx="0"/>
          <a:effectRef idx="0"/>
          <a:fontRef idx="minor"/>
        </p:style>
      </p:sp>
      <p:sp>
        <p:nvSpPr>
          <p:cNvPr id="363" name="CustomShape 5"/>
          <p:cNvSpPr/>
          <p:nvPr/>
        </p:nvSpPr>
        <p:spPr>
          <a:xfrm>
            <a:off x="228600" y="304920"/>
            <a:ext cx="8681760" cy="6243480"/>
          </a:xfrm>
          <a:prstGeom prst="rect">
            <a:avLst/>
          </a:prstGeom>
          <a:noFill/>
          <a:ln>
            <a:round/>
          </a:ln>
        </p:spPr>
        <p:style>
          <a:lnRef idx="2">
            <a:schemeClr val="accent2"/>
          </a:lnRef>
          <a:fillRef idx="1">
            <a:schemeClr val="lt1"/>
          </a:fillRef>
          <a:effectRef idx="0">
            <a:schemeClr val="accent2"/>
          </a:effectRef>
          <a:fontRef idx="minor"/>
        </p:style>
      </p:sp>
      <p:sp>
        <p:nvSpPr>
          <p:cNvPr id="364"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365" name="" descr=""/>
          <p:cNvPicPr/>
          <p:nvPr/>
        </p:nvPicPr>
        <p:blipFill>
          <a:blip r:embed="rId1"/>
          <a:stretch/>
        </p:blipFill>
        <p:spPr>
          <a:xfrm>
            <a:off x="1018800" y="1010160"/>
            <a:ext cx="6971400" cy="5493960"/>
          </a:xfrm>
          <a:prstGeom prst="rect">
            <a:avLst/>
          </a:prstGeom>
          <a:ln>
            <a:noFill/>
          </a:ln>
        </p:spPr>
      </p:pic>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304920" y="380880"/>
            <a:ext cx="8605440" cy="6090840"/>
          </a:xfrm>
          <a:prstGeom prst="rect">
            <a:avLst/>
          </a:prstGeom>
          <a:no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Sample Run</a:t>
            </a:r>
            <a:endParaRPr b="0" lang="en-IN" sz="1800" spc="-1" strike="noStrike">
              <a:solidFill>
                <a:srgbClr val="000000"/>
              </a:solidFill>
              <a:uFill>
                <a:solidFill>
                  <a:srgbClr val="ffffff"/>
                </a:solidFill>
              </a:uFill>
              <a:latin typeface="Arial"/>
            </a:endParaRPr>
          </a:p>
        </p:txBody>
      </p:sp>
      <p:sp>
        <p:nvSpPr>
          <p:cNvPr id="367" name="CustomShape 2"/>
          <p:cNvSpPr/>
          <p:nvPr/>
        </p:nvSpPr>
        <p:spPr>
          <a:xfrm>
            <a:off x="1905120" y="6356520"/>
            <a:ext cx="410976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368" name="CustomShape 3"/>
          <p:cNvSpPr/>
          <p:nvPr/>
        </p:nvSpPr>
        <p:spPr>
          <a:xfrm>
            <a:off x="6553080" y="6356520"/>
            <a:ext cx="2128680" cy="360000"/>
          </a:xfrm>
          <a:prstGeom prst="rect">
            <a:avLst/>
          </a:prstGeom>
          <a:noFill/>
          <a:ln>
            <a:noFill/>
          </a:ln>
        </p:spPr>
        <p:style>
          <a:lnRef idx="0"/>
          <a:fillRef idx="0"/>
          <a:effectRef idx="0"/>
          <a:fontRef idx="minor"/>
        </p:style>
      </p:sp>
      <p:pic>
        <p:nvPicPr>
          <p:cNvPr id="369" name="" descr=""/>
          <p:cNvPicPr/>
          <p:nvPr/>
        </p:nvPicPr>
        <p:blipFill>
          <a:blip r:embed="rId1"/>
          <a:stretch/>
        </p:blipFill>
        <p:spPr>
          <a:xfrm>
            <a:off x="917640" y="1313640"/>
            <a:ext cx="2997720" cy="1149840"/>
          </a:xfrm>
          <a:prstGeom prst="rect">
            <a:avLst/>
          </a:prstGeom>
          <a:ln>
            <a:noFill/>
          </a:ln>
        </p:spPr>
      </p:pic>
      <p:pic>
        <p:nvPicPr>
          <p:cNvPr id="370" name="" descr=""/>
          <p:cNvPicPr/>
          <p:nvPr/>
        </p:nvPicPr>
        <p:blipFill>
          <a:blip r:embed="rId2"/>
          <a:stretch/>
        </p:blipFill>
        <p:spPr>
          <a:xfrm>
            <a:off x="4620240" y="907920"/>
            <a:ext cx="2864520" cy="1816920"/>
          </a:xfrm>
          <a:prstGeom prst="rect">
            <a:avLst/>
          </a:prstGeom>
          <a:ln>
            <a:noFill/>
          </a:ln>
        </p:spPr>
      </p:pic>
      <p:pic>
        <p:nvPicPr>
          <p:cNvPr id="371" name="" descr=""/>
          <p:cNvPicPr/>
          <p:nvPr/>
        </p:nvPicPr>
        <p:blipFill>
          <a:blip r:embed="rId3"/>
          <a:stretch/>
        </p:blipFill>
        <p:spPr>
          <a:xfrm>
            <a:off x="815040" y="3223440"/>
            <a:ext cx="3131280" cy="1073880"/>
          </a:xfrm>
          <a:prstGeom prst="rect">
            <a:avLst/>
          </a:prstGeom>
          <a:ln>
            <a:noFill/>
          </a:ln>
        </p:spPr>
      </p:pic>
      <p:pic>
        <p:nvPicPr>
          <p:cNvPr id="372" name="" descr=""/>
          <p:cNvPicPr/>
          <p:nvPr/>
        </p:nvPicPr>
        <p:blipFill>
          <a:blip r:embed="rId4"/>
          <a:stretch/>
        </p:blipFill>
        <p:spPr>
          <a:xfrm>
            <a:off x="4620240" y="2799000"/>
            <a:ext cx="2864520" cy="1778760"/>
          </a:xfrm>
          <a:prstGeom prst="rect">
            <a:avLst/>
          </a:prstGeom>
          <a:ln>
            <a:noFill/>
          </a:ln>
        </p:spPr>
      </p:pic>
      <p:pic>
        <p:nvPicPr>
          <p:cNvPr id="373" name="" descr=""/>
          <p:cNvPicPr/>
          <p:nvPr/>
        </p:nvPicPr>
        <p:blipFill>
          <a:blip r:embed="rId5"/>
          <a:stretch/>
        </p:blipFill>
        <p:spPr>
          <a:xfrm>
            <a:off x="812160" y="5049360"/>
            <a:ext cx="3064680" cy="950040"/>
          </a:xfrm>
          <a:prstGeom prst="rect">
            <a:avLst/>
          </a:prstGeom>
          <a:ln>
            <a:noFill/>
          </a:ln>
        </p:spPr>
      </p:pic>
      <p:pic>
        <p:nvPicPr>
          <p:cNvPr id="374" name="" descr=""/>
          <p:cNvPicPr/>
          <p:nvPr/>
        </p:nvPicPr>
        <p:blipFill>
          <a:blip r:embed="rId6"/>
          <a:stretch/>
        </p:blipFill>
        <p:spPr>
          <a:xfrm>
            <a:off x="4620240" y="4654080"/>
            <a:ext cx="2864520" cy="1740600"/>
          </a:xfrm>
          <a:prstGeom prst="rect">
            <a:avLst/>
          </a:prstGeom>
          <a:ln>
            <a:noFill/>
          </a:ln>
        </p:spPr>
      </p:pic>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304920" y="380880"/>
            <a:ext cx="8605440" cy="60908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Learning Outcomes of the Experiment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000" spc="-1" strike="noStrike">
                <a:solidFill>
                  <a:srgbClr val="0070c0"/>
                </a:solidFill>
                <a:uFill>
                  <a:solidFill>
                    <a:srgbClr val="ffffff"/>
                  </a:solidFill>
                </a:uFill>
                <a:latin typeface="Calibri"/>
                <a:ea typeface="DejaVu Sans"/>
              </a:rPr>
              <a:t>At the end of the session, students should be able to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gn="just">
              <a:lnSpc>
                <a:spcPct val="150000"/>
              </a:lnSpc>
            </a:pPr>
            <a:r>
              <a:rPr b="1" lang="en-IN" sz="2000" spc="-1" strike="noStrike">
                <a:solidFill>
                  <a:srgbClr val="0070c0"/>
                </a:solidFill>
                <a:uFill>
                  <a:solidFill>
                    <a:srgbClr val="ffffff"/>
                  </a:solidFill>
                </a:uFill>
                <a:latin typeface="Calibri"/>
                <a:ea typeface="DejaVu Sans"/>
              </a:rPr>
              <a:t>1) Explain the features of Javascript.    [L2]</a:t>
            </a:r>
            <a:endParaRPr b="0" lang="en-IN" sz="1800" spc="-1" strike="noStrike">
              <a:solidFill>
                <a:srgbClr val="000000"/>
              </a:solidFill>
              <a:uFill>
                <a:solidFill>
                  <a:srgbClr val="ffffff"/>
                </a:solidFill>
              </a:uFill>
              <a:latin typeface="Arial"/>
            </a:endParaRPr>
          </a:p>
          <a:p>
            <a:pPr algn="just">
              <a:lnSpc>
                <a:spcPct val="150000"/>
              </a:lnSpc>
            </a:pPr>
            <a:r>
              <a:rPr b="1" lang="en-IN" sz="2000" spc="-1" strike="noStrike">
                <a:solidFill>
                  <a:srgbClr val="0070c0"/>
                </a:solidFill>
                <a:uFill>
                  <a:solidFill>
                    <a:srgbClr val="ffffff"/>
                  </a:solidFill>
                </a:uFill>
                <a:latin typeface="Calibri"/>
                <a:ea typeface="DejaVu Sans"/>
              </a:rPr>
              <a:t>2) Experiment with the usage of basic programming concepts like variables, </a:t>
            </a:r>
            <a:endParaRPr b="0" lang="en-IN" sz="1800" spc="-1" strike="noStrike">
              <a:solidFill>
                <a:srgbClr val="000000"/>
              </a:solidFill>
              <a:uFill>
                <a:solidFill>
                  <a:srgbClr val="ffffff"/>
                </a:solidFill>
              </a:uFill>
              <a:latin typeface="Arial"/>
            </a:endParaRPr>
          </a:p>
          <a:p>
            <a:pPr algn="just">
              <a:lnSpc>
                <a:spcPct val="150000"/>
              </a:lnSpc>
            </a:pPr>
            <a:r>
              <a:rPr b="1" lang="en-IN" sz="2000" spc="-1" strike="noStrike">
                <a:solidFill>
                  <a:srgbClr val="0070c0"/>
                </a:solidFill>
                <a:uFill>
                  <a:solidFill>
                    <a:srgbClr val="ffffff"/>
                  </a:solidFill>
                </a:uFill>
                <a:latin typeface="Calibri"/>
                <a:ea typeface="DejaVu Sans"/>
              </a:rPr>
              <a:t>    </a:t>
            </a:r>
            <a:r>
              <a:rPr b="1" lang="en-IN" sz="2000" spc="-1" strike="noStrike">
                <a:solidFill>
                  <a:srgbClr val="0070c0"/>
                </a:solidFill>
                <a:uFill>
                  <a:solidFill>
                    <a:srgbClr val="ffffff"/>
                  </a:solidFill>
                </a:uFill>
                <a:latin typeface="Calibri"/>
                <a:ea typeface="DejaVu Sans"/>
              </a:rPr>
              <a:t>data types and conditional statements [L3]</a:t>
            </a: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algn="just">
              <a:lnSpc>
                <a:spcPct val="150000"/>
              </a:lnSpc>
            </a:pPr>
            <a:endParaRPr b="0" lang="en-IN" sz="1800" spc="-1" strike="noStrike">
              <a:solidFill>
                <a:srgbClr val="000000"/>
              </a:solidFill>
              <a:uFill>
                <a:solidFill>
                  <a:srgbClr val="ffffff"/>
                </a:solidFill>
              </a:uFill>
              <a:latin typeface="Arial"/>
            </a:endParaRPr>
          </a:p>
          <a:p>
            <a:pPr marL="457200" indent="-452160">
              <a:lnSpc>
                <a:spcPct val="100000"/>
              </a:lnSpc>
            </a:pPr>
            <a:endParaRPr b="0" lang="en-IN" sz="1800" spc="-1" strike="noStrike">
              <a:solidFill>
                <a:srgbClr val="000000"/>
              </a:solidFill>
              <a:uFill>
                <a:solidFill>
                  <a:srgbClr val="ffffff"/>
                </a:solidFill>
              </a:uFill>
              <a:latin typeface="Arial"/>
            </a:endParaRPr>
          </a:p>
          <a:p>
            <a:pPr marL="457200" indent="-452160" algn="ctr">
              <a:lnSpc>
                <a:spcPct val="100000"/>
              </a:lnSpc>
            </a:pPr>
            <a:endParaRPr b="0" lang="en-IN" sz="1800" spc="-1" strike="noStrike">
              <a:solidFill>
                <a:srgbClr val="000000"/>
              </a:solidFill>
              <a:uFill>
                <a:solidFill>
                  <a:srgbClr val="ffffff"/>
                </a:solidFill>
              </a:uFill>
              <a:latin typeface="Arial"/>
            </a:endParaRPr>
          </a:p>
          <a:p>
            <a:pPr marL="457200" indent="-452160" algn="ctr">
              <a:lnSpc>
                <a:spcPct val="100000"/>
              </a:lnSpc>
            </a:pPr>
            <a:endParaRPr b="0" lang="en-IN" sz="1800" spc="-1" strike="noStrike">
              <a:solidFill>
                <a:srgbClr val="000000"/>
              </a:solidFill>
              <a:uFill>
                <a:solidFill>
                  <a:srgbClr val="ffffff"/>
                </a:solidFill>
              </a:uFill>
              <a:latin typeface="Arial"/>
            </a:endParaRPr>
          </a:p>
          <a:p>
            <a:pPr marL="457200" indent="-452160">
              <a:lnSpc>
                <a:spcPct val="100000"/>
              </a:lnSpc>
            </a:pPr>
            <a:endParaRPr b="0" lang="en-IN" sz="1800" spc="-1" strike="noStrike">
              <a:solidFill>
                <a:srgbClr val="000000"/>
              </a:solidFill>
              <a:uFill>
                <a:solidFill>
                  <a:srgbClr val="ffffff"/>
                </a:solidFill>
              </a:uFill>
              <a:latin typeface="Arial"/>
            </a:endParaRPr>
          </a:p>
        </p:txBody>
      </p:sp>
      <p:sp>
        <p:nvSpPr>
          <p:cNvPr id="376" name="CustomShape 2"/>
          <p:cNvSpPr/>
          <p:nvPr/>
        </p:nvSpPr>
        <p:spPr>
          <a:xfrm>
            <a:off x="1371600" y="6356520"/>
            <a:ext cx="464328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377" name="CustomShape 3"/>
          <p:cNvSpPr/>
          <p:nvPr/>
        </p:nvSpPr>
        <p:spPr>
          <a:xfrm>
            <a:off x="6553080" y="6356520"/>
            <a:ext cx="2128680" cy="360000"/>
          </a:xfrm>
          <a:prstGeom prst="rect">
            <a:avLst/>
          </a:prstGeom>
          <a:noFill/>
          <a:ln>
            <a:noFill/>
          </a:ln>
        </p:spPr>
        <p:style>
          <a:lnRef idx="0"/>
          <a:fillRef idx="0"/>
          <a:effectRef idx="0"/>
          <a:fontRef idx="minor"/>
        </p:style>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How to Put a JavaScript Into an HTML Page?</a:t>
            </a:r>
            <a:endParaRPr b="0" lang="en-IN" sz="1800" spc="-1" strike="noStrike">
              <a:solidFill>
                <a:srgbClr val="000000"/>
              </a:solidFill>
              <a:uFill>
                <a:solidFill>
                  <a:srgbClr val="ffffff"/>
                </a:solidFill>
              </a:uFill>
              <a:latin typeface="Arial"/>
            </a:endParaRPr>
          </a:p>
        </p:txBody>
      </p:sp>
      <p:sp>
        <p:nvSpPr>
          <p:cNvPr id="379"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r>
              <a:rPr b="0" lang="en-IN" sz="3200" spc="-1" strike="noStrike">
                <a:solidFill>
                  <a:srgbClr val="000000"/>
                </a:solidFill>
                <a:uFill>
                  <a:solidFill>
                    <a:srgbClr val="ffffff"/>
                  </a:solidFill>
                </a:uFill>
                <a:latin typeface="Calibri"/>
                <a:ea typeface="DejaVu Sans"/>
              </a:rPr>
              <a:t>&lt;html&gt;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 type="text/javascript"&gt;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&lt;/body&gt;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&lt;/html&gt; </a:t>
            </a:r>
            <a:endParaRPr b="0" lang="en-IN" sz="1800" spc="-1" strike="noStrike">
              <a:solidFill>
                <a:srgbClr val="000000"/>
              </a:solidFill>
              <a:uFill>
                <a:solidFill>
                  <a:srgbClr val="ffffff"/>
                </a:solidFill>
              </a:uFill>
              <a:latin typeface="Arial"/>
            </a:endParaRPr>
          </a:p>
        </p:txBody>
      </p:sp>
      <p:sp>
        <p:nvSpPr>
          <p:cNvPr id="380"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gn="just">
              <a:lnSpc>
                <a:spcPct val="9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endParaRPr b="0" lang="en-IN" sz="1800" spc="-1" strike="noStrike">
              <a:solidFill>
                <a:srgbClr val="000000"/>
              </a:solidFill>
              <a:uFill>
                <a:solidFill>
                  <a:srgbClr val="ffffff"/>
                </a:solidFill>
              </a:uFill>
              <a:latin typeface="Arial"/>
            </a:endParaRPr>
          </a:p>
        </p:txBody>
      </p:sp>
      <p:sp>
        <p:nvSpPr>
          <p:cNvPr id="381" name="CustomShape 4"/>
          <p:cNvSpPr/>
          <p:nvPr/>
        </p:nvSpPr>
        <p:spPr>
          <a:xfrm>
            <a:off x="533520" y="1219320"/>
            <a:ext cx="8148240" cy="5252760"/>
          </a:xfrm>
          <a:prstGeom prst="rect">
            <a:avLst/>
          </a:prstGeom>
          <a:noFill/>
          <a:ln>
            <a:noFill/>
          </a:ln>
        </p:spPr>
        <p:style>
          <a:lnRef idx="0"/>
          <a:fillRef idx="0"/>
          <a:effectRef idx="0"/>
          <a:fontRef idx="minor"/>
        </p:style>
        <p:txBody>
          <a:bodyPr lIns="90000" rIns="90000" tIns="45000" bIns="45000"/>
          <a:p>
            <a:pPr marL="343080" indent="-338040">
              <a:lnSpc>
                <a:spcPct val="80000"/>
              </a:lnSpc>
            </a:pPr>
            <a:r>
              <a:rPr b="0" lang="en-IN" sz="1800" spc="-1" strike="noStrike">
                <a:solidFill>
                  <a:srgbClr val="000000"/>
                </a:solidFill>
                <a:uFill>
                  <a:solidFill>
                    <a:srgbClr val="ffffff"/>
                  </a:solidFill>
                </a:uFill>
                <a:latin typeface="Arial"/>
                <a:ea typeface="DejaVu Sans"/>
              </a:rPr>
              <a:t>[  </a:t>
            </a:r>
            <a:r>
              <a:rPr b="0" lang="en-IN" sz="1800" spc="-1" strike="noStrike" u="sng">
                <a:solidFill>
                  <a:srgbClr val="0000ff"/>
                </a:solidFill>
                <a:uFill>
                  <a:solidFill>
                    <a:srgbClr val="ffffff"/>
                  </a:solidFill>
                </a:uFill>
                <a:latin typeface="Arial"/>
                <a:ea typeface="DejaVu Sans"/>
                <a:hlinkClick r:id="rId1"/>
              </a:rPr>
              <a:t>http://getfirebug.com/img/firebug-large.png</a:t>
            </a: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
        <p:nvSpPr>
          <p:cNvPr id="382" name="CustomShape 5"/>
          <p:cNvSpPr/>
          <p:nvPr/>
        </p:nvSpPr>
        <p:spPr>
          <a:xfrm>
            <a:off x="609480" y="360000"/>
            <a:ext cx="8224560" cy="13665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1" strike="noStrike">
                <a:solidFill>
                  <a:srgbClr val="000000"/>
                </a:solidFill>
                <a:uFill>
                  <a:solidFill>
                    <a:srgbClr val="ffffff"/>
                  </a:solidFill>
                </a:uFill>
                <a:latin typeface="Calibri"/>
                <a:ea typeface="DejaVu Sans"/>
              </a:rPr>
              <a:t>Firebug</a:t>
            </a:r>
            <a:endParaRPr b="0" lang="en-IN" sz="1800" spc="-1" strike="noStrike">
              <a:solidFill>
                <a:srgbClr val="000000"/>
              </a:solidFill>
              <a:uFill>
                <a:solidFill>
                  <a:srgbClr val="ffffff"/>
                </a:solidFill>
              </a:uFill>
              <a:latin typeface="Arial"/>
            </a:endParaRPr>
          </a:p>
        </p:txBody>
      </p:sp>
      <p:sp>
        <p:nvSpPr>
          <p:cNvPr id="383"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pic>
        <p:nvPicPr>
          <p:cNvPr id="384" name="" descr=""/>
          <p:cNvPicPr/>
          <p:nvPr/>
        </p:nvPicPr>
        <p:blipFill>
          <a:blip r:embed="rId2"/>
          <a:stretch/>
        </p:blipFill>
        <p:spPr>
          <a:xfrm>
            <a:off x="3394800" y="2454480"/>
            <a:ext cx="2511360" cy="2006640"/>
          </a:xfrm>
          <a:prstGeom prst="rect">
            <a:avLst/>
          </a:prstGeom>
          <a:ln>
            <a:noFill/>
          </a:ln>
        </p:spPr>
      </p:pic>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04920" y="380880"/>
            <a:ext cx="8605440" cy="60908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96" name="CustomShape 2"/>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97" name="CustomShape 3"/>
          <p:cNvSpPr/>
          <p:nvPr/>
        </p:nvSpPr>
        <p:spPr>
          <a:xfrm>
            <a:off x="6553080" y="6356520"/>
            <a:ext cx="2128680" cy="360000"/>
          </a:xfrm>
          <a:prstGeom prst="rect">
            <a:avLst/>
          </a:prstGeom>
          <a:noFill/>
          <a:ln>
            <a:noFill/>
          </a:ln>
        </p:spPr>
        <p:style>
          <a:lnRef idx="0"/>
          <a:fillRef idx="0"/>
          <a:effectRef idx="0"/>
          <a:fontRef idx="minor"/>
        </p:style>
      </p:sp>
      <p:sp>
        <p:nvSpPr>
          <p:cNvPr id="98" name="CustomShape 4"/>
          <p:cNvSpPr/>
          <p:nvPr/>
        </p:nvSpPr>
        <p:spPr>
          <a:xfrm>
            <a:off x="685800" y="533520"/>
            <a:ext cx="77673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Times New Roman"/>
                <a:ea typeface="DejaVu Sans"/>
              </a:rPr>
              <a:t>JavaScript</a:t>
            </a:r>
            <a:endParaRPr b="0" lang="en-IN" sz="1800" spc="-1" strike="noStrike">
              <a:solidFill>
                <a:srgbClr val="000000"/>
              </a:solidFill>
              <a:uFill>
                <a:solidFill>
                  <a:srgbClr val="ffffff"/>
                </a:solidFill>
              </a:uFill>
              <a:latin typeface="Arial"/>
            </a:endParaRPr>
          </a:p>
        </p:txBody>
      </p:sp>
      <p:sp>
        <p:nvSpPr>
          <p:cNvPr id="99" name="CustomShape 5"/>
          <p:cNvSpPr/>
          <p:nvPr/>
        </p:nvSpPr>
        <p:spPr>
          <a:xfrm>
            <a:off x="457200" y="1676520"/>
            <a:ext cx="8224560" cy="44510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pPr marL="216000" indent="-212040">
              <a:lnSpc>
                <a:spcPct val="100000"/>
              </a:lnSpc>
              <a:buClr>
                <a:srgbClr val="000000"/>
              </a:buClr>
              <a:buSzPct val="45000"/>
              <a:buFont typeface="Wingdings" charset="2"/>
              <a:buChar char=""/>
            </a:pPr>
            <a:r>
              <a:rPr b="0" lang="en-IN" sz="2400" spc="-1" strike="noStrike">
                <a:solidFill>
                  <a:srgbClr val="000000"/>
                </a:solidFill>
                <a:uFill>
                  <a:solidFill>
                    <a:srgbClr val="ffffff"/>
                  </a:solidFill>
                </a:uFill>
                <a:latin typeface="Calibri"/>
                <a:ea typeface="DejaVu Sans"/>
              </a:rPr>
              <a:t>JavaScript created by Netscape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Joint Development with Sun Microsystems in 1995</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JScript created by Microsoft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IE and Netscape renderings are slightly different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Standardized by European Computer Manufacturers Association (ECMA) - http://www.ecma-international. org/publications /standards/Ecma-262.htm</a:t>
            </a:r>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04920" y="380880"/>
            <a:ext cx="8605440" cy="60908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r>
              <a:rPr b="0" lang="en-IN" sz="3200" spc="-1" strike="noStrike">
                <a:solidFill>
                  <a:srgbClr val="ff0000"/>
                </a:solidFill>
                <a:uFill>
                  <a:solidFill>
                    <a:srgbClr val="ffffff"/>
                  </a:solidFill>
                </a:uFill>
                <a:latin typeface="Calibri"/>
                <a:ea typeface="DejaVu Sans"/>
              </a:rPr>
              <a:t>Theoretical Background of the Experiment </a:t>
            </a: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02" name="CustomShape 3"/>
          <p:cNvSpPr/>
          <p:nvPr/>
        </p:nvSpPr>
        <p:spPr>
          <a:xfrm>
            <a:off x="6553080" y="6356520"/>
            <a:ext cx="2128680" cy="360000"/>
          </a:xfrm>
          <a:prstGeom prst="rect">
            <a:avLst/>
          </a:prstGeom>
          <a:noFill/>
          <a:ln>
            <a:noFill/>
          </a:ln>
        </p:spPr>
        <p:style>
          <a:lnRef idx="0"/>
          <a:fillRef idx="0"/>
          <a:effectRef idx="0"/>
          <a:fontRef idx="minor"/>
        </p:style>
      </p:sp>
      <p:sp>
        <p:nvSpPr>
          <p:cNvPr id="103" name="CustomShape 4"/>
          <p:cNvSpPr/>
          <p:nvPr/>
        </p:nvSpPr>
        <p:spPr>
          <a:xfrm>
            <a:off x="685800" y="533520"/>
            <a:ext cx="77673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Times New Roman"/>
                <a:ea typeface="DejaVu Sans"/>
              </a:rPr>
              <a:t>Uses of JavaScript</a:t>
            </a:r>
            <a:endParaRPr b="0" lang="en-IN" sz="1800" spc="-1" strike="noStrike">
              <a:solidFill>
                <a:srgbClr val="000000"/>
              </a:solidFill>
              <a:uFill>
                <a:solidFill>
                  <a:srgbClr val="ffffff"/>
                </a:solidFill>
              </a:uFill>
              <a:latin typeface="Arial"/>
            </a:endParaRPr>
          </a:p>
        </p:txBody>
      </p:sp>
      <p:sp>
        <p:nvSpPr>
          <p:cNvPr id="104" name="CustomShape 5"/>
          <p:cNvSpPr/>
          <p:nvPr/>
        </p:nvSpPr>
        <p:spPr>
          <a:xfrm>
            <a:off x="457200" y="1208520"/>
            <a:ext cx="8224560" cy="44510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Provide alternative to server-side programming , Servers - often overloaded , Client processing - quicker reaction time </a:t>
            </a:r>
            <a:endParaRPr b="0" lang="en-IN" sz="18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JavaScript can work with forms </a:t>
            </a:r>
            <a:endParaRPr b="0" lang="en-IN" sz="18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Event-Driven Computation - a JavaScript program could validate data in a form before it is submitted to a server </a:t>
            </a:r>
            <a:endParaRPr b="0" lang="en-IN" sz="18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JavaScript can interact with the internal model of the web page (Document Object Model)  </a:t>
            </a:r>
            <a:endParaRPr b="0" lang="en-IN" sz="1800" spc="-1" strike="noStrike">
              <a:solidFill>
                <a:srgbClr val="000000"/>
              </a:solidFill>
              <a:uFill>
                <a:solidFill>
                  <a:srgbClr val="ffffff"/>
                </a:solidFill>
              </a:uFill>
              <a:latin typeface="Arial"/>
            </a:endParaRPr>
          </a:p>
          <a:p>
            <a:pPr marL="216000" indent="-211680">
              <a:lnSpc>
                <a:spcPct val="100000"/>
              </a:lnSpc>
              <a:buClr>
                <a:srgbClr val="000000"/>
              </a:buClr>
              <a:buFont typeface="Arial"/>
              <a:buChar char="•"/>
            </a:pPr>
            <a:r>
              <a:rPr b="0" lang="en-IN" sz="2400" spc="-1" strike="noStrike">
                <a:solidFill>
                  <a:srgbClr val="000000"/>
                </a:solidFill>
                <a:uFill>
                  <a:solidFill>
                    <a:srgbClr val="ffffff"/>
                  </a:solidFill>
                </a:uFill>
                <a:latin typeface="Calibri"/>
                <a:ea typeface="DejaVu Sans"/>
              </a:rPr>
              <a:t>JavaScript is used to provide more complex user interface than plain forms with HTML/CSS can provide</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304920" y="380880"/>
            <a:ext cx="8605440" cy="60908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06" name="CustomShape 2"/>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07" name="CustomShape 3"/>
          <p:cNvSpPr/>
          <p:nvPr/>
        </p:nvSpPr>
        <p:spPr>
          <a:xfrm>
            <a:off x="6553080" y="6356520"/>
            <a:ext cx="2128680" cy="360000"/>
          </a:xfrm>
          <a:prstGeom prst="rect">
            <a:avLst/>
          </a:prstGeom>
          <a:noFill/>
          <a:ln>
            <a:noFill/>
          </a:ln>
        </p:spPr>
        <p:style>
          <a:lnRef idx="0"/>
          <a:fillRef idx="0"/>
          <a:effectRef idx="0"/>
          <a:fontRef idx="minor"/>
        </p:style>
      </p:sp>
      <p:sp>
        <p:nvSpPr>
          <p:cNvPr id="108" name="CustomShape 4"/>
          <p:cNvSpPr/>
          <p:nvPr/>
        </p:nvSpPr>
        <p:spPr>
          <a:xfrm>
            <a:off x="685800" y="457200"/>
            <a:ext cx="7767360" cy="909360"/>
          </a:xfrm>
          <a:prstGeom prst="rect">
            <a:avLst/>
          </a:prstGeom>
          <a:noFill/>
          <a:ln>
            <a:noFill/>
          </a:ln>
        </p:spPr>
        <p:style>
          <a:lnRef idx="0"/>
          <a:fillRef idx="0"/>
          <a:effectRef idx="0"/>
          <a:fontRef idx="minor"/>
        </p:style>
        <p:txBody>
          <a:bodyPr lIns="90000" rIns="90000" tIns="45000" bIns="45000" anchor="ctr"/>
          <a:p>
            <a:r>
              <a:rPr b="0" lang="en-IN" sz="3200" spc="-1" strike="noStrike">
                <a:solidFill>
                  <a:srgbClr val="000000"/>
                </a:solidFill>
                <a:uFill>
                  <a:solidFill>
                    <a:srgbClr val="ffffff"/>
                  </a:solidFill>
                </a:uFill>
                <a:latin typeface="Calibri"/>
                <a:ea typeface="DejaVu Sans"/>
              </a:rPr>
              <a:t>JavaScript – General Format - </a:t>
            </a: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Calibri"/>
                <a:ea typeface="DejaVu Sans"/>
              </a:rPr>
              <a:t>Directly embedded</a:t>
            </a:r>
            <a:endParaRPr b="0" lang="en-IN" sz="1800" spc="-1" strike="noStrike">
              <a:solidFill>
                <a:srgbClr val="000000"/>
              </a:solidFill>
              <a:uFill>
                <a:solidFill>
                  <a:srgbClr val="ffffff"/>
                </a:solidFill>
              </a:uFill>
              <a:latin typeface="Arial"/>
            </a:endParaRPr>
          </a:p>
        </p:txBody>
      </p:sp>
      <p:sp>
        <p:nvSpPr>
          <p:cNvPr id="109" name="CustomShape 5"/>
          <p:cNvSpPr/>
          <p:nvPr/>
        </p:nvSpPr>
        <p:spPr>
          <a:xfrm>
            <a:off x="304920" y="1219320"/>
            <a:ext cx="8605440" cy="5405040"/>
          </a:xfrm>
          <a:prstGeom prst="rect">
            <a:avLst/>
          </a:prstGeom>
          <a:noFill/>
          <a:ln>
            <a:noFill/>
          </a:ln>
        </p:spPr>
        <p:style>
          <a:lnRef idx="0"/>
          <a:fillRef idx="0"/>
          <a:effectRef idx="0"/>
          <a:fontRef idx="minor"/>
        </p:style>
      </p:sp>
      <p:pic>
        <p:nvPicPr>
          <p:cNvPr id="110" name="" descr=""/>
          <p:cNvPicPr/>
          <p:nvPr/>
        </p:nvPicPr>
        <p:blipFill>
          <a:blip r:embed="rId1"/>
          <a:stretch/>
        </p:blipFill>
        <p:spPr>
          <a:xfrm>
            <a:off x="1468800" y="1688760"/>
            <a:ext cx="6081840" cy="399600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304920" y="380880"/>
            <a:ext cx="8605440" cy="6090840"/>
          </a:xfrm>
          <a:prstGeom prst="rect">
            <a:avLst/>
          </a:prstGeom>
          <a:solidFill>
            <a:srgbClr val="ffffff"/>
          </a:solidFill>
          <a:ln w="25560">
            <a:solidFill>
              <a:srgbClr val="c0504d"/>
            </a:solidFill>
            <a:round/>
          </a:ln>
        </p:spPr>
        <p:style>
          <a:lnRef idx="0"/>
          <a:fillRef idx="0"/>
          <a:effectRef idx="0"/>
          <a:fontRef idx="minor"/>
        </p:style>
        <p:txBody>
          <a:bodyPr lIns="90000" rIns="90000" tIns="45000" bIns="45000"/>
          <a:p>
            <a:pPr algn="ctr">
              <a:lnSpc>
                <a:spcPct val="10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just">
              <a:lnSpc>
                <a:spcPct val="9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12" name="CustomShape 2"/>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
        <p:nvSpPr>
          <p:cNvPr id="113" name="CustomShape 3"/>
          <p:cNvSpPr/>
          <p:nvPr/>
        </p:nvSpPr>
        <p:spPr>
          <a:xfrm>
            <a:off x="6553080" y="6356520"/>
            <a:ext cx="2128680" cy="360000"/>
          </a:xfrm>
          <a:prstGeom prst="rect">
            <a:avLst/>
          </a:prstGeom>
          <a:noFill/>
          <a:ln>
            <a:noFill/>
          </a:ln>
        </p:spPr>
        <p:style>
          <a:lnRef idx="0"/>
          <a:fillRef idx="0"/>
          <a:effectRef idx="0"/>
          <a:fontRef idx="minor"/>
        </p:style>
      </p:sp>
      <p:sp>
        <p:nvSpPr>
          <p:cNvPr id="114" name="CustomShape 4"/>
          <p:cNvSpPr/>
          <p:nvPr/>
        </p:nvSpPr>
        <p:spPr>
          <a:xfrm>
            <a:off x="685800" y="457200"/>
            <a:ext cx="7767360" cy="909360"/>
          </a:xfrm>
          <a:prstGeom prst="rect">
            <a:avLst/>
          </a:prstGeom>
          <a:noFill/>
          <a:ln>
            <a:noFill/>
          </a:ln>
        </p:spPr>
        <p:style>
          <a:lnRef idx="0"/>
          <a:fillRef idx="0"/>
          <a:effectRef idx="0"/>
          <a:fontRef idx="minor"/>
        </p:style>
        <p:txBody>
          <a:bodyPr lIns="90000" rIns="90000" tIns="45000" bIns="45000" anchor="ctr"/>
          <a:p>
            <a:r>
              <a:rPr b="0" lang="en-IN" sz="3200" spc="-1" strike="noStrike">
                <a:solidFill>
                  <a:srgbClr val="000000"/>
                </a:solidFill>
                <a:uFill>
                  <a:solidFill>
                    <a:srgbClr val="ffffff"/>
                  </a:solidFill>
                </a:uFill>
                <a:latin typeface="Calibri"/>
                <a:ea typeface="DejaVu Sans"/>
              </a:rPr>
              <a:t>JavaScript – General Format</a:t>
            </a:r>
            <a:endParaRPr b="0" lang="en-IN" sz="1800" spc="-1" strike="noStrike">
              <a:solidFill>
                <a:srgbClr val="000000"/>
              </a:solidFill>
              <a:uFill>
                <a:solidFill>
                  <a:srgbClr val="ffffff"/>
                </a:solidFill>
              </a:uFill>
              <a:latin typeface="Arial"/>
            </a:endParaRPr>
          </a:p>
          <a:p>
            <a:pPr algn="ctr">
              <a:lnSpc>
                <a:spcPct val="100000"/>
              </a:lnSpc>
            </a:pPr>
            <a:r>
              <a:rPr b="0" lang="en-IN" sz="3200" spc="-1" strike="noStrike">
                <a:solidFill>
                  <a:srgbClr val="000000"/>
                </a:solidFill>
                <a:uFill>
                  <a:solidFill>
                    <a:srgbClr val="ffffff"/>
                  </a:solidFill>
                </a:uFill>
                <a:latin typeface="Calibri"/>
                <a:ea typeface="DejaVu Sans"/>
              </a:rPr>
              <a:t>Indirect reference</a:t>
            </a:r>
            <a:endParaRPr b="0" lang="en-IN" sz="1800" spc="-1" strike="noStrike">
              <a:solidFill>
                <a:srgbClr val="000000"/>
              </a:solidFill>
              <a:uFill>
                <a:solidFill>
                  <a:srgbClr val="ffffff"/>
                </a:solidFill>
              </a:uFill>
              <a:latin typeface="Arial"/>
            </a:endParaRPr>
          </a:p>
        </p:txBody>
      </p:sp>
      <p:sp>
        <p:nvSpPr>
          <p:cNvPr id="115" name="CustomShape 5"/>
          <p:cNvSpPr/>
          <p:nvPr/>
        </p:nvSpPr>
        <p:spPr>
          <a:xfrm>
            <a:off x="304920" y="1219320"/>
            <a:ext cx="8605440" cy="5405040"/>
          </a:xfrm>
          <a:prstGeom prst="rect">
            <a:avLst/>
          </a:prstGeom>
          <a:noFill/>
          <a:ln>
            <a:noFill/>
          </a:ln>
        </p:spPr>
        <p:style>
          <a:lnRef idx="0"/>
          <a:fillRef idx="0"/>
          <a:effectRef idx="0"/>
          <a:fontRef idx="minor"/>
        </p:style>
      </p:sp>
      <p:pic>
        <p:nvPicPr>
          <p:cNvPr id="116" name="" descr=""/>
          <p:cNvPicPr/>
          <p:nvPr/>
        </p:nvPicPr>
        <p:blipFill>
          <a:blip r:embed="rId1"/>
          <a:stretch/>
        </p:blipFill>
        <p:spPr>
          <a:xfrm>
            <a:off x="448560" y="1927800"/>
            <a:ext cx="8295480" cy="3208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000" spc="-1" strike="noStrike">
                <a:solidFill>
                  <a:srgbClr val="000000"/>
                </a:solidFill>
                <a:uFill>
                  <a:solidFill>
                    <a:srgbClr val="ffffff"/>
                  </a:solidFill>
                </a:uFill>
                <a:latin typeface="Calibri"/>
                <a:ea typeface="DejaVu Sans"/>
              </a:rPr>
              <a:t>Ending Statements With a Semicolon? </a:t>
            </a:r>
            <a:endParaRPr b="0" lang="en-IN" sz="1800" spc="-1" strike="noStrike">
              <a:solidFill>
                <a:srgbClr val="000000"/>
              </a:solidFill>
              <a:uFill>
                <a:solidFill>
                  <a:srgbClr val="ffffff"/>
                </a:solidFill>
              </a:uFill>
              <a:latin typeface="Arial"/>
            </a:endParaRPr>
          </a:p>
        </p:txBody>
      </p:sp>
      <p:sp>
        <p:nvSpPr>
          <p:cNvPr id="118" name="CustomShape 2"/>
          <p:cNvSpPr/>
          <p:nvPr/>
        </p:nvSpPr>
        <p:spPr>
          <a:xfrm>
            <a:off x="457200" y="160020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With traditional programming languages, like C++ and Java, each code statement has to end with a semicolon (;).</a:t>
            </a:r>
            <a:endParaRPr b="0" lang="en-IN" sz="1800" spc="-1" strike="noStrike">
              <a:solidFill>
                <a:srgbClr val="000000"/>
              </a:solidFill>
              <a:uFill>
                <a:solidFill>
                  <a:srgbClr val="ffffff"/>
                </a:solidFill>
              </a:uFill>
              <a:latin typeface="Arial"/>
            </a:endParaRPr>
          </a:p>
          <a:p>
            <a:pPr marL="343080" indent="-338040">
              <a:lnSpc>
                <a:spcPct val="100000"/>
              </a:lnSpc>
              <a:buClr>
                <a:srgbClr val="000000"/>
              </a:buClr>
              <a:buFont typeface="Arial"/>
              <a:buChar char="•"/>
            </a:pPr>
            <a:r>
              <a:rPr b="0" lang="en-IN" sz="3200" spc="-1" strike="noStrike">
                <a:solidFill>
                  <a:srgbClr val="000000"/>
                </a:solidFill>
                <a:uFill>
                  <a:solidFill>
                    <a:srgbClr val="ffffff"/>
                  </a:solidFill>
                </a:uFill>
                <a:latin typeface="Calibri"/>
                <a:ea typeface="DejaVu Sans"/>
              </a:rPr>
              <a:t>Many programmers continue this habit when writing JavaScript, but in general, semicolons are </a:t>
            </a:r>
            <a:r>
              <a:rPr b="1" lang="en-IN" sz="3200" spc="-1" strike="noStrike">
                <a:solidFill>
                  <a:srgbClr val="000000"/>
                </a:solidFill>
                <a:uFill>
                  <a:solidFill>
                    <a:srgbClr val="ffffff"/>
                  </a:solidFill>
                </a:uFill>
                <a:latin typeface="Calibri"/>
                <a:ea typeface="DejaVu Sans"/>
              </a:rPr>
              <a:t>optional</a:t>
            </a:r>
            <a:r>
              <a:rPr b="0" lang="en-IN" sz="3200" spc="-1" strike="noStrike">
                <a:solidFill>
                  <a:srgbClr val="000000"/>
                </a:solidFill>
                <a:uFill>
                  <a:solidFill>
                    <a:srgbClr val="ffffff"/>
                  </a:solidFill>
                </a:uFill>
                <a:latin typeface="Calibri"/>
                <a:ea typeface="DejaVu Sans"/>
              </a:rPr>
              <a:t>! However, semicolons are required if you want to put more than one statement on a single line.</a:t>
            </a:r>
            <a:endParaRPr b="0" lang="en-IN" sz="1800" spc="-1" strike="noStrike">
              <a:solidFill>
                <a:srgbClr val="000000"/>
              </a:solidFill>
              <a:uFill>
                <a:solidFill>
                  <a:srgbClr val="ffffff"/>
                </a:solidFill>
              </a:uFill>
              <a:latin typeface="Arial"/>
            </a:endParaRPr>
          </a:p>
        </p:txBody>
      </p:sp>
      <p:sp>
        <p:nvSpPr>
          <p:cNvPr id="119" name="CustomShape 3"/>
          <p:cNvSpPr/>
          <p:nvPr/>
        </p:nvSpPr>
        <p:spPr>
          <a:xfrm>
            <a:off x="304920" y="380880"/>
            <a:ext cx="8605440" cy="6090840"/>
          </a:xfrm>
          <a:prstGeom prst="rect">
            <a:avLst/>
          </a:prstGeom>
          <a:ln>
            <a:round/>
          </a:ln>
        </p:spPr>
        <p:style>
          <a:lnRef idx="2">
            <a:schemeClr val="accent2"/>
          </a:lnRef>
          <a:fillRef idx="1">
            <a:schemeClr val="lt1"/>
          </a:fillRef>
          <a:effectRef idx="0">
            <a:schemeClr val="accent2"/>
          </a:effectRef>
          <a:fontRef idx="minor"/>
        </p:style>
      </p:sp>
      <p:sp>
        <p:nvSpPr>
          <p:cNvPr id="120" name="CustomShape 4"/>
          <p:cNvSpPr/>
          <p:nvPr/>
        </p:nvSpPr>
        <p:spPr>
          <a:xfrm>
            <a:off x="609480" y="1752480"/>
            <a:ext cx="8224560" cy="4520880"/>
          </a:xfrm>
          <a:prstGeom prst="rect">
            <a:avLst/>
          </a:prstGeom>
          <a:noFill/>
          <a:ln>
            <a:noFill/>
          </a:ln>
        </p:spPr>
        <p:style>
          <a:lnRef idx="0"/>
          <a:fillRef idx="0"/>
          <a:effectRef idx="0"/>
          <a:fontRef idx="minor"/>
        </p:style>
        <p:txBody>
          <a:bodyPr lIns="90000" rIns="90000" tIns="45000" bIns="45000"/>
          <a:p>
            <a:pPr marL="343080" indent="-338040">
              <a:lnSpc>
                <a:spcPct val="100000"/>
              </a:lnSpc>
            </a:pP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  </a:t>
            </a:r>
            <a:r>
              <a:rPr b="0" lang="en-IN" sz="3200" spc="-1" strike="noStrike">
                <a:solidFill>
                  <a:srgbClr val="000000"/>
                </a:solidFill>
                <a:uFill>
                  <a:solidFill>
                    <a:srgbClr val="ffffff"/>
                  </a:solidFill>
                </a:uFill>
                <a:latin typeface="Calibri"/>
                <a:ea typeface="DejaVu Sans"/>
              </a:rPr>
              <a:t>document.write("Hello World!")</a:t>
            </a:r>
            <a:endParaRPr b="0" lang="en-IN" sz="1800" spc="-1" strike="noStrike">
              <a:solidFill>
                <a:srgbClr val="000000"/>
              </a:solidFill>
              <a:uFill>
                <a:solidFill>
                  <a:srgbClr val="ffffff"/>
                </a:solidFill>
              </a:uFill>
              <a:latin typeface="Arial"/>
            </a:endParaRPr>
          </a:p>
          <a:p>
            <a:pPr marL="343080" indent="-338040">
              <a:lnSpc>
                <a:spcPct val="100000"/>
              </a:lnSpc>
            </a:pPr>
            <a:r>
              <a:rPr b="0" lang="en-IN" sz="3200" spc="-1" strike="noStrike">
                <a:solidFill>
                  <a:srgbClr val="000000"/>
                </a:solidFill>
                <a:uFill>
                  <a:solidFill>
                    <a:srgbClr val="ffffff"/>
                  </a:solidFill>
                </a:uFill>
                <a:latin typeface="Calibri"/>
                <a:ea typeface="DejaVu Sans"/>
              </a:rPr>
              <a:t>&lt;/script&gt; </a:t>
            </a:r>
            <a:r>
              <a:rPr b="0" lang="en-IN" sz="3200" spc="-1" strike="noStrike">
                <a:solidFill>
                  <a:srgbClr val="ff0000"/>
                </a:solidFill>
                <a:uFill>
                  <a:solidFill>
                    <a:srgbClr val="ffffff"/>
                  </a:solidFill>
                </a:uFill>
                <a:latin typeface="Symbol"/>
                <a:ea typeface="DejaVu Sans"/>
              </a:rPr>
              <a:t></a:t>
            </a:r>
            <a:r>
              <a:rPr b="0" lang="en-IN" sz="3200" spc="-1" strike="noStrike">
                <a:solidFill>
                  <a:srgbClr val="000000"/>
                </a:solidFill>
                <a:uFill>
                  <a:solidFill>
                    <a:srgbClr val="ffffff"/>
                  </a:solidFill>
                </a:uFill>
                <a:latin typeface="Calibri"/>
                <a:ea typeface="DejaVu Sans"/>
              </a:rPr>
              <a:t> </a:t>
            </a:r>
            <a:r>
              <a:rPr b="0" lang="en-IN" sz="2000" spc="-1" strike="noStrike">
                <a:solidFill>
                  <a:srgbClr val="ff0000"/>
                </a:solidFill>
                <a:uFill>
                  <a:solidFill>
                    <a:srgbClr val="ffffff"/>
                  </a:solidFill>
                </a:uFill>
                <a:latin typeface="Calibri"/>
                <a:ea typeface="DejaVu Sans"/>
              </a:rPr>
              <a:t>format text with HTML code - heading</a:t>
            </a:r>
            <a:endParaRPr b="0" lang="en-IN" sz="1800" spc="-1" strike="noStrike">
              <a:solidFill>
                <a:srgbClr val="000000"/>
              </a:solidFill>
              <a:uFill>
                <a:solidFill>
                  <a:srgbClr val="ffffff"/>
                </a:solidFill>
              </a:uFill>
              <a:latin typeface="Arial"/>
            </a:endParaRPr>
          </a:p>
        </p:txBody>
      </p:sp>
      <p:sp>
        <p:nvSpPr>
          <p:cNvPr id="121" name="CustomShape 5"/>
          <p:cNvSpPr/>
          <p:nvPr/>
        </p:nvSpPr>
        <p:spPr>
          <a:xfrm>
            <a:off x="609480" y="426960"/>
            <a:ext cx="8224560" cy="11379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400" spc="-1" strike="noStrike">
                <a:solidFill>
                  <a:srgbClr val="000000"/>
                </a:solidFill>
                <a:uFill>
                  <a:solidFill>
                    <a:srgbClr val="ffffff"/>
                  </a:solidFill>
                </a:uFill>
                <a:latin typeface="Calibri"/>
                <a:ea typeface="DejaVu Sans"/>
              </a:rPr>
              <a:t>JavaScript Basic Examples</a:t>
            </a:r>
            <a:endParaRPr b="0" lang="en-IN" sz="1800" spc="-1" strike="noStrike">
              <a:solidFill>
                <a:srgbClr val="000000"/>
              </a:solidFill>
              <a:uFill>
                <a:solidFill>
                  <a:srgbClr val="ffffff"/>
                </a:solidFill>
              </a:uFill>
              <a:latin typeface="Arial"/>
            </a:endParaRPr>
          </a:p>
        </p:txBody>
      </p:sp>
      <p:sp>
        <p:nvSpPr>
          <p:cNvPr id="122" name="CustomShape 6"/>
          <p:cNvSpPr/>
          <p:nvPr/>
        </p:nvSpPr>
        <p:spPr>
          <a:xfrm>
            <a:off x="2438280" y="6492960"/>
            <a:ext cx="4033440" cy="36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1200" spc="-1" strike="noStrike">
                <a:solidFill>
                  <a:srgbClr val="8b8b8b"/>
                </a:solidFill>
                <a:uFill>
                  <a:solidFill>
                    <a:srgbClr val="ffffff"/>
                  </a:solidFill>
                </a:uFill>
                <a:latin typeface="Calibri"/>
                <a:ea typeface="DejaVu Sans"/>
              </a:rPr>
              <a:t>Department of Computer Science and Engineering, GIT</a:t>
            </a:r>
            <a:endParaRPr b="0" lang="en-IN"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5270</TotalTime>
  <Application>LibreOffice/5.3.1.2$Linux_X86_64 LibreOffice_project/30m0$Build-2</Application>
  <Words>1290</Words>
  <Paragraphs>345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2016-02-15T09:31:48Z</dcterms:created>
  <dc:creator>cse</dc:creator>
  <dc:description/>
  <dc:language>en-IN</dc:language>
  <cp:lastModifiedBy/>
  <dcterms:modified xsi:type="dcterms:W3CDTF">2017-09-10T12:41:12Z</dcterms:modified>
  <cp:revision>444</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