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a:t>
            </a:r>
            <a:r>
              <a:rPr b="0" lang="en-IN" sz="4400" spc="-1" strike="noStrike">
                <a:solidFill>
                  <a:srgbClr val="000000"/>
                </a:solidFill>
                <a:uFill>
                  <a:solidFill>
                    <a:srgbClr val="ffffff"/>
                  </a:solidFill>
                </a:uFill>
                <a:latin typeface="Arial"/>
              </a:rPr>
              <a:t>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a:t>
            </a:r>
            <a:r>
              <a:rPr b="0" lang="en-IN" sz="4400" spc="-1" strike="noStrike">
                <a:solidFill>
                  <a:srgbClr val="000000"/>
                </a:solidFill>
                <a:uFill>
                  <a:solidFill>
                    <a:srgbClr val="ffffff"/>
                  </a:solidFill>
                </a:uFill>
                <a:latin typeface="Arial"/>
              </a:rPr>
              <a:t>edit the </a:t>
            </a:r>
            <a:r>
              <a:rPr b="0" lang="en-IN" sz="4400" spc="-1" strike="noStrike">
                <a:solidFill>
                  <a:srgbClr val="000000"/>
                </a:solidFill>
                <a:uFill>
                  <a:solidFill>
                    <a:srgbClr val="ffffff"/>
                  </a:solidFill>
                </a:uFill>
                <a:latin typeface="Arial"/>
              </a:rPr>
              <a:t>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www.w3.org/Consortium/Legal/logo-usage-20000308.html" TargetMode="External"/><Relationship Id="rId2" Type="http://schemas.openxmlformats.org/officeDocument/2006/relationships/hyperlink" Target="https://www.w3.org/html/logo/index.html" TargetMode="Externa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hyperlink" Target="http://www.w3.org/TR/xhtml1/DTD/xhtml1-transitional.dtd" TargetMode="External"/><Relationship Id="rId2" Type="http://schemas.openxmlformats.org/officeDocument/2006/relationships/hyperlink" Target="http://www.w3.org/1999/xhtml" TargetMode="External"/><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00b050"/>
                </a:solidFill>
                <a:uFill>
                  <a:solidFill>
                    <a:srgbClr val="ffffff"/>
                  </a:solidFill>
                </a:uFill>
                <a:latin typeface="Calibri"/>
                <a:ea typeface="DejaVu Sans"/>
              </a:rPr>
              <a:t>Experiment No. 0</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ff0000"/>
                </a:solidFill>
                <a:uFill>
                  <a:solidFill>
                    <a:srgbClr val="ffffff"/>
                  </a:solidFill>
                </a:uFill>
                <a:latin typeface="Calibri"/>
                <a:ea typeface="DejaVu Sans"/>
              </a:rPr>
              <a:t>Problem Definition: </a:t>
            </a:r>
            <a:r>
              <a:rPr b="0" lang="en-IN" sz="2400" spc="-1" strike="noStrike">
                <a:solidFill>
                  <a:srgbClr val="7030a0"/>
                </a:solidFill>
                <a:uFill>
                  <a:solidFill>
                    <a:srgbClr val="ffffff"/>
                  </a:solidFill>
                </a:uFill>
                <a:latin typeface="Calibri"/>
                <a:ea typeface="DejaVu Sans"/>
              </a:rPr>
              <a:t>Introduction to Web , HTML</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1828800" y="6356520"/>
            <a:ext cx="44175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74"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75" name="CustomShape 4"/>
          <p:cNvSpPr/>
          <p:nvPr/>
        </p:nvSpPr>
        <p:spPr>
          <a:xfrm>
            <a:off x="6553080" y="6356520"/>
            <a:ext cx="2131560" cy="362880"/>
          </a:xfrm>
          <a:prstGeom prst="rect">
            <a:avLst/>
          </a:prstGeom>
          <a:noFill/>
          <a:ln>
            <a:noFill/>
          </a:ln>
        </p:spPr>
        <p:style>
          <a:lnRef idx="0"/>
          <a:fillRef idx="0"/>
          <a:effectRef idx="0"/>
          <a:fontRef idx="minor"/>
        </p:style>
      </p:sp>
      <p:sp>
        <p:nvSpPr>
          <p:cNvPr id="76" name="CustomShape 5"/>
          <p:cNvSpPr/>
          <p:nvPr/>
        </p:nvSpPr>
        <p:spPr>
          <a:xfrm rot="19936200">
            <a:off x="5789880" y="5028480"/>
            <a:ext cx="2623680" cy="942480"/>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round/>
          </a:ln>
        </p:spPr>
        <p:style>
          <a:lnRef idx="2">
            <a:schemeClr val="accent1">
              <a:shade val="50000"/>
            </a:schemeClr>
          </a:lnRef>
          <a:fillRef idx="1">
            <a:schemeClr val="accent1"/>
          </a:fillRef>
          <a:effectRef idx="0">
            <a:schemeClr val="accent1"/>
          </a:effectRef>
          <a:fontRef idx="minor"/>
        </p:style>
      </p:sp>
      <p:sp>
        <p:nvSpPr>
          <p:cNvPr id="77" name="CustomShape 6"/>
          <p:cNvSpPr/>
          <p:nvPr/>
        </p:nvSpPr>
        <p:spPr>
          <a:xfrm>
            <a:off x="6027120" y="5158440"/>
            <a:ext cx="2055240" cy="607320"/>
          </a:xfrm>
          <a:prstGeom prst="rect">
            <a:avLst/>
          </a:prstGeom>
          <a:solidFill>
            <a:srgbClr val="92d050">
              <a:alpha val="43000"/>
            </a:srgbClr>
          </a:solidFill>
          <a:ln>
            <a:round/>
          </a:ln>
        </p:spPr>
        <p:style>
          <a:lnRef idx="2">
            <a:schemeClr val="accent1">
              <a:shade val="50000"/>
            </a:schemeClr>
          </a:lnRef>
          <a:fillRef idx="1">
            <a:schemeClr val="accent1"/>
          </a:fillRef>
          <a:effectRef idx="0">
            <a:schemeClr val="accent1"/>
          </a:effectRef>
          <a:fontRef idx="minor"/>
        </p:style>
      </p:sp>
      <p:sp>
        <p:nvSpPr>
          <p:cNvPr id="78" name="CustomShape 7"/>
          <p:cNvSpPr/>
          <p:nvPr/>
        </p:nvSpPr>
        <p:spPr>
          <a:xfrm>
            <a:off x="6019920" y="5257800"/>
            <a:ext cx="182664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800" spc="-1" strike="noStrike">
                <a:solidFill>
                  <a:srgbClr val="7030a0"/>
                </a:solidFill>
                <a:uFill>
                  <a:solidFill>
                    <a:srgbClr val="ffffff"/>
                  </a:solidFill>
                </a:uFill>
                <a:latin typeface="Calibri"/>
                <a:ea typeface="DejaVu Sans"/>
              </a:rPr>
              <a:t>CSE@GIT</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Structure of HTML</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400" spc="-1" strike="noStrike">
                <a:solidFill>
                  <a:srgbClr val="000000"/>
                </a:solidFill>
                <a:uFill>
                  <a:solidFill>
                    <a:srgbClr val="ffffff"/>
                  </a:solidFill>
                </a:uFill>
                <a:latin typeface="Calibri"/>
                <a:ea typeface="DejaVu Sans"/>
              </a:rPr>
              <a:t>W3C Consortium - World Wide Web Consortium (W3C)</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400" spc="-1" strike="noStrike">
                <a:solidFill>
                  <a:srgbClr val="000000"/>
                </a:solidFill>
                <a:uFill>
                  <a:solidFill>
                    <a:srgbClr val="ffffff"/>
                  </a:solidFill>
                </a:uFill>
                <a:latin typeface="Calibri"/>
                <a:ea typeface="DejaVu Sans"/>
              </a:rPr>
              <a:t>HTML5</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400" spc="-1" strike="noStrike">
                <a:solidFill>
                  <a:srgbClr val="000000"/>
                </a:solidFill>
                <a:uFill>
                  <a:solidFill>
                    <a:srgbClr val="ffffff"/>
                  </a:solidFill>
                </a:uFill>
                <a:latin typeface="Calibri"/>
                <a:ea typeface="DejaVu Sans"/>
              </a:rPr>
              <a:t>W3C also oversee - CSS, SVG, WOFF, the Semantic Web stack, XML, and a variety of APIs.</a:t>
            </a:r>
            <a:endParaRPr b="0" lang="en-IN" sz="1800" spc="-1" strike="noStrike">
              <a:solidFill>
                <a:srgbClr val="000000"/>
              </a:solidFill>
              <a:uFill>
                <a:solidFill>
                  <a:srgbClr val="ffffff"/>
                </a:solidFill>
              </a:uFill>
              <a:latin typeface="Arial"/>
            </a:endParaRPr>
          </a:p>
          <a:p>
            <a:pPr marL="514440" indent="-512280">
              <a:lnSpc>
                <a:spcPct val="170000"/>
              </a:lnSpc>
            </a:pPr>
            <a:endParaRPr b="0" lang="en-IN" sz="1800" spc="-1" strike="noStrike">
              <a:solidFill>
                <a:srgbClr val="000000"/>
              </a:solidFill>
              <a:uFill>
                <a:solidFill>
                  <a:srgbClr val="ffffff"/>
                </a:solidFill>
              </a:uFill>
              <a:latin typeface="Arial"/>
            </a:endParaRPr>
          </a:p>
          <a:p>
            <a:pPr marL="514440" indent="-512280">
              <a:lnSpc>
                <a:spcPct val="170000"/>
              </a:lnSpc>
            </a:pPr>
            <a:endParaRPr b="0" lang="en-IN" sz="1800" spc="-1" strike="noStrike">
              <a:solidFill>
                <a:srgbClr val="000000"/>
              </a:solidFill>
              <a:uFill>
                <a:solidFill>
                  <a:srgbClr val="ffffff"/>
                </a:solidFill>
              </a:uFill>
              <a:latin typeface="Arial"/>
            </a:endParaRPr>
          </a:p>
          <a:p>
            <a:pPr marL="514440" indent="-512280">
              <a:lnSpc>
                <a:spcPct val="170000"/>
              </a:lnSpc>
            </a:pPr>
            <a:endParaRPr b="0" lang="en-IN" sz="1800" spc="-1" strike="noStrike">
              <a:solidFill>
                <a:srgbClr val="000000"/>
              </a:solidFill>
              <a:uFill>
                <a:solidFill>
                  <a:srgbClr val="ffffff"/>
                </a:solidFill>
              </a:uFill>
              <a:latin typeface="Arial"/>
            </a:endParaRPr>
          </a:p>
          <a:p>
            <a:pPr marL="514440" indent="-512280">
              <a:lnSpc>
                <a:spcPct val="170000"/>
              </a:lnSpc>
            </a:pPr>
            <a:endParaRPr b="0" lang="en-IN" sz="1800" spc="-1" strike="noStrike">
              <a:solidFill>
                <a:srgbClr val="000000"/>
              </a:solidFill>
              <a:uFill>
                <a:solidFill>
                  <a:srgbClr val="ffffff"/>
                </a:solidFill>
              </a:uFill>
              <a:latin typeface="Arial"/>
            </a:endParaRPr>
          </a:p>
          <a:p>
            <a:pPr marL="514440" indent="-512280">
              <a:lnSpc>
                <a:spcPct val="170000"/>
              </a:lnSpc>
            </a:pPr>
            <a:r>
              <a:rPr b="0" lang="en-IN" sz="1800" spc="-1" strike="noStrike">
                <a:solidFill>
                  <a:srgbClr val="000000"/>
                </a:solidFill>
                <a:uFill>
                  <a:solidFill>
                    <a:srgbClr val="ffffff"/>
                  </a:solidFill>
                </a:uFill>
                <a:latin typeface="Calibri"/>
                <a:ea typeface="DejaVu Sans"/>
              </a:rPr>
              <a:t>[ Logos and Icons – W3C </a:t>
            </a:r>
            <a:r>
              <a:rPr b="0" lang="en-IN" sz="1800" spc="-1" strike="noStrike" u="sng">
                <a:solidFill>
                  <a:srgbClr val="0000ff"/>
                </a:solidFill>
                <a:uFill>
                  <a:solidFill>
                    <a:srgbClr val="ffffff"/>
                  </a:solidFill>
                </a:uFill>
                <a:latin typeface="Calibri"/>
                <a:ea typeface="DejaVu Sans"/>
                <a:hlinkClick r:id="rId1"/>
              </a:rPr>
              <a:t>http://www.w3.org/Consortium/Legal/logo-usage-20000308.html</a:t>
            </a: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W3C - </a:t>
            </a:r>
            <a:r>
              <a:rPr b="0" lang="en-IN" sz="1800" spc="-1" strike="noStrike" u="sng">
                <a:solidFill>
                  <a:srgbClr val="0000ff"/>
                </a:solidFill>
                <a:uFill>
                  <a:solidFill>
                    <a:srgbClr val="ffffff"/>
                  </a:solidFill>
                </a:uFill>
                <a:latin typeface="Calibri"/>
                <a:ea typeface="DejaVu Sans"/>
                <a:hlinkClick r:id="rId2"/>
              </a:rPr>
              <a:t>https://www.w3.org/html/logo/index.html</a:t>
            </a: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17"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18"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19" name="CustomShape 4"/>
          <p:cNvSpPr/>
          <p:nvPr/>
        </p:nvSpPr>
        <p:spPr>
          <a:xfrm>
            <a:off x="6553080" y="6416640"/>
            <a:ext cx="2131560" cy="362880"/>
          </a:xfrm>
          <a:prstGeom prst="rect">
            <a:avLst/>
          </a:prstGeom>
          <a:noFill/>
          <a:ln>
            <a:noFill/>
          </a:ln>
        </p:spPr>
        <p:style>
          <a:lnRef idx="0"/>
          <a:fillRef idx="0"/>
          <a:effectRef idx="0"/>
          <a:fontRef idx="minor"/>
        </p:style>
      </p:sp>
      <p:pic>
        <p:nvPicPr>
          <p:cNvPr id="120" name="" descr=""/>
          <p:cNvPicPr/>
          <p:nvPr/>
        </p:nvPicPr>
        <p:blipFill>
          <a:blip r:embed="rId3"/>
          <a:stretch/>
        </p:blipFill>
        <p:spPr>
          <a:xfrm>
            <a:off x="476640" y="3635640"/>
            <a:ext cx="2008800" cy="1370520"/>
          </a:xfrm>
          <a:prstGeom prst="rect">
            <a:avLst/>
          </a:prstGeom>
          <a:ln>
            <a:noFill/>
          </a:ln>
        </p:spPr>
      </p:pic>
      <p:pic>
        <p:nvPicPr>
          <p:cNvPr id="121" name="HTML5 Logo.svg" descr=""/>
          <p:cNvPicPr/>
          <p:nvPr/>
        </p:nvPicPr>
        <p:blipFill>
          <a:blip r:embed="rId4"/>
          <a:stretch/>
        </p:blipFill>
        <p:spPr>
          <a:xfrm>
            <a:off x="4654440" y="2958840"/>
            <a:ext cx="2256840" cy="22568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Structure of HTML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Markup language.</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Tags are elements of the HTML language.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Almost every kind of tag has an opening symbol and a closing symbol.</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Attributes.</a:t>
            </a:r>
            <a:endParaRPr b="0" lang="en-IN" sz="1800" spc="-1" strike="noStrike">
              <a:solidFill>
                <a:srgbClr val="000000"/>
              </a:solidFill>
              <a:uFill>
                <a:solidFill>
                  <a:srgbClr val="ffffff"/>
                </a:solidFill>
              </a:uFill>
              <a:latin typeface="Arial"/>
            </a:endParaRPr>
          </a:p>
          <a:p>
            <a:pPr marL="514440" indent="-512280">
              <a:lnSpc>
                <a:spcPct val="170000"/>
              </a:lnSpc>
            </a:pP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&lt;HTML&gt;&lt;/HTML&gt;</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Element tells browsers that the file is a HTML document.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Each HTML document starts with the tag &lt;HTML&gt;.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This tag should be first thing in the document.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It has an associate closing tag &lt;/HTML&gt; which must be the last tag in the file.</a:t>
            </a:r>
            <a:endParaRPr b="0" lang="en-IN" sz="1800" spc="-1" strike="noStrike">
              <a:solidFill>
                <a:srgbClr val="000000"/>
              </a:solidFill>
              <a:uFill>
                <a:solidFill>
                  <a:srgbClr val="ffffff"/>
                </a:solidFill>
              </a:uFill>
              <a:latin typeface="Arial"/>
            </a:endParaRPr>
          </a:p>
        </p:txBody>
      </p:sp>
      <p:sp>
        <p:nvSpPr>
          <p:cNvPr id="123"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24"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25" name="CustomShape 4"/>
          <p:cNvSpPr/>
          <p:nvPr/>
        </p:nvSpPr>
        <p:spPr>
          <a:xfrm>
            <a:off x="6553080" y="6416640"/>
            <a:ext cx="2131560" cy="36288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Structure of HTML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&lt;HEAD&gt;&lt;/HEAD&gt;</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The head contains important information about the document.</a:t>
            </a:r>
            <a:endParaRPr b="0" lang="en-IN" sz="1800" spc="-1" strike="noStrike">
              <a:solidFill>
                <a:srgbClr val="000000"/>
              </a:solidFill>
              <a:uFill>
                <a:solidFill>
                  <a:srgbClr val="ffffff"/>
                </a:solidFill>
              </a:uFill>
              <a:latin typeface="Arial"/>
            </a:endParaRPr>
          </a:p>
          <a:p>
            <a:pPr marL="514440" indent="-512280">
              <a:lnSpc>
                <a:spcPct val="170000"/>
              </a:lnSpc>
            </a:pP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&lt;TITLE&gt;&lt;/TITLE&gt;</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It is used to display a title on the top of browser window. </a:t>
            </a:r>
            <a:endParaRPr b="0" lang="en-IN" sz="1800" spc="-1" strike="noStrike">
              <a:solidFill>
                <a:srgbClr val="000000"/>
              </a:solidFill>
              <a:uFill>
                <a:solidFill>
                  <a:srgbClr val="ffffff"/>
                </a:solidFill>
              </a:uFill>
              <a:latin typeface="Arial"/>
            </a:endParaRPr>
          </a:p>
          <a:p>
            <a:pPr marL="514440" indent="-512280">
              <a:lnSpc>
                <a:spcPct val="170000"/>
              </a:lnSpc>
            </a:pPr>
            <a:r>
              <a:rPr b="0" lang="en-IN" sz="2000" spc="-1" strike="noStrike">
                <a:solidFill>
                  <a:srgbClr val="000000"/>
                </a:solidFill>
                <a:uFill>
                  <a:solidFill>
                    <a:srgbClr val="ffffff"/>
                  </a:solidFill>
                </a:uFill>
                <a:latin typeface="Calibri"/>
                <a:ea typeface="DejaVu Sans"/>
              </a:rPr>
              <a:t>Both the opening and the closing tags go between the head tags.</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28"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29" name="CustomShape 4"/>
          <p:cNvSpPr/>
          <p:nvPr/>
        </p:nvSpPr>
        <p:spPr>
          <a:xfrm>
            <a:off x="6553080" y="6416640"/>
            <a:ext cx="2131560" cy="36288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Structure of HTML</a:t>
            </a:r>
            <a:endParaRPr b="0" lang="en-IN" sz="1800" spc="-1" strike="noStrike">
              <a:solidFill>
                <a:srgbClr val="000000"/>
              </a:solidFill>
              <a:uFill>
                <a:solidFill>
                  <a:srgbClr val="ffffff"/>
                </a:solidFill>
              </a:uFill>
              <a:latin typeface="Arial"/>
            </a:endParaRPr>
          </a:p>
          <a:p>
            <a:pPr lvl="1" marL="514440" indent="-512280">
              <a:lnSpc>
                <a:spcPct val="16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The </a:t>
            </a:r>
            <a:r>
              <a:rPr b="1" lang="en-IN" sz="2000" spc="-1" strike="noStrike">
                <a:solidFill>
                  <a:srgbClr val="000000"/>
                </a:solidFill>
                <a:uFill>
                  <a:solidFill>
                    <a:srgbClr val="ffffff"/>
                  </a:solidFill>
                </a:uFill>
                <a:latin typeface="Calibri"/>
                <a:ea typeface="DejaVu Sans"/>
              </a:rPr>
              <a:t>head</a:t>
            </a:r>
            <a:r>
              <a:rPr b="0" lang="en-IN" sz="2000" spc="-1" strike="noStrike">
                <a:solidFill>
                  <a:srgbClr val="000000"/>
                </a:solidFill>
                <a:uFill>
                  <a:solidFill>
                    <a:srgbClr val="ffffff"/>
                  </a:solidFill>
                </a:uFill>
                <a:latin typeface="Calibri"/>
                <a:ea typeface="DejaVu Sans"/>
              </a:rPr>
              <a:t> is used for text and tags that do not show directly on the page.</a:t>
            </a:r>
            <a:endParaRPr b="0" lang="en-IN" sz="1800" spc="-1" strike="noStrike">
              <a:solidFill>
                <a:srgbClr val="000000"/>
              </a:solidFill>
              <a:uFill>
                <a:solidFill>
                  <a:srgbClr val="ffffff"/>
                </a:solidFill>
              </a:uFill>
              <a:latin typeface="Arial"/>
            </a:endParaRPr>
          </a:p>
          <a:p>
            <a:pPr lvl="1" marL="514440" indent="-512280">
              <a:lnSpc>
                <a:spcPct val="16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The </a:t>
            </a:r>
            <a:r>
              <a:rPr b="1" lang="en-IN" sz="2000" spc="-1" strike="noStrike">
                <a:solidFill>
                  <a:srgbClr val="000000"/>
                </a:solidFill>
                <a:uFill>
                  <a:solidFill>
                    <a:srgbClr val="ffffff"/>
                  </a:solidFill>
                </a:uFill>
                <a:latin typeface="Calibri"/>
                <a:ea typeface="DejaVu Sans"/>
              </a:rPr>
              <a:t>body</a:t>
            </a:r>
            <a:r>
              <a:rPr b="0" lang="en-IN" sz="2000" spc="-1" strike="noStrike">
                <a:solidFill>
                  <a:srgbClr val="000000"/>
                </a:solidFill>
                <a:uFill>
                  <a:solidFill>
                    <a:srgbClr val="ffffff"/>
                  </a:solidFill>
                </a:uFill>
                <a:latin typeface="Calibri"/>
                <a:ea typeface="DejaVu Sans"/>
              </a:rPr>
              <a:t> is used for text and tags that are shown directly on the page.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72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32"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33" name="CustomShape 4"/>
          <p:cNvSpPr/>
          <p:nvPr/>
        </p:nvSpPr>
        <p:spPr>
          <a:xfrm>
            <a:off x="6553080" y="6416640"/>
            <a:ext cx="2131560" cy="362880"/>
          </a:xfrm>
          <a:prstGeom prst="rect">
            <a:avLst/>
          </a:prstGeom>
          <a:noFill/>
          <a:ln>
            <a:noFill/>
          </a:ln>
        </p:spPr>
        <p:style>
          <a:lnRef idx="0"/>
          <a:fillRef idx="0"/>
          <a:effectRef idx="0"/>
          <a:fontRef idx="minor"/>
        </p:style>
      </p:sp>
      <p:pic>
        <p:nvPicPr>
          <p:cNvPr id="134" name="Picture 3" descr=""/>
          <p:cNvPicPr/>
          <p:nvPr/>
        </p:nvPicPr>
        <p:blipFill>
          <a:blip r:embed="rId1"/>
          <a:stretch/>
        </p:blipFill>
        <p:spPr>
          <a:xfrm>
            <a:off x="3048120" y="2590920"/>
            <a:ext cx="1826640" cy="2558160"/>
          </a:xfrm>
          <a:prstGeom prst="rect">
            <a:avLst/>
          </a:prstGeom>
          <a:ln w="936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Steps to render HTML document</a:t>
            </a:r>
            <a:endParaRPr b="0" lang="en-IN" sz="1800" spc="-1" strike="noStrike">
              <a:solidFill>
                <a:srgbClr val="000000"/>
              </a:solidFill>
              <a:uFill>
                <a:solidFill>
                  <a:srgbClr val="ffffff"/>
                </a:solidFill>
              </a:uFill>
              <a:latin typeface="Arial"/>
            </a:endParaRPr>
          </a:p>
        </p:txBody>
      </p:sp>
      <p:sp>
        <p:nvSpPr>
          <p:cNvPr id="136" name="CustomShape 2"/>
          <p:cNvSpPr/>
          <p:nvPr/>
        </p:nvSpPr>
        <p:spPr>
          <a:xfrm>
            <a:off x="1371600" y="6356520"/>
            <a:ext cx="46461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37"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38" name="CustomShape 4"/>
          <p:cNvSpPr/>
          <p:nvPr/>
        </p:nvSpPr>
        <p:spPr>
          <a:xfrm>
            <a:off x="6553080" y="6356520"/>
            <a:ext cx="2131560" cy="362880"/>
          </a:xfrm>
          <a:prstGeom prst="rect">
            <a:avLst/>
          </a:prstGeom>
          <a:noFill/>
          <a:ln>
            <a:noFill/>
          </a:ln>
        </p:spPr>
        <p:style>
          <a:lnRef idx="0"/>
          <a:fillRef idx="0"/>
          <a:effectRef idx="0"/>
          <a:fontRef idx="minor"/>
        </p:style>
      </p:sp>
      <p:sp>
        <p:nvSpPr>
          <p:cNvPr id="139" name="CustomShape 5"/>
          <p:cNvSpPr/>
          <p:nvPr/>
        </p:nvSpPr>
        <p:spPr>
          <a:xfrm>
            <a:off x="457200" y="1096200"/>
            <a:ext cx="8227440" cy="4528440"/>
          </a:xfrm>
          <a:prstGeom prst="rect">
            <a:avLst/>
          </a:prstGeom>
          <a:noFill/>
          <a:ln>
            <a:noFill/>
          </a:ln>
        </p:spPr>
        <p:style>
          <a:lnRef idx="0"/>
          <a:fillRef idx="0"/>
          <a:effectRef idx="0"/>
          <a:fontRef idx="minor"/>
        </p:style>
        <p:txBody>
          <a:bodyPr lIns="90000" rIns="90000" tIns="45000" bIns="45000"/>
          <a:p>
            <a:pPr marL="514440" indent="-512280">
              <a:lnSpc>
                <a:spcPct val="150000"/>
              </a:lnSpc>
            </a:pPr>
            <a:r>
              <a:rPr b="0" lang="en-IN" sz="2000" spc="-1" strike="noStrike">
                <a:solidFill>
                  <a:srgbClr val="000000"/>
                </a:solidFill>
                <a:uFill>
                  <a:solidFill>
                    <a:srgbClr val="ffffff"/>
                  </a:solidFill>
                </a:uFill>
                <a:latin typeface="Calibri"/>
                <a:ea typeface="DejaVu Sans"/>
              </a:rPr>
              <a:t>1. Create a folder by your name in any directory</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2. Open notepad | Notepad++ | Sublime Text | gedit</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Save the file with .html extension</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Type the HTML document and save</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3. Right click on html fiel and select open with browser</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or</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Open the Internet Explorer | Firefox | Chrome web browser and type the URL as</a:t>
            </a: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directoryname:\foldername\filename.html in the address bar</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Ex: E:\cse\data.html</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2000" spc="-1" strike="noStrike">
                <a:solidFill>
                  <a:srgbClr val="000000"/>
                </a:solidFill>
                <a:uFill>
                  <a:solidFill>
                    <a:srgbClr val="ffffff"/>
                  </a:solidFill>
                </a:uFill>
                <a:latin typeface="Calibri"/>
                <a:ea typeface="DejaVu Sans"/>
              </a:rPr>
              <a:t>4. HTML page will render on browser</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1800" spc="-1" strike="noStrike">
                <a:solidFill>
                  <a:srgbClr val="000000"/>
                </a:solidFill>
                <a:uFill>
                  <a:solidFill>
                    <a:srgbClr val="ffffff"/>
                  </a:solidFill>
                </a:uFill>
                <a:latin typeface="Calibri"/>
                <a:ea typeface="DejaVu Sans"/>
              </a:rPr>
              <a:t>[ On Firefox or Chrome - Press </a:t>
            </a:r>
            <a:r>
              <a:rPr b="1" lang="en-IN" sz="1800" spc="-1" strike="noStrike">
                <a:solidFill>
                  <a:srgbClr val="000000"/>
                </a:solidFill>
                <a:uFill>
                  <a:solidFill>
                    <a:srgbClr val="ffffff"/>
                  </a:solidFill>
                </a:uFill>
                <a:latin typeface="Calibri"/>
                <a:ea typeface="DejaVu Sans"/>
              </a:rPr>
              <a:t>F12</a:t>
            </a:r>
            <a:r>
              <a:rPr b="0" lang="en-IN" sz="1800" spc="-1" strike="noStrike">
                <a:solidFill>
                  <a:srgbClr val="000000"/>
                </a:solidFill>
                <a:uFill>
                  <a:solidFill>
                    <a:srgbClr val="ffffff"/>
                  </a:solidFill>
                </a:uFill>
                <a:latin typeface="Calibri"/>
                <a:ea typeface="DejaVu Sans"/>
              </a:rPr>
              <a:t> , explore ! </a:t>
            </a:r>
            <a:endParaRPr b="0" lang="en-IN" sz="1800" spc="-1" strike="noStrike">
              <a:solidFill>
                <a:srgbClr val="000000"/>
              </a:solidFill>
              <a:uFill>
                <a:solidFill>
                  <a:srgbClr val="ffffff"/>
                </a:solidFill>
              </a:uFill>
              <a:latin typeface="Arial"/>
            </a:endParaRPr>
          </a:p>
          <a:p>
            <a:pPr marL="514440" indent="-512280">
              <a:lnSpc>
                <a:spcPct val="15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Right click on web page and click View Source – What do you see ? ]</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74240" y="25200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HTML Example</a:t>
            </a:r>
            <a:endParaRPr b="0" lang="en-IN" sz="1800" spc="-1" strike="noStrike">
              <a:solidFill>
                <a:srgbClr val="000000"/>
              </a:solidFill>
              <a:uFill>
                <a:solidFill>
                  <a:srgbClr val="ffffff"/>
                </a:solidFill>
              </a:uFill>
              <a:latin typeface="Arial"/>
            </a:endParaRPr>
          </a:p>
          <a:p>
            <a:pPr marL="571680">
              <a:lnSpc>
                <a:spcPct val="100000"/>
              </a:lnSpc>
            </a:pPr>
            <a:endParaRPr b="0" lang="en-IN" sz="1800" spc="-1" strike="noStrike">
              <a:solidFill>
                <a:srgbClr val="000000"/>
              </a:solidFill>
              <a:uFill>
                <a:solidFill>
                  <a:srgbClr val="ffffff"/>
                </a:solidFill>
              </a:uFill>
              <a:latin typeface="Arial"/>
            </a:endParaRPr>
          </a:p>
          <a:p>
            <a:pPr marL="5716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42" name="CustomShape 3"/>
          <p:cNvSpPr/>
          <p:nvPr/>
        </p:nvSpPr>
        <p:spPr>
          <a:xfrm>
            <a:off x="457200" y="6356520"/>
            <a:ext cx="2131560" cy="362880"/>
          </a:xfrm>
          <a:prstGeom prst="rect">
            <a:avLst/>
          </a:prstGeom>
          <a:noFill/>
          <a:ln>
            <a:noFill/>
          </a:ln>
        </p:spPr>
        <p:style>
          <a:lnRef idx="0"/>
          <a:fillRef idx="0"/>
          <a:effectRef idx="0"/>
          <a:fontRef idx="minor"/>
        </p:style>
      </p:sp>
      <p:sp>
        <p:nvSpPr>
          <p:cNvPr id="143" name="CustomShape 4"/>
          <p:cNvSpPr/>
          <p:nvPr/>
        </p:nvSpPr>
        <p:spPr>
          <a:xfrm>
            <a:off x="6553080" y="6356520"/>
            <a:ext cx="2131560" cy="362880"/>
          </a:xfrm>
          <a:prstGeom prst="rect">
            <a:avLst/>
          </a:prstGeom>
          <a:noFill/>
          <a:ln>
            <a:noFill/>
          </a:ln>
        </p:spPr>
        <p:style>
          <a:lnRef idx="0"/>
          <a:fillRef idx="0"/>
          <a:effectRef idx="0"/>
          <a:fontRef idx="minor"/>
        </p:style>
      </p:sp>
      <p:graphicFrame>
        <p:nvGraphicFramePr>
          <p:cNvPr id="144" name="Table 5"/>
          <p:cNvGraphicFramePr/>
          <p:nvPr/>
        </p:nvGraphicFramePr>
        <p:xfrm>
          <a:off x="445680" y="1295280"/>
          <a:ext cx="4137840" cy="4679280"/>
        </p:xfrm>
        <a:graphic>
          <a:graphicData uri="http://schemas.openxmlformats.org/drawingml/2006/table">
            <a:tbl>
              <a:tblPr/>
              <a:tblGrid>
                <a:gridCol w="4138200"/>
              </a:tblGrid>
              <a:tr h="4679640">
                <a:tc>
                  <a:txBody>
                    <a:bodyPr/>
                    <a:p>
                      <a:r>
                        <a:rPr b="1" lang="en-IN" sz="2400" spc="-1" strike="noStrike">
                          <a:solidFill>
                            <a:srgbClr val="000000"/>
                          </a:solidFill>
                          <a:uFill>
                            <a:solidFill>
                              <a:srgbClr val="ffffff"/>
                            </a:solidFill>
                          </a:uFill>
                          <a:latin typeface="Calibri"/>
                        </a:rPr>
                        <a:t>example1.html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171360">
                        <a:lnSpc>
                          <a:spcPct val="100000"/>
                        </a:lnSpc>
                      </a:pP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&lt;html&gt;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&lt;head&gt;</a:t>
                      </a:r>
                      <a:endParaRPr b="0" lang="en-IN" sz="1800" spc="-1" strike="noStrike">
                        <a:solidFill>
                          <a:srgbClr val="000000"/>
                        </a:solidFill>
                        <a:uFill>
                          <a:solidFill>
                            <a:srgbClr val="ffffff"/>
                          </a:solidFill>
                        </a:uFill>
                        <a:latin typeface="Arial"/>
                      </a:endParaRPr>
                    </a:p>
                    <a:p>
                      <a:pPr marL="171360">
                        <a:lnSpc>
                          <a:spcPct val="100000"/>
                        </a:lnSpc>
                      </a:pP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&lt;title&gt;Homepage&lt;/title&gt;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&lt;/head&gt; </a:t>
                      </a:r>
                      <a:endParaRPr b="0" lang="en-IN" sz="1800" spc="-1" strike="noStrike">
                        <a:solidFill>
                          <a:srgbClr val="000000"/>
                        </a:solidFill>
                        <a:uFill>
                          <a:solidFill>
                            <a:srgbClr val="ffffff"/>
                          </a:solidFill>
                        </a:uFill>
                        <a:latin typeface="Arial"/>
                      </a:endParaRPr>
                    </a:p>
                    <a:p>
                      <a:pPr marL="171360">
                        <a:lnSpc>
                          <a:spcPct val="100000"/>
                        </a:lnSpc>
                      </a:pP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&lt;body&gt;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&lt;/body&gt;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&lt;/html&gt;</a:t>
                      </a:r>
                      <a:endParaRPr b="0" lang="en-IN"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dce6f2"/>
                    </a:solidFill>
                  </a:tcPr>
                </a:tc>
              </a:tr>
            </a:tbl>
          </a:graphicData>
        </a:graphic>
      </p:graphicFrame>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74240" y="25200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HTML Example</a:t>
            </a:r>
            <a:endParaRPr b="0" lang="en-IN" sz="1800" spc="-1" strike="noStrike">
              <a:solidFill>
                <a:srgbClr val="000000"/>
              </a:solidFill>
              <a:uFill>
                <a:solidFill>
                  <a:srgbClr val="ffffff"/>
                </a:solidFill>
              </a:uFill>
              <a:latin typeface="Arial"/>
            </a:endParaRPr>
          </a:p>
          <a:p>
            <a:pPr marL="571680">
              <a:lnSpc>
                <a:spcPct val="100000"/>
              </a:lnSpc>
            </a:pPr>
            <a:endParaRPr b="0" lang="en-IN" sz="1800" spc="-1" strike="noStrike">
              <a:solidFill>
                <a:srgbClr val="000000"/>
              </a:solidFill>
              <a:uFill>
                <a:solidFill>
                  <a:srgbClr val="ffffff"/>
                </a:solidFill>
              </a:uFill>
              <a:latin typeface="Arial"/>
            </a:endParaRPr>
          </a:p>
          <a:p>
            <a:pPr marL="5716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47" name="CustomShape 3"/>
          <p:cNvSpPr/>
          <p:nvPr/>
        </p:nvSpPr>
        <p:spPr>
          <a:xfrm>
            <a:off x="457200" y="6356520"/>
            <a:ext cx="2131560" cy="362880"/>
          </a:xfrm>
          <a:prstGeom prst="rect">
            <a:avLst/>
          </a:prstGeom>
          <a:noFill/>
          <a:ln>
            <a:noFill/>
          </a:ln>
        </p:spPr>
        <p:style>
          <a:lnRef idx="0"/>
          <a:fillRef idx="0"/>
          <a:effectRef idx="0"/>
          <a:fontRef idx="minor"/>
        </p:style>
      </p:sp>
      <p:sp>
        <p:nvSpPr>
          <p:cNvPr id="148" name="CustomShape 4"/>
          <p:cNvSpPr/>
          <p:nvPr/>
        </p:nvSpPr>
        <p:spPr>
          <a:xfrm>
            <a:off x="6553080" y="6356520"/>
            <a:ext cx="2131560" cy="362880"/>
          </a:xfrm>
          <a:prstGeom prst="rect">
            <a:avLst/>
          </a:prstGeom>
          <a:noFill/>
          <a:ln>
            <a:noFill/>
          </a:ln>
        </p:spPr>
        <p:style>
          <a:lnRef idx="0"/>
          <a:fillRef idx="0"/>
          <a:effectRef idx="0"/>
          <a:fontRef idx="minor"/>
        </p:style>
      </p:sp>
      <p:graphicFrame>
        <p:nvGraphicFramePr>
          <p:cNvPr id="149" name="Table 5"/>
          <p:cNvGraphicFramePr/>
          <p:nvPr/>
        </p:nvGraphicFramePr>
        <p:xfrm>
          <a:off x="445680" y="1295280"/>
          <a:ext cx="8075160" cy="4679640"/>
        </p:xfrm>
        <a:graphic>
          <a:graphicData uri="http://schemas.openxmlformats.org/drawingml/2006/table">
            <a:tbl>
              <a:tblPr/>
              <a:tblGrid>
                <a:gridCol w="4138200"/>
                <a:gridCol w="3937320"/>
              </a:tblGrid>
              <a:tr h="4680000">
                <a:tc>
                  <a:txBody>
                    <a:bodyPr/>
                    <a:p>
                      <a:r>
                        <a:rPr b="1" lang="en-IN" sz="2400" spc="-1" strike="noStrike">
                          <a:solidFill>
                            <a:srgbClr val="000000"/>
                          </a:solidFill>
                          <a:uFill>
                            <a:solidFill>
                              <a:srgbClr val="ffffff"/>
                            </a:solidFill>
                          </a:uFill>
                          <a:latin typeface="Calibri"/>
                        </a:rPr>
                        <a:t>example1.html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171360">
                        <a:lnSpc>
                          <a:spcPct val="100000"/>
                        </a:lnSpc>
                      </a:pP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&lt;html&gt;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&lt;head&gt;</a:t>
                      </a:r>
                      <a:endParaRPr b="0" lang="en-IN" sz="1800" spc="-1" strike="noStrike">
                        <a:solidFill>
                          <a:srgbClr val="000000"/>
                        </a:solidFill>
                        <a:uFill>
                          <a:solidFill>
                            <a:srgbClr val="ffffff"/>
                          </a:solidFill>
                        </a:uFill>
                        <a:latin typeface="Arial"/>
                      </a:endParaRPr>
                    </a:p>
                    <a:p>
                      <a:pPr marL="171360">
                        <a:lnSpc>
                          <a:spcPct val="100000"/>
                        </a:lnSpc>
                      </a:pP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&lt;title&gt;Homepage&lt;/title&gt;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&lt;/head&gt; </a:t>
                      </a:r>
                      <a:endParaRPr b="0" lang="en-IN" sz="1800" spc="-1" strike="noStrike">
                        <a:solidFill>
                          <a:srgbClr val="000000"/>
                        </a:solidFill>
                        <a:uFill>
                          <a:solidFill>
                            <a:srgbClr val="ffffff"/>
                          </a:solidFill>
                        </a:uFill>
                        <a:latin typeface="Arial"/>
                      </a:endParaRPr>
                    </a:p>
                    <a:p>
                      <a:pPr marL="171360">
                        <a:lnSpc>
                          <a:spcPct val="100000"/>
                        </a:lnSpc>
                      </a:pP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&lt;body&gt;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&lt;/body&gt;</a:t>
                      </a:r>
                      <a:endParaRPr b="0" lang="en-IN" sz="1800" spc="-1" strike="noStrike">
                        <a:solidFill>
                          <a:srgbClr val="000000"/>
                        </a:solidFill>
                        <a:uFill>
                          <a:solidFill>
                            <a:srgbClr val="ffffff"/>
                          </a:solidFill>
                        </a:uFill>
                        <a:latin typeface="Arial"/>
                      </a:endParaRPr>
                    </a:p>
                    <a:p>
                      <a:pPr marL="171360">
                        <a:lnSpc>
                          <a:spcPct val="100000"/>
                        </a:lnSpc>
                      </a:pPr>
                      <a:r>
                        <a:rPr b="1" lang="en-IN" sz="2400" spc="-1" strike="noStrike">
                          <a:solidFill>
                            <a:srgbClr val="000000"/>
                          </a:solidFill>
                          <a:uFill>
                            <a:solidFill>
                              <a:srgbClr val="ffffff"/>
                            </a:solidFill>
                          </a:uFill>
                          <a:latin typeface="Calibri"/>
                        </a:rPr>
                        <a:t>&lt;/html&gt;</a:t>
                      </a:r>
                      <a:endParaRPr b="0" lang="en-IN"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dce6f2"/>
                    </a:solidFill>
                  </a:tcPr>
                </a:tc>
                <a:tc>
                  <a:txBody>
                    <a:bodyPr/>
                    <a:p>
                      <a:r>
                        <a:rPr b="1" lang="en-IN" sz="2400" spc="-1" strike="noStrike">
                          <a:solidFill>
                            <a:srgbClr val="000000"/>
                          </a:solidFill>
                          <a:uFill>
                            <a:solidFill>
                              <a:srgbClr val="ffffff"/>
                            </a:solidFill>
                          </a:uFill>
                          <a:latin typeface="Calibri"/>
                        </a:rPr>
                        <a:t>example2.html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57240">
                        <a:lnSpc>
                          <a:spcPct val="100000"/>
                        </a:lnSpc>
                      </a:pPr>
                      <a:r>
                        <a:rPr b="1" lang="en-IN" sz="2400" spc="-1" strike="noStrike">
                          <a:solidFill>
                            <a:srgbClr val="000000"/>
                          </a:solidFill>
                          <a:uFill>
                            <a:solidFill>
                              <a:srgbClr val="ffffff"/>
                            </a:solidFill>
                          </a:uFill>
                          <a:latin typeface="Calibri"/>
                        </a:rPr>
                        <a:t>&lt;html&gt;</a:t>
                      </a:r>
                      <a:endParaRPr b="0" lang="en-IN" sz="1800" spc="-1" strike="noStrike">
                        <a:solidFill>
                          <a:srgbClr val="000000"/>
                        </a:solidFill>
                        <a:uFill>
                          <a:solidFill>
                            <a:srgbClr val="ffffff"/>
                          </a:solidFill>
                        </a:uFill>
                        <a:latin typeface="Arial"/>
                      </a:endParaRPr>
                    </a:p>
                    <a:p>
                      <a:pPr marL="5724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&lt;body&gt;</a:t>
                      </a:r>
                      <a:endParaRPr b="0" lang="en-IN" sz="1800" spc="-1" strike="noStrike">
                        <a:solidFill>
                          <a:srgbClr val="000000"/>
                        </a:solidFill>
                        <a:uFill>
                          <a:solidFill>
                            <a:srgbClr val="ffffff"/>
                          </a:solidFill>
                        </a:uFill>
                        <a:latin typeface="Arial"/>
                      </a:endParaRPr>
                    </a:p>
                    <a:p>
                      <a:pPr marL="57240">
                        <a:lnSpc>
                          <a:spcPct val="100000"/>
                        </a:lnSpc>
                      </a:pPr>
                      <a:endParaRPr b="0" lang="en-IN" sz="1800" spc="-1" strike="noStrike">
                        <a:solidFill>
                          <a:srgbClr val="000000"/>
                        </a:solidFill>
                        <a:uFill>
                          <a:solidFill>
                            <a:srgbClr val="ffffff"/>
                          </a:solidFill>
                        </a:uFill>
                        <a:latin typeface="Arial"/>
                      </a:endParaRPr>
                    </a:p>
                    <a:p>
                      <a:pPr marL="5724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&lt;h1&gt;My First Heading&lt;/h1&gt;</a:t>
                      </a:r>
                      <a:endParaRPr b="0" lang="en-IN" sz="1800" spc="-1" strike="noStrike">
                        <a:solidFill>
                          <a:srgbClr val="000000"/>
                        </a:solidFill>
                        <a:uFill>
                          <a:solidFill>
                            <a:srgbClr val="ffffff"/>
                          </a:solidFill>
                        </a:uFill>
                        <a:latin typeface="Arial"/>
                      </a:endParaRPr>
                    </a:p>
                    <a:p>
                      <a:pPr marL="57240">
                        <a:lnSpc>
                          <a:spcPct val="100000"/>
                        </a:lnSpc>
                      </a:pPr>
                      <a:endParaRPr b="0" lang="en-IN" sz="1800" spc="-1" strike="noStrike">
                        <a:solidFill>
                          <a:srgbClr val="000000"/>
                        </a:solidFill>
                        <a:uFill>
                          <a:solidFill>
                            <a:srgbClr val="ffffff"/>
                          </a:solidFill>
                        </a:uFill>
                        <a:latin typeface="Arial"/>
                      </a:endParaRPr>
                    </a:p>
                    <a:p>
                      <a:pPr marL="5724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&lt;p&gt;My first paragraph.&lt;/p&gt;</a:t>
                      </a:r>
                      <a:endParaRPr b="0" lang="en-IN" sz="1800" spc="-1" strike="noStrike">
                        <a:solidFill>
                          <a:srgbClr val="000000"/>
                        </a:solidFill>
                        <a:uFill>
                          <a:solidFill>
                            <a:srgbClr val="ffffff"/>
                          </a:solidFill>
                        </a:uFill>
                        <a:latin typeface="Arial"/>
                      </a:endParaRPr>
                    </a:p>
                    <a:p>
                      <a:pPr marL="57240">
                        <a:lnSpc>
                          <a:spcPct val="100000"/>
                        </a:lnSpc>
                      </a:pPr>
                      <a:endParaRPr b="0" lang="en-IN" sz="1800" spc="-1" strike="noStrike">
                        <a:solidFill>
                          <a:srgbClr val="000000"/>
                        </a:solidFill>
                        <a:uFill>
                          <a:solidFill>
                            <a:srgbClr val="ffffff"/>
                          </a:solidFill>
                        </a:uFill>
                        <a:latin typeface="Arial"/>
                      </a:endParaRPr>
                    </a:p>
                    <a:p>
                      <a:pPr marL="57240">
                        <a:lnSpc>
                          <a:spcPct val="100000"/>
                        </a:lnSpc>
                      </a:pPr>
                      <a:r>
                        <a:rPr b="1" lang="en-IN" sz="2400" spc="-1" strike="noStrike">
                          <a:solidFill>
                            <a:srgbClr val="000000"/>
                          </a:solidFill>
                          <a:uFill>
                            <a:solidFill>
                              <a:srgbClr val="ffffff"/>
                            </a:solidFill>
                          </a:uFill>
                          <a:latin typeface="Calibri"/>
                        </a:rPr>
                        <a:t> </a:t>
                      </a:r>
                      <a:r>
                        <a:rPr b="1" lang="en-IN" sz="2400" spc="-1" strike="noStrike">
                          <a:solidFill>
                            <a:srgbClr val="000000"/>
                          </a:solidFill>
                          <a:uFill>
                            <a:solidFill>
                              <a:srgbClr val="ffffff"/>
                            </a:solidFill>
                          </a:uFill>
                          <a:latin typeface="Calibri"/>
                        </a:rPr>
                        <a:t>&lt;/body&gt;</a:t>
                      </a:r>
                      <a:endParaRPr b="0" lang="en-IN" sz="1800" spc="-1" strike="noStrike">
                        <a:solidFill>
                          <a:srgbClr val="000000"/>
                        </a:solidFill>
                        <a:uFill>
                          <a:solidFill>
                            <a:srgbClr val="ffffff"/>
                          </a:solidFill>
                        </a:uFill>
                        <a:latin typeface="Arial"/>
                      </a:endParaRPr>
                    </a:p>
                    <a:p>
                      <a:pPr marL="57240">
                        <a:lnSpc>
                          <a:spcPct val="100000"/>
                        </a:lnSpc>
                      </a:pPr>
                      <a:r>
                        <a:rPr b="1" lang="en-IN" sz="2400" spc="-1" strike="noStrike">
                          <a:solidFill>
                            <a:srgbClr val="000000"/>
                          </a:solidFill>
                          <a:uFill>
                            <a:solidFill>
                              <a:srgbClr val="ffffff"/>
                            </a:solidFill>
                          </a:uFill>
                          <a:latin typeface="Calibri"/>
                        </a:rPr>
                        <a:t>&lt;/html&gt;</a:t>
                      </a:r>
                      <a:endParaRPr b="0" lang="en-IN"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dce6f2"/>
                    </a:solidFill>
                  </a:tcPr>
                </a:tc>
              </a:tr>
            </a:tbl>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heading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1" name="CustomShape 2"/>
          <p:cNvSpPr/>
          <p:nvPr/>
        </p:nvSpPr>
        <p:spPr>
          <a:xfrm>
            <a:off x="1371600" y="6356520"/>
            <a:ext cx="46461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52"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53" name="CustomShape 4"/>
          <p:cNvSpPr/>
          <p:nvPr/>
        </p:nvSpPr>
        <p:spPr>
          <a:xfrm>
            <a:off x="6553080" y="6356520"/>
            <a:ext cx="2131560" cy="362880"/>
          </a:xfrm>
          <a:prstGeom prst="rect">
            <a:avLst/>
          </a:prstGeom>
          <a:noFill/>
          <a:ln>
            <a:noFill/>
          </a:ln>
        </p:spPr>
        <p:style>
          <a:lnRef idx="0"/>
          <a:fillRef idx="0"/>
          <a:effectRef idx="0"/>
          <a:fontRef idx="minor"/>
        </p:style>
      </p:sp>
      <p:sp>
        <p:nvSpPr>
          <p:cNvPr id="154" name="CustomShape 5"/>
          <p:cNvSpPr/>
          <p:nvPr/>
        </p:nvSpPr>
        <p:spPr>
          <a:xfrm>
            <a:off x="457200" y="1600200"/>
            <a:ext cx="8227440" cy="4528440"/>
          </a:xfrm>
          <a:prstGeom prst="rect">
            <a:avLst/>
          </a:prstGeom>
          <a:noFill/>
          <a:ln>
            <a:noFill/>
          </a:ln>
        </p:spPr>
        <p:style>
          <a:lnRef idx="0"/>
          <a:fillRef idx="0"/>
          <a:effectRef idx="0"/>
          <a:fontRef idx="minor"/>
        </p:style>
        <p:txBody>
          <a:bodyPr lIns="90000" rIns="90000" tIns="45000" bIns="45000"/>
          <a:p>
            <a:pPr marL="571680" indent="-569520">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marL="571680" indent="-569520">
              <a:lnSpc>
                <a:spcPct val="100000"/>
              </a:lnSpc>
            </a:pP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&lt;h1&gt;This is heading 1&lt;/h1&gt;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&lt;h2&gt;This is heading 2&lt;/h2&gt;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&lt;h3&gt;This is heading 3&lt;/h3&gt;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&lt;h4&gt;This is heading 4&lt;/h4&gt;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&lt;h5&gt;This is heading 5&lt;/h5&gt;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&lt;h6&gt;This is heading 6&lt;/h6&gt;</a:t>
            </a:r>
            <a:endParaRPr b="0" lang="en-IN" sz="1800" spc="-1" strike="noStrike">
              <a:solidFill>
                <a:srgbClr val="000000"/>
              </a:solidFill>
              <a:uFill>
                <a:solidFill>
                  <a:srgbClr val="ffffff"/>
                </a:solidFill>
              </a:uFill>
              <a:latin typeface="Arial"/>
            </a:endParaRPr>
          </a:p>
          <a:p>
            <a:pPr marL="571680" indent="-569520">
              <a:lnSpc>
                <a:spcPct val="100000"/>
              </a:lnSpc>
            </a:pP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scrolling text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1371600" y="6356520"/>
            <a:ext cx="46461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57"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58" name="CustomShape 4"/>
          <p:cNvSpPr/>
          <p:nvPr/>
        </p:nvSpPr>
        <p:spPr>
          <a:xfrm>
            <a:off x="6553080" y="6356520"/>
            <a:ext cx="2131560" cy="362880"/>
          </a:xfrm>
          <a:prstGeom prst="rect">
            <a:avLst/>
          </a:prstGeom>
          <a:noFill/>
          <a:ln>
            <a:noFill/>
          </a:ln>
        </p:spPr>
        <p:style>
          <a:lnRef idx="0"/>
          <a:fillRef idx="0"/>
          <a:effectRef idx="0"/>
          <a:fontRef idx="minor"/>
        </p:style>
      </p:sp>
      <p:sp>
        <p:nvSpPr>
          <p:cNvPr id="159" name="CustomShape 5"/>
          <p:cNvSpPr/>
          <p:nvPr/>
        </p:nvSpPr>
        <p:spPr>
          <a:xfrm>
            <a:off x="457200" y="1600200"/>
            <a:ext cx="8227440" cy="4528440"/>
          </a:xfrm>
          <a:prstGeom prst="rect">
            <a:avLst/>
          </a:prstGeom>
          <a:noFill/>
          <a:ln>
            <a:noFill/>
          </a:ln>
        </p:spPr>
        <p:style>
          <a:lnRef idx="0"/>
          <a:fillRef idx="0"/>
          <a:effectRef idx="0"/>
          <a:fontRef idx="minor"/>
        </p:style>
        <p:txBody>
          <a:bodyPr lIns="90000" rIns="90000" tIns="45000" bIns="45000"/>
          <a:p>
            <a:pPr marL="571680" indent="-569520">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marL="571680" indent="-569520">
              <a:lnSpc>
                <a:spcPct val="100000"/>
              </a:lnSpc>
            </a:pP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&lt;marquee&gt;This is scrolling text&lt;/marquee&gt;</a:t>
            </a:r>
            <a:endParaRPr b="0" lang="en-IN" sz="1800" spc="-1" strike="noStrike">
              <a:solidFill>
                <a:srgbClr val="000000"/>
              </a:solidFill>
              <a:uFill>
                <a:solidFill>
                  <a:srgbClr val="ffffff"/>
                </a:solidFill>
              </a:uFill>
              <a:latin typeface="Arial"/>
            </a:endParaRPr>
          </a:p>
          <a:p>
            <a:pPr marL="571680" indent="-569520">
              <a:lnSpc>
                <a:spcPct val="100000"/>
              </a:lnSpc>
            </a:pP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marL="571680" indent="-569520">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64600" y="344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60000"/>
              </a:lnSpc>
            </a:pPr>
            <a:r>
              <a:rPr b="1" lang="en-IN" sz="3200" spc="-1" strike="noStrike">
                <a:solidFill>
                  <a:srgbClr val="0070c0"/>
                </a:solidFill>
                <a:uFill>
                  <a:solidFill>
                    <a:srgbClr val="ffffff"/>
                  </a:solidFill>
                </a:uFill>
                <a:latin typeface="Calibri"/>
                <a:ea typeface="DejaVu Sans"/>
              </a:rPr>
              <a:t>Character Style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1" name="CustomShape 2"/>
          <p:cNvSpPr/>
          <p:nvPr/>
        </p:nvSpPr>
        <p:spPr>
          <a:xfrm>
            <a:off x="1371600" y="6356520"/>
            <a:ext cx="46461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62"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63" name="CustomShape 4"/>
          <p:cNvSpPr/>
          <p:nvPr/>
        </p:nvSpPr>
        <p:spPr>
          <a:xfrm>
            <a:off x="6553080" y="6356520"/>
            <a:ext cx="2131560" cy="362880"/>
          </a:xfrm>
          <a:prstGeom prst="rect">
            <a:avLst/>
          </a:prstGeom>
          <a:noFill/>
          <a:ln>
            <a:noFill/>
          </a:ln>
        </p:spPr>
        <p:style>
          <a:lnRef idx="0"/>
          <a:fillRef idx="0"/>
          <a:effectRef idx="0"/>
          <a:fontRef idx="minor"/>
        </p:style>
      </p:sp>
      <p:graphicFrame>
        <p:nvGraphicFramePr>
          <p:cNvPr id="164" name="Table 5"/>
          <p:cNvGraphicFramePr/>
          <p:nvPr/>
        </p:nvGraphicFramePr>
        <p:xfrm>
          <a:off x="792000" y="2823480"/>
          <a:ext cx="7656840" cy="3224160"/>
        </p:xfrm>
        <a:graphic>
          <a:graphicData uri="http://schemas.openxmlformats.org/drawingml/2006/table">
            <a:tbl>
              <a:tblPr/>
              <a:tblGrid>
                <a:gridCol w="4385160"/>
                <a:gridCol w="3272040"/>
              </a:tblGrid>
              <a:tr h="460800">
                <a:tc>
                  <a:txBody>
                    <a:bodyPr lIns="47520" rIns="47520"/>
                    <a:p>
                      <a:pPr algn="r">
                        <a:lnSpc>
                          <a:spcPct val="100000"/>
                        </a:lnSpc>
                      </a:pPr>
                      <a:r>
                        <a:rPr b="1" lang="en-IN" sz="2000" spc="-1" strike="noStrike">
                          <a:solidFill>
                            <a:srgbClr val="111111"/>
                          </a:solidFill>
                          <a:uFill>
                            <a:solidFill>
                              <a:srgbClr val="ffffff"/>
                            </a:solidFill>
                          </a:uFill>
                          <a:latin typeface="Segoe UI"/>
                        </a:rPr>
                        <a:t>&lt;b&gt;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47520" rIns="47520"/>
                    <a:p>
                      <a:pPr>
                        <a:lnSpc>
                          <a:spcPct val="100000"/>
                        </a:lnSpc>
                      </a:pPr>
                      <a:r>
                        <a:rPr b="1" lang="en-IN" sz="2000" spc="-1" strike="noStrike">
                          <a:solidFill>
                            <a:srgbClr val="111111"/>
                          </a:solidFill>
                          <a:uFill>
                            <a:solidFill>
                              <a:srgbClr val="ffffff"/>
                            </a:solidFill>
                          </a:uFill>
                          <a:latin typeface="Segoe UI"/>
                        </a:rPr>
                        <a:t>Make text bold.</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r h="460800">
                <a:tc>
                  <a:txBody>
                    <a:bodyPr lIns="47520" rIns="47520"/>
                    <a:p>
                      <a:pPr algn="r">
                        <a:lnSpc>
                          <a:spcPct val="100000"/>
                        </a:lnSpc>
                      </a:pPr>
                      <a:r>
                        <a:rPr b="0" lang="en-IN" sz="2000" spc="-1" strike="noStrike">
                          <a:solidFill>
                            <a:srgbClr val="111111"/>
                          </a:solidFill>
                          <a:uFill>
                            <a:solidFill>
                              <a:srgbClr val="ffffff"/>
                            </a:solidFill>
                          </a:uFill>
                          <a:latin typeface="Segoe UI"/>
                        </a:rPr>
                        <a:t>&lt;i&gt;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2000" spc="-1" strike="noStrike">
                          <a:solidFill>
                            <a:srgbClr val="111111"/>
                          </a:solidFill>
                          <a:uFill>
                            <a:solidFill>
                              <a:srgbClr val="ffffff"/>
                            </a:solidFill>
                          </a:uFill>
                          <a:latin typeface="Segoe UI"/>
                        </a:rPr>
                        <a:t>Make text </a:t>
                      </a:r>
                      <a:r>
                        <a:rPr b="0" i="1" lang="en-IN" sz="2000" spc="-1" strike="noStrike">
                          <a:solidFill>
                            <a:srgbClr val="111111"/>
                          </a:solidFill>
                          <a:uFill>
                            <a:solidFill>
                              <a:srgbClr val="ffffff"/>
                            </a:solidFill>
                          </a:uFill>
                          <a:latin typeface="Segoe UI"/>
                        </a:rPr>
                        <a:t>italic.</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60800">
                <a:tc>
                  <a:txBody>
                    <a:bodyPr lIns="47520" rIns="47520"/>
                    <a:p>
                      <a:pPr algn="r">
                        <a:lnSpc>
                          <a:spcPct val="100000"/>
                        </a:lnSpc>
                      </a:pPr>
                      <a:r>
                        <a:rPr b="0" lang="en-IN" sz="2000" spc="-1" strike="noStrike">
                          <a:solidFill>
                            <a:srgbClr val="111111"/>
                          </a:solidFill>
                          <a:uFill>
                            <a:solidFill>
                              <a:srgbClr val="ffffff"/>
                            </a:solidFill>
                          </a:uFill>
                          <a:latin typeface="Segoe UI"/>
                        </a:rPr>
                        <a:t>&lt;u&gt;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pPr>
                        <a:lnSpc>
                          <a:spcPct val="100000"/>
                        </a:lnSpc>
                      </a:pPr>
                      <a:r>
                        <a:rPr b="0" lang="en-IN" sz="2000" spc="-1" strike="noStrike">
                          <a:solidFill>
                            <a:srgbClr val="111111"/>
                          </a:solidFill>
                          <a:uFill>
                            <a:solidFill>
                              <a:srgbClr val="ffffff"/>
                            </a:solidFill>
                          </a:uFill>
                          <a:latin typeface="Segoe UI"/>
                        </a:rPr>
                        <a:t>Make text </a:t>
                      </a:r>
                      <a:r>
                        <a:rPr b="0" lang="en-IN" sz="2000" spc="-1" strike="noStrike" u="sng">
                          <a:solidFill>
                            <a:srgbClr val="111111"/>
                          </a:solidFill>
                          <a:uFill>
                            <a:solidFill>
                              <a:srgbClr val="ffffff"/>
                            </a:solidFill>
                          </a:uFill>
                          <a:latin typeface="Segoe UI"/>
                        </a:rPr>
                        <a:t>underline.</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60800">
                <a:tc>
                  <a:txBody>
                    <a:bodyPr lIns="47520" rIns="47520"/>
                    <a:p>
                      <a:pPr algn="r">
                        <a:lnSpc>
                          <a:spcPct val="100000"/>
                        </a:lnSpc>
                      </a:pPr>
                      <a:r>
                        <a:rPr b="0" lang="en-IN" sz="2000" spc="-1" strike="noStrike">
                          <a:solidFill>
                            <a:srgbClr val="111111"/>
                          </a:solidFill>
                          <a:uFill>
                            <a:solidFill>
                              <a:srgbClr val="ffffff"/>
                            </a:solidFill>
                          </a:uFill>
                          <a:latin typeface="Segoe UI"/>
                        </a:rPr>
                        <a:t>&lt;strike&gt;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2000" spc="-1" strike="noStrike">
                          <a:solidFill>
                            <a:srgbClr val="111111"/>
                          </a:solidFill>
                          <a:uFill>
                            <a:solidFill>
                              <a:srgbClr val="ffffff"/>
                            </a:solidFill>
                          </a:uFill>
                          <a:latin typeface="Segoe UI"/>
                        </a:rPr>
                        <a:t>Make text </a:t>
                      </a:r>
                      <a:r>
                        <a:rPr b="0" lang="en-IN" sz="2000" spc="-1" strike="sngStrike">
                          <a:solidFill>
                            <a:srgbClr val="111111"/>
                          </a:solidFill>
                          <a:uFill>
                            <a:solidFill>
                              <a:srgbClr val="ffffff"/>
                            </a:solidFill>
                          </a:uFill>
                          <a:latin typeface="Segoe UI"/>
                        </a:rPr>
                        <a:t>strikethrough.</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60800">
                <a:tc>
                  <a:txBody>
                    <a:bodyPr lIns="47520" rIns="47520"/>
                    <a:p>
                      <a:pPr algn="r">
                        <a:lnSpc>
                          <a:spcPct val="100000"/>
                        </a:lnSpc>
                      </a:pPr>
                      <a:r>
                        <a:rPr b="0" lang="en-IN" sz="2000" spc="-1" strike="noStrike">
                          <a:solidFill>
                            <a:srgbClr val="111111"/>
                          </a:solidFill>
                          <a:uFill>
                            <a:solidFill>
                              <a:srgbClr val="ffffff"/>
                            </a:solidFill>
                          </a:uFill>
                          <a:latin typeface="Segoe UI"/>
                        </a:rPr>
                        <a:t>&lt;sup&gt;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pPr>
                        <a:lnSpc>
                          <a:spcPct val="100000"/>
                        </a:lnSpc>
                      </a:pPr>
                      <a:r>
                        <a:rPr b="0" lang="en-IN" sz="2000" spc="-1" strike="noStrike">
                          <a:solidFill>
                            <a:srgbClr val="111111"/>
                          </a:solidFill>
                          <a:uFill>
                            <a:solidFill>
                              <a:srgbClr val="ffffff"/>
                            </a:solidFill>
                          </a:uFill>
                          <a:latin typeface="Segoe UI"/>
                        </a:rPr>
                        <a:t>Make text </a:t>
                      </a:r>
                      <a:r>
                        <a:rPr b="0" lang="en-IN" sz="2000" spc="-1" strike="noStrike" baseline="30000">
                          <a:solidFill>
                            <a:srgbClr val="111111"/>
                          </a:solidFill>
                          <a:uFill>
                            <a:solidFill>
                              <a:srgbClr val="ffffff"/>
                            </a:solidFill>
                          </a:uFill>
                          <a:latin typeface="Segoe UI"/>
                        </a:rPr>
                        <a:t>superscript</a:t>
                      </a:r>
                      <a:r>
                        <a:rPr b="0" lang="en-IN" sz="2000" spc="-1" strike="noStrike">
                          <a:solidFill>
                            <a:srgbClr val="111111"/>
                          </a:solidFill>
                          <a:uFill>
                            <a:solidFill>
                              <a:srgbClr val="ffffff"/>
                            </a:solidFill>
                          </a:uFill>
                          <a:latin typeface="Segoe UI"/>
                        </a:rPr>
                        <a: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60800">
                <a:tc>
                  <a:txBody>
                    <a:bodyPr lIns="47520" rIns="47520"/>
                    <a:p>
                      <a:pPr algn="r">
                        <a:lnSpc>
                          <a:spcPct val="100000"/>
                        </a:lnSpc>
                      </a:pPr>
                      <a:r>
                        <a:rPr b="0" lang="en-IN" sz="2000" spc="-1" strike="noStrike">
                          <a:solidFill>
                            <a:srgbClr val="111111"/>
                          </a:solidFill>
                          <a:uFill>
                            <a:solidFill>
                              <a:srgbClr val="ffffff"/>
                            </a:solidFill>
                          </a:uFill>
                          <a:latin typeface="Segoe UI"/>
                        </a:rPr>
                        <a:t>&lt;sub&gt;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2000" spc="-1" strike="noStrike">
                          <a:solidFill>
                            <a:srgbClr val="111111"/>
                          </a:solidFill>
                          <a:uFill>
                            <a:solidFill>
                              <a:srgbClr val="ffffff"/>
                            </a:solidFill>
                          </a:uFill>
                          <a:latin typeface="Segoe UI"/>
                        </a:rPr>
                        <a:t>Make text </a:t>
                      </a:r>
                      <a:r>
                        <a:rPr b="0" lang="en-IN" sz="2000" spc="-1" strike="noStrike" baseline="-25000">
                          <a:solidFill>
                            <a:srgbClr val="111111"/>
                          </a:solidFill>
                          <a:uFill>
                            <a:solidFill>
                              <a:srgbClr val="ffffff"/>
                            </a:solidFill>
                          </a:uFill>
                          <a:latin typeface="Segoe UI"/>
                        </a:rPr>
                        <a:t>subscript</a:t>
                      </a:r>
                      <a:r>
                        <a:rPr b="0" lang="en-IN" sz="2000" spc="-1" strike="noStrike">
                          <a:solidFill>
                            <a:srgbClr val="111111"/>
                          </a:solidFill>
                          <a:uFill>
                            <a:solidFill>
                              <a:srgbClr val="ffffff"/>
                            </a:solidFill>
                          </a:uFill>
                          <a:latin typeface="Segoe UI"/>
                        </a:rPr>
                        <a: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9720">
                <a:tc>
                  <a:txBody>
                    <a:bodyPr lIns="47520" rIns="47520"/>
                    <a:p>
                      <a:pPr algn="r">
                        <a:lnSpc>
                          <a:spcPct val="100000"/>
                        </a:lnSpc>
                      </a:pPr>
                      <a:r>
                        <a:rPr b="0" lang="en-IN" sz="2000" spc="-1" strike="noStrike">
                          <a:solidFill>
                            <a:srgbClr val="111111"/>
                          </a:solidFill>
                          <a:uFill>
                            <a:solidFill>
                              <a:srgbClr val="ffffff"/>
                            </a:solidFill>
                          </a:uFill>
                          <a:latin typeface="Segoe UI"/>
                        </a:rPr>
                        <a:t>teletype</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r>
                        <a:rPr b="0" lang="en-IN" sz="2400" spc="-1" strike="noStrike">
                          <a:solidFill>
                            <a:srgbClr val="000000"/>
                          </a:solidFill>
                          <a:uFill>
                            <a:solidFill>
                              <a:srgbClr val="ffffff"/>
                            </a:solidFill>
                          </a:uFill>
                          <a:latin typeface="Times New Roman"/>
                        </a:rPr>
                        <a:t>Make text teletype</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65" name="CustomShape 6"/>
          <p:cNvSpPr/>
          <p:nvPr/>
        </p:nvSpPr>
        <p:spPr>
          <a:xfrm>
            <a:off x="457200" y="1447920"/>
            <a:ext cx="8532360" cy="1902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Calibri"/>
                <a:ea typeface="DejaVu Sans"/>
              </a:rPr>
              <a:t>Character styles include physical and logical character styles, and Face, Size, and Color.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Following is character style table.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000" spc="-1" strike="noStrike" u="sng">
                <a:solidFill>
                  <a:srgbClr val="000000"/>
                </a:solidFill>
                <a:uFill>
                  <a:solidFill>
                    <a:srgbClr val="ffffff"/>
                  </a:solidFill>
                </a:uFill>
                <a:latin typeface="Calibri"/>
                <a:ea typeface="DejaVu Sans"/>
              </a:rPr>
              <a:t>Physical styles: </a:t>
            </a: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nSpc>
                <a:spcPct val="100000"/>
              </a:lnSpc>
            </a:pPr>
            <a:r>
              <a:rPr b="0" lang="en-IN" sz="3200" spc="-1" strike="noStrike">
                <a:solidFill>
                  <a:srgbClr val="ff0000"/>
                </a:solidFill>
                <a:uFill>
                  <a:solidFill>
                    <a:srgbClr val="ffffff"/>
                  </a:solidFill>
                </a:uFill>
                <a:latin typeface="Calibri"/>
                <a:ea typeface="DejaVu Sans"/>
              </a:rPr>
              <a:t>Objectives of the Experiment:</a:t>
            </a:r>
            <a:endParaRPr b="0" lang="en-IN" sz="1800" spc="-1" strike="noStrike">
              <a:solidFill>
                <a:srgbClr val="000000"/>
              </a:solidFill>
              <a:uFill>
                <a:solidFill>
                  <a:srgbClr val="ffffff"/>
                </a:solidFill>
              </a:uFill>
              <a:latin typeface="Arial"/>
            </a:endParaRPr>
          </a:p>
          <a:p>
            <a:pPr marL="514440" indent="-512280">
              <a:lnSpc>
                <a:spcPct val="150000"/>
              </a:lnSpc>
              <a:buClr>
                <a:srgbClr val="00b050"/>
              </a:buClr>
              <a:buFont typeface="Arial"/>
              <a:buAutoNum type="arabicPeriod"/>
            </a:pPr>
            <a:r>
              <a:rPr b="0" lang="en-IN" sz="2800" spc="-1" strike="noStrike">
                <a:solidFill>
                  <a:srgbClr val="00b050"/>
                </a:solidFill>
                <a:uFill>
                  <a:solidFill>
                    <a:srgbClr val="ffffff"/>
                  </a:solidFill>
                </a:uFill>
                <a:latin typeface="Calibri"/>
                <a:ea typeface="DejaVu Sans"/>
              </a:rPr>
              <a:t>To demonstrate the use of HTML.</a:t>
            </a:r>
            <a:endParaRPr b="0" lang="en-IN" sz="1800" spc="-1" strike="noStrike">
              <a:solidFill>
                <a:srgbClr val="000000"/>
              </a:solidFill>
              <a:uFill>
                <a:solidFill>
                  <a:srgbClr val="ffffff"/>
                </a:solidFill>
              </a:uFill>
              <a:latin typeface="Arial"/>
            </a:endParaRPr>
          </a:p>
          <a:p>
            <a:pPr marL="514440" indent="-512280">
              <a:lnSpc>
                <a:spcPct val="150000"/>
              </a:lnSpc>
              <a:buClr>
                <a:srgbClr val="00b050"/>
              </a:buClr>
              <a:buFont typeface="Arial"/>
              <a:buAutoNum type="arabicPeriod"/>
            </a:pPr>
            <a:r>
              <a:rPr b="0" lang="en-IN" sz="2800" spc="-1" strike="noStrike">
                <a:solidFill>
                  <a:srgbClr val="00b050"/>
                </a:solidFill>
                <a:uFill>
                  <a:solidFill>
                    <a:srgbClr val="ffffff"/>
                  </a:solidFill>
                </a:uFill>
                <a:latin typeface="Calibri"/>
                <a:ea typeface="DejaVu Sans"/>
              </a:rPr>
              <a:t>To develop an understanding of tags in HTML.</a:t>
            </a:r>
            <a:endParaRPr b="0" lang="en-IN" sz="1800" spc="-1" strike="noStrike">
              <a:solidFill>
                <a:srgbClr val="000000"/>
              </a:solidFill>
              <a:uFill>
                <a:solidFill>
                  <a:srgbClr val="ffffff"/>
                </a:solidFill>
              </a:uFill>
              <a:latin typeface="Arial"/>
            </a:endParaRPr>
          </a:p>
          <a:p>
            <a:pPr marL="514440" indent="-512280">
              <a:lnSpc>
                <a:spcPct val="150000"/>
              </a:lnSpc>
              <a:buClr>
                <a:srgbClr val="00b050"/>
              </a:buClr>
              <a:buFont typeface="Arial"/>
              <a:buAutoNum type="arabicPeriod"/>
            </a:pPr>
            <a:r>
              <a:rPr b="0" lang="en-IN" sz="2800" spc="-1" strike="noStrike">
                <a:solidFill>
                  <a:srgbClr val="00b050"/>
                </a:solidFill>
                <a:uFill>
                  <a:solidFill>
                    <a:srgbClr val="ffffff"/>
                  </a:solidFill>
                </a:uFill>
                <a:latin typeface="Calibri"/>
                <a:ea typeface="DejaVu Sans"/>
              </a:rPr>
              <a:t>To be able to build simple web pages.</a:t>
            </a:r>
            <a:endParaRPr b="0" lang="en-IN" sz="1800" spc="-1" strike="noStrike">
              <a:solidFill>
                <a:srgbClr val="000000"/>
              </a:solidFill>
              <a:uFill>
                <a:solidFill>
                  <a:srgbClr val="ffffff"/>
                </a:solidFill>
              </a:uFill>
              <a:latin typeface="Arial"/>
            </a:endParaRPr>
          </a:p>
          <a:p>
            <a:pPr marL="514440" indent="-512280">
              <a:lnSpc>
                <a:spcPct val="15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80"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81"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82" name="CustomShape 4"/>
          <p:cNvSpPr/>
          <p:nvPr/>
        </p:nvSpPr>
        <p:spPr>
          <a:xfrm>
            <a:off x="6553080" y="6356520"/>
            <a:ext cx="2131560" cy="362880"/>
          </a:xfrm>
          <a:prstGeom prst="rect">
            <a:avLst/>
          </a:prstGeom>
          <a:noFill/>
          <a:ln>
            <a:noFill/>
          </a:ln>
        </p:spPr>
        <p:style>
          <a:lnRef idx="0"/>
          <a:fillRef idx="0"/>
          <a:effectRef idx="0"/>
          <a:fontRef idx="minor"/>
        </p:style>
      </p:sp>
      <p:sp>
        <p:nvSpPr>
          <p:cNvPr id="83" name="CustomShape 5"/>
          <p:cNvSpPr/>
          <p:nvPr/>
        </p:nvSpPr>
        <p:spPr>
          <a:xfrm rot="19936200">
            <a:off x="5866200" y="5104440"/>
            <a:ext cx="2623680" cy="942480"/>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round/>
          </a:ln>
        </p:spPr>
        <p:style>
          <a:lnRef idx="2">
            <a:schemeClr val="accent1">
              <a:shade val="50000"/>
            </a:schemeClr>
          </a:lnRef>
          <a:fillRef idx="1">
            <a:schemeClr val="accent1"/>
          </a:fillRef>
          <a:effectRef idx="0">
            <a:schemeClr val="accent1"/>
          </a:effectRef>
          <a:fontRef idx="minor"/>
        </p:style>
      </p:sp>
      <p:sp>
        <p:nvSpPr>
          <p:cNvPr id="84" name="CustomShape 6"/>
          <p:cNvSpPr/>
          <p:nvPr/>
        </p:nvSpPr>
        <p:spPr>
          <a:xfrm>
            <a:off x="6103080" y="5234400"/>
            <a:ext cx="2055240" cy="607320"/>
          </a:xfrm>
          <a:prstGeom prst="rect">
            <a:avLst/>
          </a:prstGeom>
          <a:solidFill>
            <a:srgbClr val="92d050">
              <a:alpha val="43000"/>
            </a:srgbClr>
          </a:solidFill>
          <a:ln>
            <a:round/>
          </a:ln>
        </p:spPr>
        <p:style>
          <a:lnRef idx="2">
            <a:schemeClr val="accent1">
              <a:shade val="50000"/>
            </a:schemeClr>
          </a:lnRef>
          <a:fillRef idx="1">
            <a:schemeClr val="accent1"/>
          </a:fillRef>
          <a:effectRef idx="0">
            <a:schemeClr val="accent1"/>
          </a:effectRef>
          <a:fontRef idx="minor"/>
        </p:style>
      </p:sp>
      <p:sp>
        <p:nvSpPr>
          <p:cNvPr id="85" name="CustomShape 7"/>
          <p:cNvSpPr/>
          <p:nvPr/>
        </p:nvSpPr>
        <p:spPr>
          <a:xfrm>
            <a:off x="6248520" y="5334120"/>
            <a:ext cx="182664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800" spc="-1" strike="noStrike">
                <a:solidFill>
                  <a:srgbClr val="7030a0"/>
                </a:solidFill>
                <a:uFill>
                  <a:solidFill>
                    <a:srgbClr val="ffffff"/>
                  </a:solidFill>
                </a:uFill>
                <a:latin typeface="Calibri"/>
                <a:ea typeface="DejaVu Sans"/>
              </a:rPr>
              <a:t>CSE@GIT</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2860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60000"/>
              </a:lnSpc>
            </a:pPr>
            <a:r>
              <a:rPr b="1" lang="en-IN" sz="3200" spc="-1" strike="noStrike">
                <a:solidFill>
                  <a:srgbClr val="0070c0"/>
                </a:solidFill>
                <a:uFill>
                  <a:solidFill>
                    <a:srgbClr val="ffffff"/>
                  </a:solidFill>
                </a:uFill>
                <a:latin typeface="Calibri"/>
                <a:ea typeface="DejaVu Sans"/>
              </a:rPr>
              <a:t>Character Style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7" name="CustomShape 2"/>
          <p:cNvSpPr/>
          <p:nvPr/>
        </p:nvSpPr>
        <p:spPr>
          <a:xfrm>
            <a:off x="1371600" y="6356520"/>
            <a:ext cx="46461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68"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69" name="CustomShape 4"/>
          <p:cNvSpPr/>
          <p:nvPr/>
        </p:nvSpPr>
        <p:spPr>
          <a:xfrm>
            <a:off x="6553080" y="6356520"/>
            <a:ext cx="2131560" cy="362880"/>
          </a:xfrm>
          <a:prstGeom prst="rect">
            <a:avLst/>
          </a:prstGeom>
          <a:noFill/>
          <a:ln>
            <a:noFill/>
          </a:ln>
        </p:spPr>
        <p:style>
          <a:lnRef idx="0"/>
          <a:fillRef idx="0"/>
          <a:effectRef idx="0"/>
          <a:fontRef idx="minor"/>
        </p:style>
      </p:sp>
      <p:graphicFrame>
        <p:nvGraphicFramePr>
          <p:cNvPr id="170" name="Table 5"/>
          <p:cNvGraphicFramePr/>
          <p:nvPr/>
        </p:nvGraphicFramePr>
        <p:xfrm>
          <a:off x="1836000" y="1224000"/>
          <a:ext cx="6875640" cy="5032440"/>
        </p:xfrm>
        <a:graphic>
          <a:graphicData uri="http://schemas.openxmlformats.org/drawingml/2006/table">
            <a:tbl>
              <a:tblPr/>
              <a:tblGrid>
                <a:gridCol w="1655280"/>
                <a:gridCol w="5220720"/>
              </a:tblGrid>
              <a:tr h="651240">
                <a:tc>
                  <a:txBody>
                    <a:bodyPr lIns="47520" rIns="47520"/>
                    <a:p>
                      <a:pPr>
                        <a:lnSpc>
                          <a:spcPct val="100000"/>
                        </a:lnSpc>
                      </a:pPr>
                      <a:r>
                        <a:rPr b="0" lang="en-IN" sz="1800" spc="-1" strike="noStrike">
                          <a:solidFill>
                            <a:srgbClr val="111111"/>
                          </a:solidFill>
                          <a:uFill>
                            <a:solidFill>
                              <a:srgbClr val="ffffff"/>
                            </a:solidFill>
                          </a:uFill>
                          <a:latin typeface="Segoe UI"/>
                        </a:rPr>
                        <a:t>&lt;strong&gt;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the text is very important.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r h="375120">
                <a:tc>
                  <a:txBody>
                    <a:bodyPr lIns="47520" rIns="47520"/>
                    <a:p>
                      <a:pPr>
                        <a:lnSpc>
                          <a:spcPct val="100000"/>
                        </a:lnSpc>
                      </a:pPr>
                      <a:r>
                        <a:rPr b="0" lang="en-IN" sz="1800" spc="-1" strike="noStrike">
                          <a:solidFill>
                            <a:srgbClr val="111111"/>
                          </a:solidFill>
                          <a:uFill>
                            <a:solidFill>
                              <a:srgbClr val="ffffff"/>
                            </a:solidFill>
                          </a:uFill>
                          <a:latin typeface="Segoe UI"/>
                        </a:rPr>
                        <a:t>&lt;em&gt;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the text is important.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51240">
                <a:tc>
                  <a:txBody>
                    <a:bodyPr lIns="47520" rIns="47520"/>
                    <a:p>
                      <a:pPr>
                        <a:lnSpc>
                          <a:spcPct val="100000"/>
                        </a:lnSpc>
                      </a:pPr>
                      <a:r>
                        <a:rPr b="0" lang="en-IN" sz="1800" spc="-1" strike="noStrike">
                          <a:solidFill>
                            <a:srgbClr val="111111"/>
                          </a:solidFill>
                          <a:uFill>
                            <a:solidFill>
                              <a:srgbClr val="ffffff"/>
                            </a:solidFill>
                          </a:uFill>
                          <a:latin typeface="Segoe UI"/>
                        </a:rPr>
                        <a:t>&lt;cite&gt;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from a book or other document.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51240">
                <a:tc>
                  <a:txBody>
                    <a:bodyPr lIns="47520" rIns="47520"/>
                    <a:p>
                      <a:pPr>
                        <a:lnSpc>
                          <a:spcPct val="100000"/>
                        </a:lnSpc>
                      </a:pPr>
                      <a:r>
                        <a:rPr b="0" lang="en-IN" sz="1800" spc="-1" strike="noStrike">
                          <a:solidFill>
                            <a:srgbClr val="111111"/>
                          </a:solidFill>
                          <a:uFill>
                            <a:solidFill>
                              <a:srgbClr val="ffffff"/>
                            </a:solidFill>
                          </a:uFill>
                          <a:latin typeface="Segoe UI"/>
                        </a:rPr>
                        <a:t>&lt;address&gt;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an address.</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51240">
                <a:tc>
                  <a:txBody>
                    <a:bodyPr lIns="47520" rIns="47520"/>
                    <a:p>
                      <a:pPr>
                        <a:lnSpc>
                          <a:spcPct val="100000"/>
                        </a:lnSpc>
                      </a:pPr>
                      <a:r>
                        <a:rPr b="0" lang="en-IN" sz="1800" spc="-1" strike="noStrike">
                          <a:solidFill>
                            <a:srgbClr val="111111"/>
                          </a:solidFill>
                          <a:uFill>
                            <a:solidFill>
                              <a:srgbClr val="ffffff"/>
                            </a:solidFill>
                          </a:uFill>
                          <a:latin typeface="Segoe UI"/>
                        </a:rPr>
                        <a:t>&lt;dfn&gt;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a definition.</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51240">
                <a:tc>
                  <a:txBody>
                    <a:bodyPr lIns="47520" rIns="47520"/>
                    <a:p>
                      <a:pPr>
                        <a:lnSpc>
                          <a:spcPct val="100000"/>
                        </a:lnSpc>
                      </a:pPr>
                      <a:r>
                        <a:rPr b="0" lang="en-IN" sz="1800" spc="-1" strike="noStrike">
                          <a:solidFill>
                            <a:srgbClr val="111111"/>
                          </a:solidFill>
                          <a:uFill>
                            <a:solidFill>
                              <a:srgbClr val="ffffff"/>
                            </a:solidFill>
                          </a:uFill>
                          <a:latin typeface="Segoe UI"/>
                        </a:rPr>
                        <a:t>&lt;samp&gt;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a sequence of literal characters.</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51240">
                <a:tc>
                  <a:txBody>
                    <a:bodyPr lIns="47520" rIns="47520"/>
                    <a:p>
                      <a:pPr>
                        <a:lnSpc>
                          <a:spcPct val="100000"/>
                        </a:lnSpc>
                      </a:pPr>
                      <a:r>
                        <a:rPr b="0" lang="en-IN" sz="1800" spc="-1" strike="noStrike">
                          <a:solidFill>
                            <a:srgbClr val="111111"/>
                          </a:solidFill>
                          <a:uFill>
                            <a:solidFill>
                              <a:srgbClr val="ffffff"/>
                            </a:solidFill>
                          </a:uFill>
                          <a:latin typeface="Segoe UI"/>
                        </a:rPr>
                        <a:t>Keyboard</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keyboard input.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5120">
                <a:tc>
                  <a:txBody>
                    <a:bodyPr lIns="47520" rIns="47520"/>
                    <a:p>
                      <a:pPr>
                        <a:lnSpc>
                          <a:spcPct val="100000"/>
                        </a:lnSpc>
                      </a:pPr>
                      <a:r>
                        <a:rPr b="0" lang="en-IN" sz="1800" spc="-1" strike="noStrike">
                          <a:solidFill>
                            <a:srgbClr val="111111"/>
                          </a:solidFill>
                          <a:uFill>
                            <a:solidFill>
                              <a:srgbClr val="ffffff"/>
                            </a:solidFill>
                          </a:uFill>
                          <a:latin typeface="Segoe UI"/>
                        </a:rPr>
                        <a:t>&lt;var&gt;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a variable.</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5120">
                <a:tc>
                  <a:txBody>
                    <a:bodyPr lIns="47520" rIns="47520"/>
                    <a:p>
                      <a:pPr>
                        <a:lnSpc>
                          <a:spcPct val="100000"/>
                        </a:lnSpc>
                      </a:pPr>
                      <a:r>
                        <a:rPr b="0" lang="en-IN" sz="1800" spc="-1" strike="noStrike">
                          <a:solidFill>
                            <a:srgbClr val="111111"/>
                          </a:solidFill>
                          <a:uFill>
                            <a:solidFill>
                              <a:srgbClr val="ffffff"/>
                            </a:solidFill>
                          </a:uFill>
                          <a:latin typeface="Segoe UI"/>
                        </a:rPr>
                        <a:t>&lt;code&gt;</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47520" rIns="47520"/>
                    <a:p>
                      <a:pPr>
                        <a:lnSpc>
                          <a:spcPct val="100000"/>
                        </a:lnSpc>
                      </a:pPr>
                      <a:r>
                        <a:rPr b="0" lang="en-IN" sz="1800" spc="-1" strike="noStrike">
                          <a:solidFill>
                            <a:srgbClr val="111111"/>
                          </a:solidFill>
                          <a:uFill>
                            <a:solidFill>
                              <a:srgbClr val="ffffff"/>
                            </a:solidFill>
                          </a:uFill>
                          <a:latin typeface="Segoe UI"/>
                        </a:rPr>
                        <a:t>Indicate that the text is code.</a:t>
                      </a:r>
                      <a:endParaRPr b="0" lang="en-IN" sz="1800" spc="-1" strike="noStrike">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71" name="CustomShape 6"/>
          <p:cNvSpPr/>
          <p:nvPr/>
        </p:nvSpPr>
        <p:spPr>
          <a:xfrm>
            <a:off x="205200" y="1447920"/>
            <a:ext cx="8532360" cy="19029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000" spc="-1" strike="noStrike" u="sng">
                <a:solidFill>
                  <a:srgbClr val="000000"/>
                </a:solidFill>
                <a:uFill>
                  <a:solidFill>
                    <a:srgbClr val="ffffff"/>
                  </a:solidFill>
                </a:uFill>
                <a:latin typeface="Calibri"/>
                <a:ea typeface="DejaVu Sans"/>
              </a:rPr>
              <a:t>Logical styles: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a:p>
            <a:pPr>
              <a:lnSpc>
                <a:spcPct val="160000"/>
              </a:lnSpc>
            </a:pP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04920" y="380880"/>
            <a:ext cx="8608320" cy="609372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HTML5 , XHTML</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73" name="CustomShape 2"/>
          <p:cNvSpPr/>
          <p:nvPr/>
        </p:nvSpPr>
        <p:spPr>
          <a:xfrm>
            <a:off x="190512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74" name="CustomShape 3"/>
          <p:cNvSpPr/>
          <p:nvPr/>
        </p:nvSpPr>
        <p:spPr>
          <a:xfrm>
            <a:off x="457200" y="6356520"/>
            <a:ext cx="2131560" cy="362880"/>
          </a:xfrm>
          <a:prstGeom prst="rect">
            <a:avLst/>
          </a:prstGeom>
          <a:noFill/>
          <a:ln>
            <a:noFill/>
          </a:ln>
        </p:spPr>
        <p:style>
          <a:lnRef idx="0"/>
          <a:fillRef idx="0"/>
          <a:effectRef idx="0"/>
          <a:fontRef idx="minor"/>
        </p:style>
      </p:sp>
      <p:sp>
        <p:nvSpPr>
          <p:cNvPr id="175" name="CustomShape 4"/>
          <p:cNvSpPr/>
          <p:nvPr/>
        </p:nvSpPr>
        <p:spPr>
          <a:xfrm>
            <a:off x="6553080" y="6356520"/>
            <a:ext cx="2131560" cy="362880"/>
          </a:xfrm>
          <a:prstGeom prst="rect">
            <a:avLst/>
          </a:prstGeom>
          <a:noFill/>
          <a:ln>
            <a:noFill/>
          </a:ln>
        </p:spPr>
        <p:style>
          <a:lnRef idx="0"/>
          <a:fillRef idx="0"/>
          <a:effectRef idx="0"/>
          <a:fontRef idx="minor"/>
        </p:style>
      </p:sp>
      <p:sp>
        <p:nvSpPr>
          <p:cNvPr id="176" name="CustomShape 5"/>
          <p:cNvSpPr/>
          <p:nvPr/>
        </p:nvSpPr>
        <p:spPr>
          <a:xfrm>
            <a:off x="380880" y="914400"/>
            <a:ext cx="8227440" cy="54842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Stricter Markup language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  For </a:t>
            </a:r>
            <a:r>
              <a:rPr b="1" lang="en-IN" sz="2200" spc="-1" strike="noStrike">
                <a:solidFill>
                  <a:srgbClr val="00b0f0"/>
                </a:solidFill>
                <a:uFill>
                  <a:solidFill>
                    <a:srgbClr val="ffffff"/>
                  </a:solidFill>
                </a:uFill>
                <a:latin typeface="Times New Roman"/>
                <a:ea typeface="DejaVu Sans"/>
              </a:rPr>
              <a:t>HTML5 , include DOCTYPE as first line </a:t>
            </a:r>
            <a:r>
              <a:rPr b="0" lang="en-IN" sz="2200" spc="-1" strike="noStrike">
                <a:solidFill>
                  <a:srgbClr val="000000"/>
                </a:solidFill>
                <a:uFill>
                  <a:solidFill>
                    <a:srgbClr val="ffffff"/>
                  </a:solidFill>
                </a:uFill>
                <a:latin typeface="Times New Roman"/>
                <a:ea typeface="DejaVu Sans"/>
              </a:rPr>
              <a:t>  --&gt;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&lt;!DOCTYPE html PUBLIC "-//W3C//DTD XHTML 1.0 Transitional//EN" "</a:t>
            </a:r>
            <a:r>
              <a:rPr b="0" lang="en-IN" sz="2200" spc="-1" strike="noStrike" u="sng">
                <a:solidFill>
                  <a:srgbClr val="0000ff"/>
                </a:solidFill>
                <a:uFill>
                  <a:solidFill>
                    <a:srgbClr val="ffffff"/>
                  </a:solidFill>
                </a:uFill>
                <a:latin typeface="Times New Roman"/>
                <a:ea typeface="DejaVu Sans"/>
                <a:hlinkClick r:id="rId1"/>
              </a:rPr>
              <a:t>http://www.w3.org/TR/xhtml1/DTD/xhtml1-transitional.dtd</a:t>
            </a:r>
            <a:r>
              <a:rPr b="0" lang="en-IN" sz="22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  For , </a:t>
            </a:r>
            <a:r>
              <a:rPr b="1" lang="en-IN" sz="2200" spc="-1" strike="noStrike">
                <a:solidFill>
                  <a:srgbClr val="00b0f0"/>
                </a:solidFill>
                <a:uFill>
                  <a:solidFill>
                    <a:srgbClr val="ffffff"/>
                  </a:solidFill>
                </a:uFill>
                <a:latin typeface="Times New Roman"/>
                <a:ea typeface="DejaVu Sans"/>
              </a:rPr>
              <a:t>XHTML  - subset and extends HTML4</a:t>
            </a:r>
            <a:r>
              <a:rPr b="0" lang="en-IN" sz="2200" spc="-1" strike="noStrike">
                <a:solidFill>
                  <a:srgbClr val="000000"/>
                </a:solidFill>
                <a:uFill>
                  <a:solidFill>
                    <a:srgbClr val="ffffff"/>
                  </a:solidFill>
                </a:uFill>
                <a:latin typeface="Times New Roman"/>
                <a:ea typeface="DejaVu Sans"/>
              </a:rPr>
              <a:t>  --&gt;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  </a:t>
            </a:r>
            <a:r>
              <a:rPr b="1" lang="en-IN" sz="2200" spc="-1" strike="noStrike">
                <a:solidFill>
                  <a:srgbClr val="00b0f0"/>
                </a:solidFill>
                <a:uFill>
                  <a:solidFill>
                    <a:srgbClr val="ffffff"/>
                  </a:solidFill>
                </a:uFill>
                <a:latin typeface="Times New Roman"/>
                <a:ea typeface="DejaVu Sans"/>
              </a:rPr>
              <a:t>The root element of an XHTML document must be html</a:t>
            </a:r>
            <a:r>
              <a:rPr b="0" lang="en-IN" sz="2200" spc="-1" strike="noStrike">
                <a:solidFill>
                  <a:srgbClr val="000000"/>
                </a:solidFill>
                <a:uFill>
                  <a:solidFill>
                    <a:srgbClr val="ffffff"/>
                  </a:solidFill>
                </a:uFill>
                <a:latin typeface="Times New Roman"/>
                <a:ea typeface="DejaVu Sans"/>
              </a:rPr>
              <a:t>  --&gt;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  </a:t>
            </a:r>
            <a:r>
              <a:rPr b="1" lang="en-IN" sz="2200" spc="-1" strike="noStrike">
                <a:solidFill>
                  <a:srgbClr val="00b0f0"/>
                </a:solidFill>
                <a:uFill>
                  <a:solidFill>
                    <a:srgbClr val="ffffff"/>
                  </a:solidFill>
                </a:uFill>
                <a:latin typeface="Times New Roman"/>
                <a:ea typeface="DejaVu Sans"/>
              </a:rPr>
              <a:t>Must contain an xmlns attribute to associate it with the XHTML namespace.</a:t>
            </a:r>
            <a:r>
              <a:rPr b="0" lang="en-IN" sz="2200" spc="-1" strike="noStrike">
                <a:solidFill>
                  <a:srgbClr val="000000"/>
                </a:solidFill>
                <a:uFill>
                  <a:solidFill>
                    <a:srgbClr val="ffffff"/>
                  </a:solidFill>
                </a:uFill>
                <a:latin typeface="Times New Roman"/>
                <a:ea typeface="DejaVu Sans"/>
              </a:rPr>
              <a:t>  --&gt;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&lt;html xmlns = ″</a:t>
            </a:r>
            <a:r>
              <a:rPr b="0" lang="en-IN" sz="2200" spc="-1" strike="noStrike" u="sng">
                <a:solidFill>
                  <a:srgbClr val="0000ff"/>
                </a:solidFill>
                <a:uFill>
                  <a:solidFill>
                    <a:srgbClr val="ffffff"/>
                  </a:solidFill>
                </a:uFill>
                <a:latin typeface="Times New Roman"/>
                <a:ea typeface="DejaVu Sans"/>
                <a:hlinkClick r:id="rId2"/>
              </a:rPr>
              <a:t>http://www.w3.org/1999/xhtml</a:t>
            </a:r>
            <a:r>
              <a:rPr b="0" lang="en-IN" sz="22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04920" y="380880"/>
            <a:ext cx="8608320" cy="609372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anchor , hyperlink</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78" name="CustomShape 2"/>
          <p:cNvSpPr/>
          <p:nvPr/>
        </p:nvSpPr>
        <p:spPr>
          <a:xfrm>
            <a:off x="190512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79" name="CustomShape 3"/>
          <p:cNvSpPr/>
          <p:nvPr/>
        </p:nvSpPr>
        <p:spPr>
          <a:xfrm>
            <a:off x="457200" y="6356520"/>
            <a:ext cx="2131560" cy="362880"/>
          </a:xfrm>
          <a:prstGeom prst="rect">
            <a:avLst/>
          </a:prstGeom>
          <a:noFill/>
          <a:ln>
            <a:noFill/>
          </a:ln>
        </p:spPr>
        <p:style>
          <a:lnRef idx="0"/>
          <a:fillRef idx="0"/>
          <a:effectRef idx="0"/>
          <a:fontRef idx="minor"/>
        </p:style>
      </p:sp>
      <p:sp>
        <p:nvSpPr>
          <p:cNvPr id="180" name="CustomShape 4"/>
          <p:cNvSpPr/>
          <p:nvPr/>
        </p:nvSpPr>
        <p:spPr>
          <a:xfrm>
            <a:off x="6553080" y="6356520"/>
            <a:ext cx="2131560" cy="362880"/>
          </a:xfrm>
          <a:prstGeom prst="rect">
            <a:avLst/>
          </a:prstGeom>
          <a:noFill/>
          <a:ln>
            <a:noFill/>
          </a:ln>
        </p:spPr>
        <p:style>
          <a:lnRef idx="0"/>
          <a:fillRef idx="0"/>
          <a:effectRef idx="0"/>
          <a:fontRef idx="minor"/>
        </p:style>
      </p:sp>
      <p:sp>
        <p:nvSpPr>
          <p:cNvPr id="181" name="CustomShape 5"/>
          <p:cNvSpPr/>
          <p:nvPr/>
        </p:nvSpPr>
        <p:spPr>
          <a:xfrm>
            <a:off x="380880" y="914400"/>
            <a:ext cx="8227440" cy="5484240"/>
          </a:xfrm>
          <a:prstGeom prst="rect">
            <a:avLst/>
          </a:prstGeom>
          <a:noFill/>
          <a:ln>
            <a:noFill/>
          </a:ln>
        </p:spPr>
        <p:style>
          <a:lnRef idx="0"/>
          <a:fillRef idx="0"/>
          <a:effectRef idx="0"/>
          <a:fontRef idx="minor"/>
        </p:style>
        <p:txBody>
          <a:bodyPr lIns="90000" rIns="90000" tIns="45000" bIns="45000"/>
          <a:p>
            <a:pPr>
              <a:lnSpc>
                <a:spcPct val="100000"/>
              </a:lnSpc>
            </a:pPr>
            <a:r>
              <a:rPr b="0" lang="en-IN" sz="2200" spc="-1" strike="noStrike">
                <a:solidFill>
                  <a:srgbClr val="000000"/>
                </a:solidFill>
                <a:uFill>
                  <a:solidFill>
                    <a:srgbClr val="ffffff"/>
                  </a:solidFill>
                </a:uFill>
                <a:latin typeface="Times New Roman"/>
                <a:ea typeface="DejaVu Sans"/>
              </a:rPr>
              <a:t>&lt;!-- link.html </a:t>
            </a:r>
            <a:r>
              <a:rPr b="1" lang="en-IN" sz="2200" spc="-1" strike="noStrike">
                <a:solidFill>
                  <a:srgbClr val="00b0f0"/>
                </a:solidFill>
                <a:uFill>
                  <a:solidFill>
                    <a:srgbClr val="ffffff"/>
                  </a:solidFill>
                </a:uFill>
                <a:latin typeface="Times New Roman"/>
                <a:ea typeface="DejaVu Sans"/>
              </a:rPr>
              <a:t>An example to illustrate a link</a:t>
            </a:r>
            <a:r>
              <a:rPr b="0" lang="en-IN" sz="2200" spc="-1" strike="noStrike">
                <a:solidFill>
                  <a:srgbClr val="000000"/>
                </a:solidFill>
                <a:uFill>
                  <a:solidFill>
                    <a:srgbClr val="ffffff"/>
                  </a:solidFill>
                </a:uFill>
                <a:latin typeface="Times New Roman"/>
                <a:ea typeface="DejaVu Sans"/>
              </a:rPr>
              <a:t>     --&gt;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&lt;html xmlns = ″http://www.w3.org/1999/xhtml″&gt;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&lt;head&gt; &lt;title&gt; Links &lt;/title&gt;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&lt;/head&gt;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&lt;h1&gt; Aidan's Airplanes &lt;/h1&gt;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&lt;h2&gt; The best in used airplanes &lt;/h2&gt;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&lt;h3&gt; "We've got them by the hangarful" </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&lt;/h3&gt;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&lt;h2&gt; Special of the month &lt;/h2&gt;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&lt;p&gt; 1960 Cessna 210 &lt;br /&gt;  &lt;a href = "C210data.html"&gt; </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Information on the Cessna 210 &lt;/a&gt;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&lt;/p&gt;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  </a:t>
            </a:r>
            <a:r>
              <a:rPr b="0" lang="en-IN" sz="22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04920" y="380880"/>
            <a:ext cx="8608320" cy="609372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image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83" name="CustomShape 2"/>
          <p:cNvSpPr/>
          <p:nvPr/>
        </p:nvSpPr>
        <p:spPr>
          <a:xfrm>
            <a:off x="190512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84" name="CustomShape 3"/>
          <p:cNvSpPr/>
          <p:nvPr/>
        </p:nvSpPr>
        <p:spPr>
          <a:xfrm>
            <a:off x="457200" y="6356520"/>
            <a:ext cx="2131560" cy="362880"/>
          </a:xfrm>
          <a:prstGeom prst="rect">
            <a:avLst/>
          </a:prstGeom>
          <a:noFill/>
          <a:ln>
            <a:noFill/>
          </a:ln>
        </p:spPr>
        <p:style>
          <a:lnRef idx="0"/>
          <a:fillRef idx="0"/>
          <a:effectRef idx="0"/>
          <a:fontRef idx="minor"/>
        </p:style>
      </p:sp>
      <p:sp>
        <p:nvSpPr>
          <p:cNvPr id="185" name="CustomShape 4"/>
          <p:cNvSpPr/>
          <p:nvPr/>
        </p:nvSpPr>
        <p:spPr>
          <a:xfrm>
            <a:off x="6553080" y="6356520"/>
            <a:ext cx="2131560" cy="362880"/>
          </a:xfrm>
          <a:prstGeom prst="rect">
            <a:avLst/>
          </a:prstGeom>
          <a:noFill/>
          <a:ln>
            <a:noFill/>
          </a:ln>
        </p:spPr>
        <p:style>
          <a:lnRef idx="0"/>
          <a:fillRef idx="0"/>
          <a:effectRef idx="0"/>
          <a:fontRef idx="minor"/>
        </p:style>
      </p:sp>
      <p:sp>
        <p:nvSpPr>
          <p:cNvPr id="186" name="CustomShape 5"/>
          <p:cNvSpPr/>
          <p:nvPr/>
        </p:nvSpPr>
        <p:spPr>
          <a:xfrm>
            <a:off x="380880" y="986400"/>
            <a:ext cx="8227440" cy="54842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uFill>
                  <a:solidFill>
                    <a:srgbClr val="ffffff"/>
                  </a:solidFill>
                </a:uFill>
                <a:latin typeface="Times New Roman"/>
                <a:ea typeface="DejaVu Sans"/>
              </a:rPr>
              <a:t>&lt;!-- </a:t>
            </a:r>
            <a:r>
              <a:rPr b="1" lang="en-IN" sz="2400" spc="-1" strike="noStrike">
                <a:solidFill>
                  <a:srgbClr val="00b0f0"/>
                </a:solidFill>
                <a:uFill>
                  <a:solidFill>
                    <a:srgbClr val="ffffff"/>
                  </a:solidFill>
                </a:uFill>
                <a:latin typeface="Times New Roman"/>
                <a:ea typeface="DejaVu Sans"/>
              </a:rPr>
              <a:t>An example to display image </a:t>
            </a:r>
            <a:r>
              <a:rPr b="0" lang="en-IN" sz="24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&lt;h2&gt;Spectacular Mountain&lt;/h2&gt;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 image pic_mountain.jpg should be in same folder --&gt;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   as the html page , else mention --&gt;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   either relative or absolute path --&gt;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  No image in system ? Take Print Screen ! --&gt;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&lt;img src="pic_mountain.jpg" alt="Mountain View” /&gt;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04920" y="380880"/>
            <a:ext cx="8608320" cy="609372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image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88" name="CustomShape 2"/>
          <p:cNvSpPr/>
          <p:nvPr/>
        </p:nvSpPr>
        <p:spPr>
          <a:xfrm>
            <a:off x="190512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89" name="CustomShape 3"/>
          <p:cNvSpPr/>
          <p:nvPr/>
        </p:nvSpPr>
        <p:spPr>
          <a:xfrm>
            <a:off x="457200" y="6356520"/>
            <a:ext cx="2131560" cy="362880"/>
          </a:xfrm>
          <a:prstGeom prst="rect">
            <a:avLst/>
          </a:prstGeom>
          <a:noFill/>
          <a:ln>
            <a:noFill/>
          </a:ln>
        </p:spPr>
        <p:style>
          <a:lnRef idx="0"/>
          <a:fillRef idx="0"/>
          <a:effectRef idx="0"/>
          <a:fontRef idx="minor"/>
        </p:style>
      </p:sp>
      <p:sp>
        <p:nvSpPr>
          <p:cNvPr id="190" name="CustomShape 4"/>
          <p:cNvSpPr/>
          <p:nvPr/>
        </p:nvSpPr>
        <p:spPr>
          <a:xfrm>
            <a:off x="6553080" y="6356520"/>
            <a:ext cx="2131560" cy="362880"/>
          </a:xfrm>
          <a:prstGeom prst="rect">
            <a:avLst/>
          </a:prstGeom>
          <a:noFill/>
          <a:ln>
            <a:noFill/>
          </a:ln>
        </p:spPr>
        <p:style>
          <a:lnRef idx="0"/>
          <a:fillRef idx="0"/>
          <a:effectRef idx="0"/>
          <a:fontRef idx="minor"/>
        </p:style>
      </p:sp>
      <p:sp>
        <p:nvSpPr>
          <p:cNvPr id="191" name="CustomShape 5"/>
          <p:cNvSpPr/>
          <p:nvPr/>
        </p:nvSpPr>
        <p:spPr>
          <a:xfrm>
            <a:off x="380880" y="914400"/>
            <a:ext cx="8227440" cy="54842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 </a:t>
            </a:r>
            <a:r>
              <a:rPr b="1" lang="en-IN" sz="2400" spc="-1" strike="noStrike">
                <a:solidFill>
                  <a:srgbClr val="00b0f0"/>
                </a:solidFill>
                <a:uFill>
                  <a:solidFill>
                    <a:srgbClr val="ffffff"/>
                  </a:solidFill>
                </a:uFill>
                <a:latin typeface="Times New Roman"/>
                <a:ea typeface="DejaVu Sans"/>
              </a:rPr>
              <a:t>An example to display image </a:t>
            </a:r>
            <a:r>
              <a:rPr b="0" lang="en-IN" sz="24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&lt;h2&gt;Spectacular Mountain&lt;/h2&gt;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&lt;img src="pic_mountain.jpg" alt="Mountain View”</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width="128" height="128" /&gt;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04920" y="380880"/>
            <a:ext cx="8608320" cy="609372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list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93" name="CustomShape 2"/>
          <p:cNvSpPr/>
          <p:nvPr/>
        </p:nvSpPr>
        <p:spPr>
          <a:xfrm>
            <a:off x="190512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94" name="CustomShape 3"/>
          <p:cNvSpPr/>
          <p:nvPr/>
        </p:nvSpPr>
        <p:spPr>
          <a:xfrm>
            <a:off x="457200" y="6356520"/>
            <a:ext cx="2131560" cy="362880"/>
          </a:xfrm>
          <a:prstGeom prst="rect">
            <a:avLst/>
          </a:prstGeom>
          <a:noFill/>
          <a:ln>
            <a:noFill/>
          </a:ln>
        </p:spPr>
        <p:style>
          <a:lnRef idx="0"/>
          <a:fillRef idx="0"/>
          <a:effectRef idx="0"/>
          <a:fontRef idx="minor"/>
        </p:style>
      </p:sp>
      <p:sp>
        <p:nvSpPr>
          <p:cNvPr id="195" name="CustomShape 4"/>
          <p:cNvSpPr/>
          <p:nvPr/>
        </p:nvSpPr>
        <p:spPr>
          <a:xfrm>
            <a:off x="6553080" y="6356520"/>
            <a:ext cx="2131560" cy="362880"/>
          </a:xfrm>
          <a:prstGeom prst="rect">
            <a:avLst/>
          </a:prstGeom>
          <a:noFill/>
          <a:ln>
            <a:noFill/>
          </a:ln>
        </p:spPr>
        <p:style>
          <a:lnRef idx="0"/>
          <a:fillRef idx="0"/>
          <a:effectRef idx="0"/>
          <a:fontRef idx="minor"/>
        </p:style>
      </p:sp>
      <p:sp>
        <p:nvSpPr>
          <p:cNvPr id="196" name="CustomShape 5"/>
          <p:cNvSpPr/>
          <p:nvPr/>
        </p:nvSpPr>
        <p:spPr>
          <a:xfrm>
            <a:off x="380880" y="914400"/>
            <a:ext cx="8227440" cy="54842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 </a:t>
            </a:r>
            <a:r>
              <a:rPr b="1" lang="en-IN" sz="2400" spc="-1" strike="noStrike">
                <a:solidFill>
                  <a:srgbClr val="00b0f0"/>
                </a:solidFill>
                <a:uFill>
                  <a:solidFill>
                    <a:srgbClr val="ffffff"/>
                  </a:solidFill>
                </a:uFill>
                <a:latin typeface="Times New Roman"/>
                <a:ea typeface="DejaVu Sans"/>
              </a:rPr>
              <a:t>An example to ordered list </a:t>
            </a:r>
            <a:r>
              <a:rPr b="0" lang="en-IN" sz="24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&lt;h2&gt; Ordered List &lt;/h2&gt;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&lt;ol&gt;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&lt;li&gt;Coffee&lt;/li&gt;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&lt;li&gt;Tea&lt;/li&gt;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&lt;li&gt;Milk&lt;/li&gt;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&lt;/ol&gt;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 </a:t>
            </a:r>
            <a:r>
              <a:rPr b="1" lang="en-IN" sz="2400" spc="-1" strike="noStrike">
                <a:solidFill>
                  <a:srgbClr val="00b0f0"/>
                </a:solidFill>
                <a:uFill>
                  <a:solidFill>
                    <a:srgbClr val="ffffff"/>
                  </a:solidFill>
                </a:uFill>
                <a:latin typeface="Times New Roman"/>
                <a:ea typeface="DejaVu Sans"/>
              </a:rPr>
              <a:t>Now for unordered list? </a:t>
            </a:r>
            <a:r>
              <a:rPr b="0" lang="en-IN" sz="24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04920" y="380880"/>
            <a:ext cx="8608680" cy="609408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table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98" name="CustomShape 2"/>
          <p:cNvSpPr/>
          <p:nvPr/>
        </p:nvSpPr>
        <p:spPr>
          <a:xfrm>
            <a:off x="190512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99" name="CustomShape 3"/>
          <p:cNvSpPr/>
          <p:nvPr/>
        </p:nvSpPr>
        <p:spPr>
          <a:xfrm>
            <a:off x="457200" y="6356520"/>
            <a:ext cx="2131920" cy="363240"/>
          </a:xfrm>
          <a:prstGeom prst="rect">
            <a:avLst/>
          </a:prstGeom>
          <a:noFill/>
          <a:ln>
            <a:noFill/>
          </a:ln>
        </p:spPr>
        <p:style>
          <a:lnRef idx="0"/>
          <a:fillRef idx="0"/>
          <a:effectRef idx="0"/>
          <a:fontRef idx="minor"/>
        </p:style>
      </p:sp>
      <p:sp>
        <p:nvSpPr>
          <p:cNvPr id="200" name="CustomShape 4"/>
          <p:cNvSpPr/>
          <p:nvPr/>
        </p:nvSpPr>
        <p:spPr>
          <a:xfrm>
            <a:off x="6553080" y="6356520"/>
            <a:ext cx="2131920" cy="363240"/>
          </a:xfrm>
          <a:prstGeom prst="rect">
            <a:avLst/>
          </a:prstGeom>
          <a:noFill/>
          <a:ln>
            <a:noFill/>
          </a:ln>
        </p:spPr>
        <p:style>
          <a:lnRef idx="0"/>
          <a:fillRef idx="0"/>
          <a:effectRef idx="0"/>
          <a:fontRef idx="minor"/>
        </p:style>
      </p:sp>
      <p:sp>
        <p:nvSpPr>
          <p:cNvPr id="201" name="CustomShape 5"/>
          <p:cNvSpPr/>
          <p:nvPr/>
        </p:nvSpPr>
        <p:spPr>
          <a:xfrm>
            <a:off x="380880" y="914400"/>
            <a:ext cx="8227800" cy="5484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2" name="CustomShape 6"/>
          <p:cNvSpPr/>
          <p:nvPr/>
        </p:nvSpPr>
        <p:spPr>
          <a:xfrm>
            <a:off x="427680" y="990720"/>
            <a:ext cx="554688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&lt;h2&gt;HTML Tables&lt;/h2&gt;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&lt;p&gt;HTML tables start with a table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rows start with a tr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data start with a td tag.&lt;/p&gt;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&lt;h2&gt;1 Column:&lt;/h2&gt;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04920" y="380880"/>
            <a:ext cx="8608680" cy="609408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table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04" name="CustomShape 2"/>
          <p:cNvSpPr/>
          <p:nvPr/>
        </p:nvSpPr>
        <p:spPr>
          <a:xfrm>
            <a:off x="190512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205" name="CustomShape 3"/>
          <p:cNvSpPr/>
          <p:nvPr/>
        </p:nvSpPr>
        <p:spPr>
          <a:xfrm>
            <a:off x="457200" y="6356520"/>
            <a:ext cx="2131920" cy="363240"/>
          </a:xfrm>
          <a:prstGeom prst="rect">
            <a:avLst/>
          </a:prstGeom>
          <a:noFill/>
          <a:ln>
            <a:noFill/>
          </a:ln>
        </p:spPr>
        <p:style>
          <a:lnRef idx="0"/>
          <a:fillRef idx="0"/>
          <a:effectRef idx="0"/>
          <a:fontRef idx="minor"/>
        </p:style>
      </p:sp>
      <p:sp>
        <p:nvSpPr>
          <p:cNvPr id="206" name="CustomShape 4"/>
          <p:cNvSpPr/>
          <p:nvPr/>
        </p:nvSpPr>
        <p:spPr>
          <a:xfrm>
            <a:off x="6553080" y="6356520"/>
            <a:ext cx="2131920" cy="363240"/>
          </a:xfrm>
          <a:prstGeom prst="rect">
            <a:avLst/>
          </a:prstGeom>
          <a:noFill/>
          <a:ln>
            <a:noFill/>
          </a:ln>
        </p:spPr>
        <p:style>
          <a:lnRef idx="0"/>
          <a:fillRef idx="0"/>
          <a:effectRef idx="0"/>
          <a:fontRef idx="minor"/>
        </p:style>
      </p:sp>
      <p:sp>
        <p:nvSpPr>
          <p:cNvPr id="207" name="CustomShape 5"/>
          <p:cNvSpPr/>
          <p:nvPr/>
        </p:nvSpPr>
        <p:spPr>
          <a:xfrm>
            <a:off x="380880" y="914400"/>
            <a:ext cx="8227800" cy="5484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8" name="CustomShape 6"/>
          <p:cNvSpPr/>
          <p:nvPr/>
        </p:nvSpPr>
        <p:spPr>
          <a:xfrm>
            <a:off x="427680" y="990720"/>
            <a:ext cx="554688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&lt;h2&gt;HTML Tables&lt;/h2&gt;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&lt;p&gt;HTML tables start with a table tag.&lt;/p&gt;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&lt;p&gt;Table rows start with a tr tag.&lt;/p&gt;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&lt;p&gt;Table data start with a td tag.&lt;/p&gt;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&lt;h2&gt;1 Column:&lt;/h2&gt;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&lt;!-- </a:t>
            </a:r>
            <a:r>
              <a:rPr b="1" lang="en-IN" sz="1800" spc="-1" strike="noStrike">
                <a:solidFill>
                  <a:srgbClr val="00b0f0"/>
                </a:solidFill>
                <a:uFill>
                  <a:solidFill>
                    <a:srgbClr val="ffffff"/>
                  </a:solidFill>
                </a:uFill>
                <a:latin typeface="Times New Roman"/>
                <a:ea typeface="DejaVu Sans"/>
              </a:rPr>
              <a:t>How about 1 Row and 3 Columns ? </a:t>
            </a:r>
            <a:r>
              <a:rPr b="0" lang="en-IN" sz="18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 </a:t>
            </a:r>
            <a:r>
              <a:rPr b="0" lang="en-IN" sz="18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04920" y="380880"/>
            <a:ext cx="8608680" cy="609408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table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10" name="CustomShape 2"/>
          <p:cNvSpPr/>
          <p:nvPr/>
        </p:nvSpPr>
        <p:spPr>
          <a:xfrm>
            <a:off x="190512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211" name="CustomShape 3"/>
          <p:cNvSpPr/>
          <p:nvPr/>
        </p:nvSpPr>
        <p:spPr>
          <a:xfrm>
            <a:off x="457200" y="6356520"/>
            <a:ext cx="2131920" cy="363240"/>
          </a:xfrm>
          <a:prstGeom prst="rect">
            <a:avLst/>
          </a:prstGeom>
          <a:noFill/>
          <a:ln>
            <a:noFill/>
          </a:ln>
        </p:spPr>
        <p:style>
          <a:lnRef idx="0"/>
          <a:fillRef idx="0"/>
          <a:effectRef idx="0"/>
          <a:fontRef idx="minor"/>
        </p:style>
      </p:sp>
      <p:sp>
        <p:nvSpPr>
          <p:cNvPr id="212" name="CustomShape 4"/>
          <p:cNvSpPr/>
          <p:nvPr/>
        </p:nvSpPr>
        <p:spPr>
          <a:xfrm>
            <a:off x="6553080" y="6356520"/>
            <a:ext cx="2131920" cy="363240"/>
          </a:xfrm>
          <a:prstGeom prst="rect">
            <a:avLst/>
          </a:prstGeom>
          <a:noFill/>
          <a:ln>
            <a:noFill/>
          </a:ln>
        </p:spPr>
        <p:style>
          <a:lnRef idx="0"/>
          <a:fillRef idx="0"/>
          <a:effectRef idx="0"/>
          <a:fontRef idx="minor"/>
        </p:style>
      </p:sp>
      <p:sp>
        <p:nvSpPr>
          <p:cNvPr id="213" name="CustomShape 5"/>
          <p:cNvSpPr/>
          <p:nvPr/>
        </p:nvSpPr>
        <p:spPr>
          <a:xfrm>
            <a:off x="380880" y="914400"/>
            <a:ext cx="8227800" cy="5484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14" name="CustomShape 6"/>
          <p:cNvSpPr/>
          <p:nvPr/>
        </p:nvSpPr>
        <p:spPr>
          <a:xfrm>
            <a:off x="5004000" y="990720"/>
            <a:ext cx="374256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&lt;h2&gt;1 Row and 3 Columns:&lt;/h2&gt;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&lt;td&gt;200&lt;/td&gt;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&lt;td&gt;300&lt;/td&gt;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
        <p:nvSpPr>
          <p:cNvPr id="215" name="CustomShape 7"/>
          <p:cNvSpPr/>
          <p:nvPr/>
        </p:nvSpPr>
        <p:spPr>
          <a:xfrm>
            <a:off x="427680" y="990720"/>
            <a:ext cx="439488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&lt;h2&gt;HTML Tables&lt;/h2&gt;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&lt;p&gt;HTML tables start with a table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rows start with a tr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data start with a td tag.&lt;/p&gt;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&lt;h2&gt;1 Column:&lt;/h2&gt;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04920" y="380880"/>
            <a:ext cx="8608680" cy="609408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table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17" name="CustomShape 2"/>
          <p:cNvSpPr/>
          <p:nvPr/>
        </p:nvSpPr>
        <p:spPr>
          <a:xfrm>
            <a:off x="190512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218" name="CustomShape 3"/>
          <p:cNvSpPr/>
          <p:nvPr/>
        </p:nvSpPr>
        <p:spPr>
          <a:xfrm>
            <a:off x="457200" y="6356520"/>
            <a:ext cx="2131920" cy="363240"/>
          </a:xfrm>
          <a:prstGeom prst="rect">
            <a:avLst/>
          </a:prstGeom>
          <a:noFill/>
          <a:ln>
            <a:noFill/>
          </a:ln>
        </p:spPr>
        <p:style>
          <a:lnRef idx="0"/>
          <a:fillRef idx="0"/>
          <a:effectRef idx="0"/>
          <a:fontRef idx="minor"/>
        </p:style>
      </p:sp>
      <p:sp>
        <p:nvSpPr>
          <p:cNvPr id="219" name="CustomShape 4"/>
          <p:cNvSpPr/>
          <p:nvPr/>
        </p:nvSpPr>
        <p:spPr>
          <a:xfrm>
            <a:off x="6553080" y="6356520"/>
            <a:ext cx="2131920" cy="363240"/>
          </a:xfrm>
          <a:prstGeom prst="rect">
            <a:avLst/>
          </a:prstGeom>
          <a:noFill/>
          <a:ln>
            <a:noFill/>
          </a:ln>
        </p:spPr>
        <p:style>
          <a:lnRef idx="0"/>
          <a:fillRef idx="0"/>
          <a:effectRef idx="0"/>
          <a:fontRef idx="minor"/>
        </p:style>
      </p:sp>
      <p:sp>
        <p:nvSpPr>
          <p:cNvPr id="220" name="CustomShape 5"/>
          <p:cNvSpPr/>
          <p:nvPr/>
        </p:nvSpPr>
        <p:spPr>
          <a:xfrm>
            <a:off x="380880" y="914400"/>
            <a:ext cx="8227800" cy="5484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21" name="CustomShape 6"/>
          <p:cNvSpPr/>
          <p:nvPr/>
        </p:nvSpPr>
        <p:spPr>
          <a:xfrm>
            <a:off x="5004000" y="990720"/>
            <a:ext cx="374256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&lt;h2&gt;1 Row and 3 Columns:&lt;/h2&gt;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&lt;td&gt;200&lt;/td&gt;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&lt;td&gt;300&lt;/td&gt;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&lt;!-- </a:t>
            </a:r>
            <a:r>
              <a:rPr b="1" lang="en-IN" sz="2000" spc="-1" strike="noStrike">
                <a:solidFill>
                  <a:srgbClr val="00b0f0"/>
                </a:solidFill>
                <a:uFill>
                  <a:solidFill>
                    <a:srgbClr val="ffffff"/>
                  </a:solidFill>
                </a:uFill>
                <a:latin typeface="Times New Roman"/>
                <a:ea typeface="DejaVu Sans"/>
              </a:rPr>
              <a:t>Now how about 3 Row and 3 Columns ? </a:t>
            </a:r>
            <a:r>
              <a:rPr b="0" lang="en-IN" sz="2000" spc="-1" strike="noStrike">
                <a:solidFill>
                  <a:srgbClr val="000000"/>
                </a:solidFill>
                <a:uFill>
                  <a:solidFill>
                    <a:srgbClr val="ffffff"/>
                  </a:solidFill>
                </a:uFill>
                <a:latin typeface="Times New Roman"/>
                <a:ea typeface="DejaVu Sans"/>
              </a:rPr>
              <a:t>--&gt;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
        <p:nvSpPr>
          <p:cNvPr id="222" name="CustomShape 7"/>
          <p:cNvSpPr/>
          <p:nvPr/>
        </p:nvSpPr>
        <p:spPr>
          <a:xfrm>
            <a:off x="427680" y="990720"/>
            <a:ext cx="439488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&lt;h2&gt;HTML Tables&lt;/h2&gt;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&lt;p&gt;HTML tables start with a table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rows start with a tr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data start with a td tag.&lt;/p&gt;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&lt;h2&gt;1 Column:&lt;/h2&gt;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marL="171360" indent="-169200" algn="just">
              <a:lnSpc>
                <a:spcPct val="160000"/>
              </a:lnSpc>
              <a:buClr>
                <a:srgbClr val="0070c0"/>
              </a:buClr>
              <a:buFont typeface="Arial"/>
              <a:buChar char="•"/>
            </a:pPr>
            <a:r>
              <a:rPr b="1" lang="en-IN" sz="2000" spc="-1" strike="noStrike">
                <a:solidFill>
                  <a:srgbClr val="0070c0"/>
                </a:solidFill>
                <a:uFill>
                  <a:solidFill>
                    <a:srgbClr val="ffffff"/>
                  </a:solidFill>
                </a:uFill>
                <a:latin typeface="Calibri"/>
                <a:ea typeface="DejaVu Sans"/>
              </a:rPr>
              <a:t>The World-Wide Web</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Web or Internet?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The Web uses one of the protocols, http, that runs on the Internet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Others – FTP , telnet, mailto</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171360" indent="-169200" algn="just">
              <a:lnSpc>
                <a:spcPct val="160000"/>
              </a:lnSpc>
              <a:buClr>
                <a:srgbClr val="0070c0"/>
              </a:buClr>
              <a:buFont typeface="Arial"/>
              <a:buChar char="•"/>
            </a:pPr>
            <a:r>
              <a:rPr b="1" lang="en-IN" sz="2000" spc="-1" strike="noStrike">
                <a:solidFill>
                  <a:srgbClr val="0070c0"/>
                </a:solidFill>
                <a:uFill>
                  <a:solidFill>
                    <a:srgbClr val="ffffff"/>
                  </a:solidFill>
                </a:uFill>
                <a:latin typeface="Calibri"/>
                <a:ea typeface="DejaVu Sans"/>
              </a:rPr>
              <a:t>Web Browsers</a:t>
            </a:r>
            <a:endParaRPr b="0" lang="en-IN" sz="1800" spc="-1" strike="noStrike">
              <a:solidFill>
                <a:srgbClr val="000000"/>
              </a:solidFill>
              <a:uFill>
                <a:solidFill>
                  <a:srgbClr val="ffffff"/>
                </a:solidFill>
              </a:uFill>
              <a:latin typeface="Arial"/>
            </a:endParaRPr>
          </a:p>
          <a:p>
            <a:pPr marL="171360" indent="-169200" algn="just">
              <a:lnSpc>
                <a:spcPct val="160000"/>
              </a:lnSpc>
              <a:buClr>
                <a:srgbClr val="0070c0"/>
              </a:buClr>
              <a:buFont typeface="Arial"/>
              <a:buChar char="•"/>
            </a:pPr>
            <a:r>
              <a:rPr b="0" lang="en-IN" sz="2000" spc="-1" strike="noStrike">
                <a:solidFill>
                  <a:srgbClr val="000000"/>
                </a:solidFill>
                <a:uFill>
                  <a:solidFill>
                    <a:srgbClr val="ffffff"/>
                  </a:solidFill>
                </a:uFill>
                <a:latin typeface="Calibri"/>
                <a:ea typeface="DejaVu Sans"/>
              </a:rPr>
              <a:t>Browsers are Clients - always initiate, </a:t>
            </a:r>
            <a:endParaRPr b="0" lang="en-IN" sz="1800" spc="-1" strike="noStrike">
              <a:solidFill>
                <a:srgbClr val="000000"/>
              </a:solidFill>
              <a:uFill>
                <a:solidFill>
                  <a:srgbClr val="ffffff"/>
                </a:solidFill>
              </a:uFill>
              <a:latin typeface="Arial"/>
            </a:endParaRPr>
          </a:p>
          <a:p>
            <a:pPr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Servers react (although sometimes servers require responses)</a:t>
            </a:r>
            <a:endParaRPr b="0" lang="en-IN" sz="1800" spc="-1" strike="noStrike">
              <a:solidFill>
                <a:srgbClr val="000000"/>
              </a:solidFill>
              <a:uFill>
                <a:solidFill>
                  <a:srgbClr val="ffffff"/>
                </a:solidFill>
              </a:uFill>
              <a:latin typeface="Arial"/>
            </a:endParaRPr>
          </a:p>
          <a:p>
            <a:pPr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Most requests are for existing documents, using HyperText Transfer Protocol (HTTP)</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But some requests are for program execution, with the output being returned as a document</a:t>
            </a: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88"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89" name="CustomShape 4"/>
          <p:cNvSpPr/>
          <p:nvPr/>
        </p:nvSpPr>
        <p:spPr>
          <a:xfrm>
            <a:off x="6553080" y="6356520"/>
            <a:ext cx="2131560" cy="36288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04920" y="380880"/>
            <a:ext cx="8608680" cy="609408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More Examples - table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24" name="CustomShape 2"/>
          <p:cNvSpPr/>
          <p:nvPr/>
        </p:nvSpPr>
        <p:spPr>
          <a:xfrm>
            <a:off x="190512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225" name="CustomShape 3"/>
          <p:cNvSpPr/>
          <p:nvPr/>
        </p:nvSpPr>
        <p:spPr>
          <a:xfrm>
            <a:off x="457200" y="6356520"/>
            <a:ext cx="2131920" cy="363240"/>
          </a:xfrm>
          <a:prstGeom prst="rect">
            <a:avLst/>
          </a:prstGeom>
          <a:noFill/>
          <a:ln>
            <a:noFill/>
          </a:ln>
        </p:spPr>
        <p:style>
          <a:lnRef idx="0"/>
          <a:fillRef idx="0"/>
          <a:effectRef idx="0"/>
          <a:fontRef idx="minor"/>
        </p:style>
      </p:sp>
      <p:sp>
        <p:nvSpPr>
          <p:cNvPr id="226" name="CustomShape 4"/>
          <p:cNvSpPr/>
          <p:nvPr/>
        </p:nvSpPr>
        <p:spPr>
          <a:xfrm>
            <a:off x="6553080" y="6356520"/>
            <a:ext cx="2131920" cy="363240"/>
          </a:xfrm>
          <a:prstGeom prst="rect">
            <a:avLst/>
          </a:prstGeom>
          <a:noFill/>
          <a:ln>
            <a:noFill/>
          </a:ln>
        </p:spPr>
        <p:style>
          <a:lnRef idx="0"/>
          <a:fillRef idx="0"/>
          <a:effectRef idx="0"/>
          <a:fontRef idx="minor"/>
        </p:style>
      </p:sp>
      <p:sp>
        <p:nvSpPr>
          <p:cNvPr id="227" name="CustomShape 5"/>
          <p:cNvSpPr/>
          <p:nvPr/>
        </p:nvSpPr>
        <p:spPr>
          <a:xfrm>
            <a:off x="380880" y="914400"/>
            <a:ext cx="8227800" cy="5484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28" name="CustomShape 6"/>
          <p:cNvSpPr/>
          <p:nvPr/>
        </p:nvSpPr>
        <p:spPr>
          <a:xfrm>
            <a:off x="3739680" y="990720"/>
            <a:ext cx="230688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&lt;td&gt;200&lt;/td&gt;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&lt;td&gt;300&lt;/td&gt;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&lt;h2&gt;3 Rows and 3 Columns:&lt;/h2&gt;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&lt;td&gt;200&lt;/td&gt;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&lt;td&gt;300&lt;/td&gt;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
        <p:nvSpPr>
          <p:cNvPr id="229" name="CustomShape 7"/>
          <p:cNvSpPr/>
          <p:nvPr/>
        </p:nvSpPr>
        <p:spPr>
          <a:xfrm>
            <a:off x="6192000" y="990720"/>
            <a:ext cx="256932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&lt;td&gt;400&lt;/td&gt;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&lt;td&gt;500&lt;/td&gt;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&lt;td&gt;600&lt;/td&gt;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&lt;td&gt;700&lt;/td&gt;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&lt;td&gt;800&lt;/td&gt;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&lt;td&gt;900&lt;/td&gt;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p:txBody>
      </p:sp>
      <p:sp>
        <p:nvSpPr>
          <p:cNvPr id="230" name="CustomShape 8"/>
          <p:cNvSpPr/>
          <p:nvPr/>
        </p:nvSpPr>
        <p:spPr>
          <a:xfrm>
            <a:off x="427680" y="990720"/>
            <a:ext cx="3242880" cy="540828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000" spc="-1" strike="noStrike">
                <a:solidFill>
                  <a:srgbClr val="000000"/>
                </a:solidFill>
                <a:uFill>
                  <a:solidFill>
                    <a:srgbClr val="ffffff"/>
                  </a:solidFill>
                </a:uFill>
                <a:latin typeface="Times New Roman"/>
                <a:ea typeface="DejaVu Sans"/>
              </a:rPr>
              <a:t>&lt;html&gt;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&lt;h2&gt;HTML Tables&lt;/h2&gt;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&lt;p&gt;HTML tables start with a table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rows start with a tr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&lt;p&gt;Table data start with a td tag.&lt;/p&gt;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  &lt;h2&gt;1 Column:&lt;/h2&gt;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&lt;td&gt;100&lt;/td&gt;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&lt;/table&gt;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&lt;hr&gt;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DejaVu Sans"/>
              </a:rPr>
              <a:t>  </a:t>
            </a:r>
            <a:r>
              <a:rPr b="0" lang="en-IN" sz="2000" spc="-1" strike="noStrike">
                <a:solidFill>
                  <a:srgbClr val="000000"/>
                </a:solidFill>
                <a:uFill>
                  <a:solidFill>
                    <a:srgbClr val="ffffff"/>
                  </a:solidFill>
                </a:uFill>
                <a:latin typeface="Times New Roman"/>
                <a:ea typeface="DejaVu Sans"/>
              </a:rPr>
              <a:t>&lt;h2&gt;1 Row and 3 Columns:&lt;/h2&gt;  </a:t>
            </a: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Learning Outcomes of the Experiment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Calibri"/>
                <a:ea typeface="DejaVu Sans"/>
              </a:rPr>
              <a:t>At the end of the session, students should be able to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455040" algn="just">
              <a:lnSpc>
                <a:spcPct val="150000"/>
              </a:lnSpc>
            </a:pPr>
            <a:r>
              <a:rPr b="0" lang="en-IN" sz="2000" spc="-1" strike="noStrike">
                <a:solidFill>
                  <a:srgbClr val="0070c0"/>
                </a:solidFill>
                <a:uFill>
                  <a:solidFill>
                    <a:srgbClr val="ffffff"/>
                  </a:solidFill>
                </a:uFill>
                <a:latin typeface="Calibri"/>
                <a:ea typeface="DejaVu Sans"/>
              </a:rPr>
              <a:t>1. Understand the working of Client and Server.</a:t>
            </a:r>
            <a:endParaRPr b="0" lang="en-IN" sz="1800" spc="-1" strike="noStrike">
              <a:solidFill>
                <a:srgbClr val="000000"/>
              </a:solidFill>
              <a:uFill>
                <a:solidFill>
                  <a:srgbClr val="ffffff"/>
                </a:solidFill>
              </a:uFill>
              <a:latin typeface="Arial"/>
            </a:endParaRPr>
          </a:p>
          <a:p>
            <a:pPr marL="457200" indent="-455040" algn="just">
              <a:lnSpc>
                <a:spcPct val="150000"/>
              </a:lnSpc>
            </a:pPr>
            <a:r>
              <a:rPr b="0" lang="en-IN" sz="2000" spc="-1" strike="noStrike">
                <a:solidFill>
                  <a:srgbClr val="0070c0"/>
                </a:solidFill>
                <a:uFill>
                  <a:solidFill>
                    <a:srgbClr val="ffffff"/>
                  </a:solidFill>
                </a:uFill>
                <a:latin typeface="Calibri"/>
                <a:ea typeface="DejaVu Sans"/>
              </a:rPr>
              <a:t>2. Write and display simple HTML programs.</a:t>
            </a:r>
            <a:endParaRPr b="0" lang="en-IN" sz="1800" spc="-1" strike="noStrike">
              <a:solidFill>
                <a:srgbClr val="000000"/>
              </a:solidFill>
              <a:uFill>
                <a:solidFill>
                  <a:srgbClr val="ffffff"/>
                </a:solidFill>
              </a:uFill>
              <a:latin typeface="Arial"/>
            </a:endParaRPr>
          </a:p>
          <a:p>
            <a:pPr marL="457200" indent="-455040" algn="just">
              <a:lnSpc>
                <a:spcPct val="150000"/>
              </a:lnSpc>
            </a:pPr>
            <a:endParaRPr b="0" lang="en-IN" sz="1800" spc="-1" strike="noStrike">
              <a:solidFill>
                <a:srgbClr val="000000"/>
              </a:solidFill>
              <a:uFill>
                <a:solidFill>
                  <a:srgbClr val="ffffff"/>
                </a:solidFill>
              </a:uFill>
              <a:latin typeface="Arial"/>
            </a:endParaRPr>
          </a:p>
          <a:p>
            <a:pPr marL="457200" indent="-455040">
              <a:lnSpc>
                <a:spcPct val="100000"/>
              </a:lnSpc>
            </a:pPr>
            <a:endParaRPr b="0" lang="en-IN" sz="1800" spc="-1" strike="noStrike">
              <a:solidFill>
                <a:srgbClr val="000000"/>
              </a:solidFill>
              <a:uFill>
                <a:solidFill>
                  <a:srgbClr val="ffffff"/>
                </a:solidFill>
              </a:uFill>
              <a:latin typeface="Arial"/>
            </a:endParaRPr>
          </a:p>
          <a:p>
            <a:pPr marL="457200" indent="-455040" algn="ctr">
              <a:lnSpc>
                <a:spcPct val="100000"/>
              </a:lnSpc>
            </a:pPr>
            <a:endParaRPr b="0" lang="en-IN" sz="1800" spc="-1" strike="noStrike">
              <a:solidFill>
                <a:srgbClr val="000000"/>
              </a:solidFill>
              <a:uFill>
                <a:solidFill>
                  <a:srgbClr val="ffffff"/>
                </a:solidFill>
              </a:uFill>
              <a:latin typeface="Arial"/>
            </a:endParaRPr>
          </a:p>
          <a:p>
            <a:pPr marL="457200" indent="-455040" algn="ctr">
              <a:lnSpc>
                <a:spcPct val="100000"/>
              </a:lnSpc>
            </a:pPr>
            <a:endParaRPr b="0" lang="en-IN" sz="1800" spc="-1" strike="noStrike">
              <a:solidFill>
                <a:srgbClr val="000000"/>
              </a:solidFill>
              <a:uFill>
                <a:solidFill>
                  <a:srgbClr val="ffffff"/>
                </a:solidFill>
              </a:uFill>
              <a:latin typeface="Arial"/>
            </a:endParaRPr>
          </a:p>
          <a:p>
            <a:pPr marL="457200" indent="-455040">
              <a:lnSpc>
                <a:spcPct val="100000"/>
              </a:lnSpc>
            </a:pPr>
            <a:endParaRPr b="0" lang="en-IN" sz="1800" spc="-1" strike="noStrike">
              <a:solidFill>
                <a:srgbClr val="000000"/>
              </a:solidFill>
              <a:uFill>
                <a:solidFill>
                  <a:srgbClr val="ffffff"/>
                </a:solidFill>
              </a:uFill>
              <a:latin typeface="Arial"/>
            </a:endParaRPr>
          </a:p>
        </p:txBody>
      </p:sp>
      <p:sp>
        <p:nvSpPr>
          <p:cNvPr id="232" name="CustomShape 2"/>
          <p:cNvSpPr/>
          <p:nvPr/>
        </p:nvSpPr>
        <p:spPr>
          <a:xfrm>
            <a:off x="1371600" y="6356520"/>
            <a:ext cx="46461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233"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234" name="CustomShape 4"/>
          <p:cNvSpPr/>
          <p:nvPr/>
        </p:nvSpPr>
        <p:spPr>
          <a:xfrm>
            <a:off x="6553080" y="6356520"/>
            <a:ext cx="2131560" cy="362880"/>
          </a:xfrm>
          <a:prstGeom prst="rect">
            <a:avLst/>
          </a:prstGeom>
          <a:noFill/>
          <a:ln>
            <a:noFill/>
          </a:ln>
        </p:spPr>
        <p:style>
          <a:lnRef idx="0"/>
          <a:fillRef idx="0"/>
          <a:effectRef idx="0"/>
          <a:fontRef idx="minor"/>
        </p:style>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marL="171360" indent="-169200" algn="just">
              <a:lnSpc>
                <a:spcPct val="170000"/>
              </a:lnSpc>
              <a:buClr>
                <a:srgbClr val="0070c0"/>
              </a:buClr>
              <a:buFont typeface="Arial"/>
              <a:buChar char="•"/>
            </a:pPr>
            <a:r>
              <a:rPr b="1" lang="en-IN" sz="2000" spc="-1" strike="noStrike">
                <a:solidFill>
                  <a:srgbClr val="0070c0"/>
                </a:solidFill>
                <a:uFill>
                  <a:solidFill>
                    <a:srgbClr val="ffffff"/>
                  </a:solidFill>
                </a:uFill>
                <a:latin typeface="Calibri"/>
                <a:ea typeface="DejaVu Sans"/>
              </a:rPr>
              <a:t>Domain names</a:t>
            </a:r>
            <a:endParaRPr b="0" lang="en-IN" sz="1800" spc="-1" strike="noStrike">
              <a:solidFill>
                <a:srgbClr val="000000"/>
              </a:solidFill>
              <a:uFill>
                <a:solidFill>
                  <a:srgbClr val="ffffff"/>
                </a:solidFill>
              </a:uFill>
              <a:latin typeface="Arial"/>
            </a:endParaRPr>
          </a:p>
          <a:p>
            <a:pPr marL="171360" indent="-169200" algn="just">
              <a:lnSpc>
                <a:spcPct val="170000"/>
              </a:lnSpc>
              <a:buClr>
                <a:srgbClr val="0070c0"/>
              </a:buClr>
              <a:buFont typeface="Arial"/>
              <a:buChar char="•"/>
            </a:pPr>
            <a:r>
              <a:rPr b="1" lang="en-IN" sz="2000" spc="-1" strike="noStrike">
                <a:solidFill>
                  <a:srgbClr val="0070c0"/>
                </a:solidFill>
                <a:uFill>
                  <a:solidFill>
                    <a:srgbClr val="ffffff"/>
                  </a:solidFill>
                </a:uFill>
                <a:latin typeface="Calibri"/>
                <a:ea typeface="DejaVu Sans"/>
              </a:rPr>
              <a:t>Web Servers </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Provide responses to browser requests, either existing documents or dynamically built documents</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Browser-server connection is now maintained through more than one request-response cycle</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All communications between browsers and servers use Hypertext Transfer Protocol (HTTP)</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CERN , NCSA</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Apache , IIS</a:t>
            </a: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91"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2"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93" name="CustomShape 4"/>
          <p:cNvSpPr/>
          <p:nvPr/>
        </p:nvSpPr>
        <p:spPr>
          <a:xfrm>
            <a:off x="6553080" y="6356520"/>
            <a:ext cx="2131560" cy="362880"/>
          </a:xfrm>
          <a:prstGeom prst="rect">
            <a:avLst/>
          </a:prstGeom>
          <a:noFill/>
          <a:ln>
            <a:no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CERN</a:t>
            </a: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6"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97" name="CustomShape 4"/>
          <p:cNvSpPr/>
          <p:nvPr/>
        </p:nvSpPr>
        <p:spPr>
          <a:xfrm>
            <a:off x="6553080" y="6356520"/>
            <a:ext cx="2131560" cy="362880"/>
          </a:xfrm>
          <a:prstGeom prst="rect">
            <a:avLst/>
          </a:prstGeom>
          <a:noFill/>
          <a:ln>
            <a:noFill/>
          </a:ln>
        </p:spPr>
        <p:style>
          <a:lnRef idx="0"/>
          <a:fillRef idx="0"/>
          <a:effectRef idx="0"/>
          <a:fontRef idx="minor"/>
        </p:style>
      </p:sp>
      <p:pic>
        <p:nvPicPr>
          <p:cNvPr id="98" name="" descr=""/>
          <p:cNvPicPr/>
          <p:nvPr/>
        </p:nvPicPr>
        <p:blipFill>
          <a:blip r:embed="rId1"/>
          <a:stretch/>
        </p:blipFill>
        <p:spPr>
          <a:xfrm>
            <a:off x="40320" y="30240"/>
            <a:ext cx="9143280" cy="6857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CERN – Where the WEB was born by Max Braun </a:t>
            </a: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just">
              <a:lnSpc>
                <a:spcPct val="100000"/>
              </a:lnSpc>
            </a:pPr>
            <a:r>
              <a:rPr b="0" lang="en-IN" sz="1600" spc="-1" strike="noStrike">
                <a:solidFill>
                  <a:srgbClr val="000000"/>
                </a:solidFill>
                <a:uFill>
                  <a:solidFill>
                    <a:srgbClr val="ffffff"/>
                  </a:solidFill>
                </a:uFill>
                <a:latin typeface="Calibri"/>
                <a:ea typeface="DejaVu Sans"/>
              </a:rPr>
              <a:t>In the offices of this corridor, all the fundamental technologies of the World Wide Web were developed. </a:t>
            </a:r>
            <a:endParaRPr b="0" lang="en-IN" sz="1800" spc="-1" strike="noStrike">
              <a:solidFill>
                <a:srgbClr val="000000"/>
              </a:solidFill>
              <a:uFill>
                <a:solidFill>
                  <a:srgbClr val="ffffff"/>
                </a:solidFill>
              </a:uFill>
              <a:latin typeface="Arial"/>
            </a:endParaRPr>
          </a:p>
          <a:p>
            <a:pPr marL="514440" indent="-512280" algn="just">
              <a:lnSpc>
                <a:spcPct val="100000"/>
              </a:lnSpc>
            </a:pPr>
            <a:r>
              <a:rPr b="0" lang="en-IN" sz="1600" spc="-1" strike="noStrike">
                <a:solidFill>
                  <a:srgbClr val="000000"/>
                </a:solidFill>
                <a:uFill>
                  <a:solidFill>
                    <a:srgbClr val="ffffff"/>
                  </a:solidFill>
                </a:uFill>
                <a:latin typeface="Calibri"/>
                <a:ea typeface="DejaVu Sans"/>
              </a:rPr>
              <a:t>Started in 1990 from a proposal made by Tim Berners-Lee in 1989, the effort was first divided between an office in building 31 of the Computing and Network Division (CN) and one in building 2 of the Electronics and Computing for Physics Division (ECP). </a:t>
            </a:r>
            <a:endParaRPr b="0" lang="en-IN" sz="1800" spc="-1" strike="noStrike">
              <a:solidFill>
                <a:srgbClr val="000000"/>
              </a:solidFill>
              <a:uFill>
                <a:solidFill>
                  <a:srgbClr val="ffffff"/>
                </a:solidFill>
              </a:uFill>
              <a:latin typeface="Arial"/>
            </a:endParaRPr>
          </a:p>
          <a:p>
            <a:pPr marL="514440" indent="-512280" algn="just">
              <a:lnSpc>
                <a:spcPct val="100000"/>
              </a:lnSpc>
            </a:pPr>
            <a:r>
              <a:rPr b="0" lang="en-IN" sz="1600" spc="-1" strike="noStrike">
                <a:solidFill>
                  <a:srgbClr val="000000"/>
                </a:solidFill>
                <a:uFill>
                  <a:solidFill>
                    <a:srgbClr val="ffffff"/>
                  </a:solidFill>
                </a:uFill>
                <a:latin typeface="Calibri"/>
                <a:ea typeface="DejaVu Sans"/>
              </a:rPr>
              <a:t>In 1991 the team came together in these offices, then belonging to ECP. It was composed of two CERN staff members, Tim Berners-Lee (GB) and Robert Cailliau (BE), aided by a number of Fellows, Technical Students, a Coopérant and Summer Students.</a:t>
            </a:r>
            <a:endParaRPr b="0" lang="en-IN" sz="1800" spc="-1" strike="noStrike">
              <a:solidFill>
                <a:srgbClr val="000000"/>
              </a:solidFill>
              <a:uFill>
                <a:solidFill>
                  <a:srgbClr val="ffffff"/>
                </a:solidFill>
              </a:uFill>
              <a:latin typeface="Arial"/>
            </a:endParaRPr>
          </a:p>
          <a:p>
            <a:pPr marL="514440" indent="-512280" algn="just">
              <a:lnSpc>
                <a:spcPct val="100000"/>
              </a:lnSpc>
            </a:pPr>
            <a:r>
              <a:rPr b="0" lang="en-IN" sz="1600" spc="-1" strike="noStrike">
                <a:solidFill>
                  <a:srgbClr val="000000"/>
                </a:solidFill>
                <a:uFill>
                  <a:solidFill>
                    <a:srgbClr val="ffffff"/>
                  </a:solidFill>
                </a:uFill>
                <a:latin typeface="Calibri"/>
                <a:ea typeface="DejaVu Sans"/>
              </a:rPr>
              <a:t>At the end of 1994 Tim Berners-Lee left CERN to direct the WWW Consortium (W3C), a world-wide organization devoted to leading the Web to its full potential. The W3C was founded with the help of CERN, the European Commission, the Massachusetts Institute of Technology (MIT), the Institut National pour la Recherche en Informatique et en Automatique (INRIA), and the Advanced Research Projects Agency (ARPA).</a:t>
            </a:r>
            <a:endParaRPr b="0" lang="en-IN" sz="1800" spc="-1" strike="noStrike">
              <a:solidFill>
                <a:srgbClr val="000000"/>
              </a:solidFill>
              <a:uFill>
                <a:solidFill>
                  <a:srgbClr val="ffffff"/>
                </a:solidFill>
              </a:uFill>
              <a:latin typeface="Arial"/>
            </a:endParaRPr>
          </a:p>
          <a:p>
            <a:pPr marL="514440" indent="-512280" algn="just">
              <a:lnSpc>
                <a:spcPct val="100000"/>
              </a:lnSpc>
            </a:pPr>
            <a:r>
              <a:rPr b="0" lang="en-IN" sz="1600" spc="-1" strike="noStrike">
                <a:solidFill>
                  <a:srgbClr val="000000"/>
                </a:solidFill>
                <a:uFill>
                  <a:solidFill>
                    <a:srgbClr val="ffffff"/>
                  </a:solidFill>
                </a:uFill>
                <a:latin typeface="Calibri"/>
                <a:ea typeface="DejaVu Sans"/>
              </a:rPr>
              <a:t>In 1995 Tim Berners-Lee and Robert Cailliau received the ACM Software System Award for the World Wide Web. In 2004, Tim Berners-Lee was awarded the first Millenium Technology Prize by the Finnish Technology Award Foundation.</a:t>
            </a:r>
            <a:endParaRPr b="0" lang="en-IN" sz="1800" spc="-1" strike="noStrike">
              <a:solidFill>
                <a:srgbClr val="000000"/>
              </a:solidFill>
              <a:uFill>
                <a:solidFill>
                  <a:srgbClr val="ffffff"/>
                </a:solidFill>
              </a:uFill>
              <a:latin typeface="Arial"/>
            </a:endParaRPr>
          </a:p>
          <a:p>
            <a:pPr marL="514440" indent="-512280" algn="just">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r>
              <a:rPr b="0" lang="en-IN" sz="1600" spc="-1" strike="noStrike">
                <a:solidFill>
                  <a:srgbClr val="000000"/>
                </a:solidFill>
                <a:uFill>
                  <a:solidFill>
                    <a:srgbClr val="ffffff"/>
                  </a:solidFill>
                </a:uFill>
                <a:latin typeface="Calibri"/>
                <a:ea typeface="DejaVu Sans"/>
              </a:rPr>
              <a:t>The CERN Library, June 2004</a:t>
            </a:r>
            <a:endParaRPr b="0" lang="en-IN" sz="1800" spc="-1" strike="noStrike">
              <a:solidFill>
                <a:srgbClr val="000000"/>
              </a:solidFill>
              <a:uFill>
                <a:solidFill>
                  <a:srgbClr val="ffffff"/>
                </a:solidFill>
              </a:uFill>
              <a:latin typeface="Arial"/>
            </a:endParaRPr>
          </a:p>
        </p:txBody>
      </p:sp>
      <p:sp>
        <p:nvSpPr>
          <p:cNvPr id="100"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01"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02" name="CustomShape 4"/>
          <p:cNvSpPr/>
          <p:nvPr/>
        </p:nvSpPr>
        <p:spPr>
          <a:xfrm>
            <a:off x="6553080" y="6356520"/>
            <a:ext cx="2131560" cy="36288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just">
              <a:lnSpc>
                <a:spcPct val="170000"/>
              </a:lnSpc>
            </a:pPr>
            <a:r>
              <a:rPr b="1" lang="en-IN" sz="2000" spc="-1" strike="noStrike">
                <a:solidFill>
                  <a:srgbClr val="0070c0"/>
                </a:solidFill>
                <a:uFill>
                  <a:solidFill>
                    <a:srgbClr val="ffffff"/>
                  </a:solidFill>
                </a:uFill>
                <a:latin typeface="Calibri"/>
                <a:ea typeface="DejaVu Sans"/>
              </a:rPr>
              <a:t>Internet is:</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A world-wide network of computer networks</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At the lowest level, since 1982, all connections use TCP/IP</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TCP/IP hides the differences among devices connected to the Internet</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IETF -  Internet Engineering Task Force</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How many versions of TCP/IP protocols are present ?</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RFC - Request for Comments</a:t>
            </a: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05"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06" name="CustomShape 4"/>
          <p:cNvSpPr/>
          <p:nvPr/>
        </p:nvSpPr>
        <p:spPr>
          <a:xfrm>
            <a:off x="6553080" y="6356520"/>
            <a:ext cx="2131560" cy="362880"/>
          </a:xfrm>
          <a:prstGeom prst="rect">
            <a:avLst/>
          </a:prstGeom>
          <a:no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algn="just">
              <a:lnSpc>
                <a:spcPct val="170000"/>
              </a:lnSpc>
            </a:pPr>
            <a:r>
              <a:rPr b="1" lang="en-IN" sz="2000" spc="-1" strike="noStrike">
                <a:solidFill>
                  <a:srgbClr val="0070c0"/>
                </a:solidFill>
                <a:uFill>
                  <a:solidFill>
                    <a:srgbClr val="ffffff"/>
                  </a:solidFill>
                </a:uFill>
                <a:latin typeface="Calibri"/>
                <a:ea typeface="DejaVu Sans"/>
              </a:rPr>
              <a:t>Cailliau , Abramatic, Berners Lee, 10 years WWW consortium by Robert Cailliau</a:t>
            </a:r>
            <a:r>
              <a:rPr b="1" lang="en-IN" sz="2000" spc="-1" strike="noStrike">
                <a:solidFill>
                  <a:srgbClr val="0070c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08"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09"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10" name="CustomShape 4"/>
          <p:cNvSpPr/>
          <p:nvPr/>
        </p:nvSpPr>
        <p:spPr>
          <a:xfrm>
            <a:off x="6553080" y="6356520"/>
            <a:ext cx="2131560" cy="362880"/>
          </a:xfrm>
          <a:prstGeom prst="rect">
            <a:avLst/>
          </a:prstGeom>
          <a:noFill/>
          <a:ln>
            <a:noFill/>
          </a:ln>
        </p:spPr>
        <p:style>
          <a:lnRef idx="0"/>
          <a:fillRef idx="0"/>
          <a:effectRef idx="0"/>
          <a:fontRef idx="minor"/>
        </p:style>
      </p:sp>
      <p:pic>
        <p:nvPicPr>
          <p:cNvPr id="111" name="" descr=""/>
          <p:cNvPicPr/>
          <p:nvPr/>
        </p:nvPicPr>
        <p:blipFill>
          <a:blip r:embed="rId1"/>
          <a:stretch/>
        </p:blipFill>
        <p:spPr>
          <a:xfrm>
            <a:off x="1334880" y="1510560"/>
            <a:ext cx="6477120" cy="4832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04920" y="380880"/>
            <a:ext cx="8608320" cy="60937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just">
              <a:lnSpc>
                <a:spcPct val="170000"/>
              </a:lnSpc>
            </a:pPr>
            <a:r>
              <a:rPr b="1" lang="en-IN" sz="2000" spc="-1" strike="noStrike">
                <a:solidFill>
                  <a:srgbClr val="0070c0"/>
                </a:solidFill>
                <a:uFill>
                  <a:solidFill>
                    <a:srgbClr val="ffffff"/>
                  </a:solidFill>
                </a:uFill>
                <a:latin typeface="Calibri"/>
                <a:ea typeface="DejaVu Sans"/>
              </a:rPr>
              <a:t>HTTP</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Request</a:t>
            </a:r>
            <a:endParaRPr b="0" lang="en-IN" sz="1800" spc="-1" strike="noStrike">
              <a:solidFill>
                <a:srgbClr val="000000"/>
              </a:solidFill>
              <a:uFill>
                <a:solidFill>
                  <a:srgbClr val="ffffff"/>
                </a:solidFill>
              </a:uFill>
              <a:latin typeface="Arial"/>
            </a:endParaRPr>
          </a:p>
          <a:p>
            <a:pPr lvl="2" marL="648000" indent="-214560">
              <a:lnSpc>
                <a:spcPct val="150000"/>
              </a:lnSpc>
              <a:buClr>
                <a:srgbClr val="000000"/>
              </a:buClr>
              <a:buSzPct val="45000"/>
              <a:buFont typeface="Wingdings" charset="2"/>
              <a:buChar char=""/>
            </a:pPr>
            <a:r>
              <a:rPr b="0" lang="en-IN" sz="2000" spc="-1" strike="noStrike">
                <a:solidFill>
                  <a:srgbClr val="000000"/>
                </a:solidFill>
                <a:uFill>
                  <a:solidFill>
                    <a:srgbClr val="ffffff"/>
                  </a:solidFill>
                </a:uFill>
                <a:latin typeface="Calibri"/>
                <a:ea typeface="DejaVu Sans"/>
              </a:rPr>
              <a:t>GET</a:t>
            </a:r>
            <a:endParaRPr b="0" lang="en-IN" sz="1800" spc="-1" strike="noStrike">
              <a:solidFill>
                <a:srgbClr val="000000"/>
              </a:solidFill>
              <a:uFill>
                <a:solidFill>
                  <a:srgbClr val="ffffff"/>
                </a:solidFill>
              </a:uFill>
              <a:latin typeface="Arial"/>
            </a:endParaRPr>
          </a:p>
          <a:p>
            <a:pPr lvl="2" marL="648000" indent="-214560">
              <a:lnSpc>
                <a:spcPct val="150000"/>
              </a:lnSpc>
              <a:buClr>
                <a:srgbClr val="000000"/>
              </a:buClr>
              <a:buSzPct val="45000"/>
              <a:buFont typeface="Wingdings" charset="2"/>
              <a:buChar char=""/>
            </a:pPr>
            <a:r>
              <a:rPr b="0" lang="en-IN" sz="2000" spc="-1" strike="noStrike">
                <a:solidFill>
                  <a:srgbClr val="000000"/>
                </a:solidFill>
                <a:uFill>
                  <a:solidFill>
                    <a:srgbClr val="ffffff"/>
                  </a:solidFill>
                </a:uFill>
                <a:latin typeface="Calibri"/>
                <a:ea typeface="DejaVu Sans"/>
              </a:rPr>
              <a:t>POST</a:t>
            </a:r>
            <a:endParaRPr b="0" lang="en-IN" sz="1800" spc="-1" strike="noStrike">
              <a:solidFill>
                <a:srgbClr val="000000"/>
              </a:solidFill>
              <a:uFill>
                <a:solidFill>
                  <a:srgbClr val="ffffff"/>
                </a:solidFill>
              </a:uFill>
              <a:latin typeface="Arial"/>
            </a:endParaRPr>
          </a:p>
          <a:p>
            <a:pPr lvl="1" marL="514440" indent="-512280">
              <a:lnSpc>
                <a:spcPct val="150000"/>
              </a:lnSpc>
              <a:buClr>
                <a:srgbClr val="000000"/>
              </a:buClr>
              <a:buFont typeface="Wingdings" charset="2"/>
              <a:buChar char=""/>
            </a:pPr>
            <a:r>
              <a:rPr b="0" lang="en-IN" sz="2000" spc="-1" strike="noStrike">
                <a:solidFill>
                  <a:srgbClr val="000000"/>
                </a:solidFill>
                <a:uFill>
                  <a:solidFill>
                    <a:srgbClr val="ffffff"/>
                  </a:solidFill>
                </a:uFill>
                <a:latin typeface="Calibri"/>
                <a:ea typeface="DejaVu Sans"/>
              </a:rPr>
              <a:t>Response</a:t>
            </a:r>
            <a:endParaRPr b="0" lang="en-IN" sz="1800" spc="-1" strike="noStrike">
              <a:solidFill>
                <a:srgbClr val="000000"/>
              </a:solidFill>
              <a:uFill>
                <a:solidFill>
                  <a:srgbClr val="ffffff"/>
                </a:solidFill>
              </a:uFill>
              <a:latin typeface="Arial"/>
            </a:endParaRPr>
          </a:p>
          <a:p>
            <a:pPr lvl="2" marL="648000" indent="-214560">
              <a:lnSpc>
                <a:spcPct val="150000"/>
              </a:lnSpc>
              <a:buClr>
                <a:srgbClr val="000000"/>
              </a:buClr>
              <a:buSzPct val="45000"/>
              <a:buFont typeface="Wingdings" charset="2"/>
              <a:buChar char=""/>
            </a:pPr>
            <a:r>
              <a:rPr b="0" lang="en-IN" sz="2000" spc="-1" strike="noStrike">
                <a:solidFill>
                  <a:srgbClr val="000000"/>
                </a:solidFill>
                <a:uFill>
                  <a:solidFill>
                    <a:srgbClr val="ffffff"/>
                  </a:solidFill>
                </a:uFill>
                <a:latin typeface="Calibri"/>
                <a:ea typeface="DejaVu Sans"/>
              </a:rPr>
              <a:t>Status</a:t>
            </a:r>
            <a:endParaRPr b="0" lang="en-IN" sz="1800" spc="-1" strike="noStrike">
              <a:solidFill>
                <a:srgbClr val="000000"/>
              </a:solidFill>
              <a:uFill>
                <a:solidFill>
                  <a:srgbClr val="ffffff"/>
                </a:solidFill>
              </a:uFill>
              <a:latin typeface="Arial"/>
            </a:endParaRPr>
          </a:p>
          <a:p>
            <a:pPr lvl="2" marL="648000" indent="-214560">
              <a:lnSpc>
                <a:spcPct val="150000"/>
              </a:lnSpc>
              <a:buClr>
                <a:srgbClr val="000000"/>
              </a:buClr>
              <a:buSzPct val="45000"/>
              <a:buFont typeface="Wingdings" charset="2"/>
              <a:buChar char=""/>
            </a:pPr>
            <a:r>
              <a:rPr b="0" lang="en-IN" sz="2000" spc="-1" strike="noStrike">
                <a:solidFill>
                  <a:srgbClr val="000000"/>
                </a:solidFill>
                <a:uFill>
                  <a:solidFill>
                    <a:srgbClr val="ffffff"/>
                  </a:solidFill>
                </a:uFill>
                <a:latin typeface="Calibri"/>
                <a:ea typeface="DejaVu Sans"/>
              </a:rPr>
              <a:t>Content</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marL="514440" indent="-512280">
              <a:lnSpc>
                <a:spcPct val="100000"/>
              </a:lnSpc>
            </a:pPr>
            <a:r>
              <a:rPr b="0" lang="en-IN" sz="2000" spc="-1" strike="noStrike">
                <a:solidFill>
                  <a:srgbClr val="000000"/>
                </a:solidFill>
                <a:uFill>
                  <a:solidFill>
                    <a:srgbClr val="ffffff"/>
                  </a:solidFill>
                </a:uFill>
                <a:latin typeface="Arial"/>
                <a:ea typeface="DejaVu Sans"/>
              </a:rPr>
              <a:t>[ Wireshark , Fiddler ]</a:t>
            </a: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gn="ctr">
              <a:lnSpc>
                <a:spcPct val="100000"/>
              </a:lnSpc>
            </a:pPr>
            <a:endParaRPr b="0" lang="en-IN" sz="1800" spc="-1" strike="noStrike">
              <a:solidFill>
                <a:srgbClr val="000000"/>
              </a:solidFill>
              <a:uFill>
                <a:solidFill>
                  <a:srgbClr val="ffffff"/>
                </a:solidFill>
              </a:uFill>
              <a:latin typeface="Arial"/>
            </a:endParaRPr>
          </a:p>
          <a:p>
            <a:pPr marL="514440" indent="-512280">
              <a:lnSpc>
                <a:spcPct val="100000"/>
              </a:lnSpc>
            </a:pPr>
            <a:endParaRPr b="0" lang="en-IN" sz="1800" spc="-1" strike="noStrike">
              <a:solidFill>
                <a:srgbClr val="000000"/>
              </a:solidFill>
              <a:uFill>
                <a:solidFill>
                  <a:srgbClr val="ffffff"/>
                </a:solidFill>
              </a:uFill>
              <a:latin typeface="Arial"/>
            </a:endParaRPr>
          </a:p>
        </p:txBody>
      </p:sp>
      <p:sp>
        <p:nvSpPr>
          <p:cNvPr id="113" name="CustomShape 2"/>
          <p:cNvSpPr/>
          <p:nvPr/>
        </p:nvSpPr>
        <p:spPr>
          <a:xfrm>
            <a:off x="2438280" y="6492960"/>
            <a:ext cx="403632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14" name="CustomShape 3"/>
          <p:cNvSpPr/>
          <p:nvPr/>
        </p:nvSpPr>
        <p:spPr>
          <a:xfrm>
            <a:off x="457200" y="6356520"/>
            <a:ext cx="213156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115" name="CustomShape 4"/>
          <p:cNvSpPr/>
          <p:nvPr/>
        </p:nvSpPr>
        <p:spPr>
          <a:xfrm>
            <a:off x="6553080" y="6356520"/>
            <a:ext cx="2131560" cy="362880"/>
          </a:xfrm>
          <a:prstGeom prst="rect">
            <a:avLst/>
          </a:prstGeom>
          <a:no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3158</TotalTime>
  <Application>LibreOffice/5.2.2.2$Linux_X86_64 LibreOffice_project/20m0$Build-2</Application>
  <Words>1092</Words>
  <Paragraphs>325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2016-02-15T09:31:48Z</dcterms:created>
  <dc:creator>cse</dc:creator>
  <dc:description/>
  <dc:language>en-IN</dc:language>
  <cp:lastModifiedBy/>
  <dcterms:modified xsi:type="dcterms:W3CDTF">2017-08-13T19:15:08Z</dcterms:modified>
  <cp:revision>385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