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71" r:id="rId5"/>
    <p:sldId id="272" r:id="rId6"/>
    <p:sldId id="273" r:id="rId7"/>
    <p:sldId id="274" r:id="rId8"/>
    <p:sldId id="259" r:id="rId9"/>
    <p:sldId id="267" r:id="rId10"/>
    <p:sldId id="266" r:id="rId11"/>
    <p:sldId id="268" r:id="rId12"/>
    <p:sldId id="26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BC3F-1815-A59E-BE54-76701A387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A65A-10D4-F146-19F0-5C2B6A660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63BD-D696-1B9C-BDBF-0172ABB4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FBA1-CC60-7078-67BE-A238CF1B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26B7-5882-3512-D19B-2D404675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1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7673-254E-D26F-675E-FBE479A3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777CF-49EA-928D-7883-E6BF3D89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EC79-C490-9A1A-F3C7-4DEBBC64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5338-A70F-BB8C-4820-AF6CC79C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26F9-17B5-1DAB-8A87-B11308AB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D7E1DE-0E84-49BF-63B6-9C88FCD23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47F80-483F-0EE7-7DAC-E4DE4B6ED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52FC2-A613-34B9-777D-A158C9D5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0641-B9B8-9784-42E8-F1276BFB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A4AF-7CCE-0587-D60A-6FF11F46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9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EBAD9-83A9-E75C-9D74-863E0A72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1F24-A063-F9ED-FE6C-DD340EB89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146B4-7D50-A396-D5A3-754FB719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3FCF-70A4-0E6D-F8F0-4D5EEE01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DADE-1529-DE22-8D5B-96701AE3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712E-32F2-E973-9AB4-A79CE45A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82C24-5B43-D990-EF58-1EF3E7C6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2058-B93E-442F-CF37-B0BC689F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943A-6F27-F9BB-2AE8-F8BE76F5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8C4A-7EAB-5D24-96C1-BAC794DC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3BDE-4CDA-18A4-6ED8-0BC6C779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0D46-6399-D006-D9AC-7CCE259FD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129BD-435F-F825-A26D-59AA43D1F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88951-2774-ACDE-E02D-C8BC3A36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C4FB9-824E-5D81-3913-7D9A195A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AD42-AD7C-AF8F-8CD7-B6FEFE67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5FCA-19D2-5288-84C4-10D823D6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931D8-D3B8-D40B-A429-F4A1133C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E542-4682-EDFA-F0BD-AB8252E72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D3185-F4E5-66C8-8F94-0F982057E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250B3-651E-1433-1A57-A21CB3024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6BC7B-9341-7F5F-D503-0D474174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95A6A-96F0-393D-87A9-3DC43E1E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56B48-31DC-8F8E-2ABB-01177B01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4FDC-D00A-8FE0-9363-39C5035A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2B515-4CA2-B4F0-FE80-C42A0D2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DC7B2-3552-BE37-812D-27838E46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0F6B-5FE9-4478-09B8-4E7B4EE8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2AC8DA-6E99-EE95-D8C7-F29EF3EEB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D12A-D30D-D770-500C-FBAC7862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BFC27-3D65-65D9-E953-E2BCDA5B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6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AB3-9048-32F1-2DF4-80E58615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0301-E438-FF8F-A65A-0D0F5335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17D3E-B4FA-FC2A-A2C3-08A009AE7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E41B3-7702-34DE-E4E9-21C772CD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3CF09-9E22-D304-A6CE-815A4F14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27D9-D890-7EF2-69A4-CCFE845D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DF4E-BE91-5957-8E7F-DCCA8B4B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AE17B-C57F-829B-EFEC-DC3982E63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A396B-9107-2109-E79A-21B284104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ED58C-ED51-F493-C32B-D023EF5C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B7775-D0AC-3B38-9C5D-052B312A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72229-6EB2-0F8A-2BB9-EF48DC1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4B6DE-6EEB-5AB1-2484-3DCFD222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B284-6E5F-E4B9-A9FD-DF3EB501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CCF01-099D-FAF1-A150-1A5F4F374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5B34A-5076-41FD-B394-220C9A64100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964A-6304-5F8E-2BE5-CAC6A9CF4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7FD4-57C5-4699-956C-30C92BFD0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AC444-C1E5-4D1A-88E2-D91691A3D0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0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AC4-015D-B7CE-A76D-943E230D1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Mountain Ski Resort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3E390-F19B-6DCB-A5BD-AA62CE7A7B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Data-Based Guidance for Ticket Pricing and Facility Investment Planning</a:t>
            </a:r>
          </a:p>
        </p:txBody>
      </p:sp>
    </p:spTree>
    <p:extLst>
      <p:ext uri="{BB962C8B-B14F-4D97-AF65-F5344CB8AC3E}">
        <p14:creationId xmlns:p14="http://schemas.microsoft.com/office/powerpoint/2010/main" val="25846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C308D-EE1D-0ACB-458E-CA7A07E1F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366D-8856-0152-2AC9-A77CDFFC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24"/>
            <a:ext cx="10515600" cy="114776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sz="2000" b="1" dirty="0"/>
              <a:t>Scenario 2: </a:t>
            </a:r>
            <a:r>
              <a:rPr lang="en-US" sz="2000" dirty="0"/>
              <a:t>Increase vertical drop by adding a run to a point 150 feet lower down but requiring installation of an additional chair lift to bring skiers back up, without additional snow-making coverage.</a:t>
            </a:r>
            <a:br>
              <a:rPr lang="en-US" sz="1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53ED-48CC-B65B-C3E3-D8B14F684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03288"/>
            <a:ext cx="10515600" cy="4773675"/>
          </a:xfrm>
        </p:spPr>
        <p:txBody>
          <a:bodyPr/>
          <a:lstStyle/>
          <a:p>
            <a:r>
              <a:rPr lang="en-US" dirty="0"/>
              <a:t>In this scenario, we used our machine learning model to predict how adding a run and increasing the vertical drop by 150 feet would affect ticket price.</a:t>
            </a:r>
          </a:p>
          <a:p>
            <a:pPr lvl="1"/>
            <a:r>
              <a:rPr lang="en-US" dirty="0"/>
              <a:t>Additionally, since adding a run would require the installation of an extra chair lift, we accounted for this additional chair lift in our model as well.</a:t>
            </a:r>
          </a:p>
          <a:p>
            <a:r>
              <a:rPr lang="en-US" dirty="0"/>
              <a:t>This scenario supports an increase in ticket price by $1.99.</a:t>
            </a:r>
          </a:p>
          <a:p>
            <a:r>
              <a:rPr lang="en-US" dirty="0"/>
              <a:t>Over the season, revenue could be expected to amount to $3,474,638.</a:t>
            </a:r>
          </a:p>
        </p:txBody>
      </p:sp>
    </p:spTree>
    <p:extLst>
      <p:ext uri="{BB962C8B-B14F-4D97-AF65-F5344CB8AC3E}">
        <p14:creationId xmlns:p14="http://schemas.microsoft.com/office/powerpoint/2010/main" val="866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63442-05E3-8CAD-6DED-1ED0AF4C4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8842-EE05-1307-4307-799BF7C4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24"/>
            <a:ext cx="10515600" cy="108438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sz="2700" b="1" dirty="0"/>
              <a:t>Scenario 3: </a:t>
            </a:r>
            <a:r>
              <a:rPr lang="en-US" sz="2700" dirty="0"/>
              <a:t>Same as 2, but add two acres of snow-making cover.</a:t>
            </a:r>
            <a:br>
              <a:rPr lang="en-US" sz="1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90B6E-1E19-9907-30B5-9D1A0F84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03288"/>
            <a:ext cx="10515599" cy="4773675"/>
          </a:xfrm>
        </p:spPr>
        <p:txBody>
          <a:bodyPr/>
          <a:lstStyle/>
          <a:p>
            <a:r>
              <a:rPr lang="en-US" dirty="0"/>
              <a:t>Since this is the same as scenario 2, we simply took the additional 2 acres of snow-making into account in our price prediction model.</a:t>
            </a:r>
          </a:p>
          <a:p>
            <a:r>
              <a:rPr lang="en-US" dirty="0"/>
              <a:t>Under these conditions, our model supports a ticket price increase of $1.99, amounting to a total revenue of $3,474,638.</a:t>
            </a:r>
          </a:p>
          <a:p>
            <a:r>
              <a:rPr lang="en-US" dirty="0"/>
              <a:t>This prediction is </a:t>
            </a:r>
            <a:r>
              <a:rPr lang="en-US" b="1" dirty="0"/>
              <a:t>exactly the same</a:t>
            </a:r>
            <a:r>
              <a:rPr lang="en-US" dirty="0"/>
              <a:t> as it was in scenario 2, so adding an additional 2 acres of snow-making area would make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314365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50AA4-C171-0E9A-32FC-3EF0E6FDE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7427-D525-100E-6B37-D62710F3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24"/>
            <a:ext cx="10515600" cy="108438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sz="2000" b="1" dirty="0"/>
              <a:t>Scenario 4: </a:t>
            </a:r>
            <a:r>
              <a:rPr lang="en-US" sz="2000" dirty="0"/>
              <a:t>Increase longest run by 0.2 miles for a total of 3.5 miles in length. This would require an additional four acres of snow-making coverage.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D605-68AB-90EA-9F4F-E2FCD9CF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03288"/>
            <a:ext cx="10515599" cy="4773675"/>
          </a:xfrm>
        </p:spPr>
        <p:txBody>
          <a:bodyPr/>
          <a:lstStyle/>
          <a:p>
            <a:r>
              <a:rPr lang="en-US" dirty="0"/>
              <a:t>In our final scenario, we used our model to predict how increasing the longest run by 0.2 miles and adding an additional 4 acres of snow-making coverage would affect ticket price.</a:t>
            </a:r>
          </a:p>
          <a:p>
            <a:r>
              <a:rPr lang="en-US" dirty="0"/>
              <a:t>Our model predicted an increase of </a:t>
            </a:r>
            <a:r>
              <a:rPr lang="en-US" b="1" dirty="0"/>
              <a:t>$0… </a:t>
            </a:r>
            <a:r>
              <a:rPr lang="en-US" dirty="0"/>
              <a:t>Why?</a:t>
            </a:r>
          </a:p>
          <a:p>
            <a:pPr lvl="1"/>
            <a:r>
              <a:rPr lang="en-US" dirty="0"/>
              <a:t>Our model suggests that visitors do not value “longest runs” as highly as they do other amenities, such as vertical drops, total chairs, and fast runs.</a:t>
            </a:r>
          </a:p>
        </p:txBody>
      </p:sp>
    </p:spTree>
    <p:extLst>
      <p:ext uri="{BB962C8B-B14F-4D97-AF65-F5344CB8AC3E}">
        <p14:creationId xmlns:p14="http://schemas.microsoft.com/office/powerpoint/2010/main" val="62828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F3DE-C671-0555-7B12-E909056F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BEB9-4EED-3059-ED7E-E8145E7B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analysis supports the following scenario:</a:t>
            </a:r>
          </a:p>
          <a:p>
            <a:pPr marL="457200" lvl="1" indent="0">
              <a:buNone/>
            </a:pPr>
            <a:r>
              <a:rPr lang="en-US" dirty="0"/>
              <a:t>Increase the vertical drop by adding a run to a point 150 feet lower down, but requiring the installation of an additional chair lift to bring skiers back up, without additional snow-making coverage.</a:t>
            </a:r>
          </a:p>
          <a:p>
            <a:r>
              <a:rPr lang="en-US" dirty="0"/>
              <a:t>Our analysis suggests that doing this would result in a revenue increase of $3,474,638 over the season.</a:t>
            </a:r>
          </a:p>
          <a:p>
            <a:r>
              <a:rPr lang="en-US" dirty="0"/>
              <a:t>This would also require a ticket price increase of $1.99.</a:t>
            </a:r>
          </a:p>
        </p:txBody>
      </p:sp>
    </p:spTree>
    <p:extLst>
      <p:ext uri="{BB962C8B-B14F-4D97-AF65-F5344CB8AC3E}">
        <p14:creationId xmlns:p14="http://schemas.microsoft.com/office/powerpoint/2010/main" val="901835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1E3F-E054-83C1-ECC6-271FD3EC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6CBF-61D3-439A-E67B-AF45B972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Big Mountain Resort can adopt a data-driven pricing strategy that better reflects the value of its facilities?</a:t>
            </a:r>
          </a:p>
          <a:p>
            <a:r>
              <a:rPr lang="en-US" dirty="0"/>
              <a:t>We are aiming to maximize profitability while keeping ticket prices competitive with other resorts in the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75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3F062-51F7-030F-1511-05D6135B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7694-44A4-9F0E-3C65-4D74E516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250"/>
            <a:ext cx="10515600" cy="4610713"/>
          </a:xfrm>
        </p:spPr>
        <p:txBody>
          <a:bodyPr>
            <a:normAutofit/>
          </a:bodyPr>
          <a:lstStyle/>
          <a:p>
            <a:r>
              <a:rPr lang="en-US" dirty="0"/>
              <a:t>Big Mountain’s modelled price is $95.87, while its actual price is $81.00.</a:t>
            </a:r>
          </a:p>
          <a:p>
            <a:r>
              <a:rPr lang="en-US" dirty="0"/>
              <a:t>With this in mind, we recommend the following:</a:t>
            </a:r>
          </a:p>
          <a:p>
            <a:pPr lvl="1"/>
            <a:r>
              <a:rPr lang="en-US" dirty="0"/>
              <a:t>Increase the vertical drop by adding a run to a point 150 feet lower down. </a:t>
            </a:r>
          </a:p>
          <a:p>
            <a:pPr lvl="2"/>
            <a:r>
              <a:rPr lang="en-US" dirty="0"/>
              <a:t>This would require the installation of an additional chair lift to bring skiers back up.</a:t>
            </a:r>
          </a:p>
          <a:p>
            <a:pPr lvl="1"/>
            <a:r>
              <a:rPr lang="en-US" dirty="0"/>
              <a:t>Increase all ticket prices by $1.99.</a:t>
            </a:r>
          </a:p>
          <a:p>
            <a:pPr lvl="1"/>
            <a:r>
              <a:rPr lang="en-US" dirty="0"/>
              <a:t>Note that this would not require any additional snow-making coverage.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B6832-68BE-66AE-E2E7-B3AFD650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B414-8432-F27F-BE63-892E18B2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648863"/>
          </a:xfrm>
        </p:spPr>
        <p:txBody>
          <a:bodyPr anchor="t">
            <a:normAutofit/>
          </a:bodyPr>
          <a:lstStyle/>
          <a:p>
            <a:r>
              <a:rPr lang="en-US" sz="4000" dirty="0"/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7D06-37E2-1549-B47C-9A972E229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352"/>
            <a:ext cx="10515600" cy="5332486"/>
          </a:xfrm>
        </p:spPr>
        <p:txBody>
          <a:bodyPr>
            <a:normAutofit/>
          </a:bodyPr>
          <a:lstStyle/>
          <a:p>
            <a:r>
              <a:rPr lang="en-US" dirty="0"/>
              <a:t>Big Mountain has many features that give it a competitive edge compared to other resorts, including… </a:t>
            </a:r>
          </a:p>
          <a:p>
            <a:pPr lvl="1"/>
            <a:r>
              <a:rPr lang="en-US" dirty="0"/>
              <a:t>large snowmaking area</a:t>
            </a:r>
          </a:p>
          <a:p>
            <a:pPr lvl="1"/>
            <a:r>
              <a:rPr lang="en-US" dirty="0"/>
              <a:t>high number of runs, fast quads, and total chairs</a:t>
            </a:r>
          </a:p>
          <a:p>
            <a:pPr lvl="1"/>
            <a:r>
              <a:rPr lang="en-US" dirty="0"/>
              <a:t>large amount of skiable terrain. </a:t>
            </a:r>
          </a:p>
          <a:p>
            <a:pPr lvl="1"/>
            <a:r>
              <a:rPr lang="en-US" dirty="0"/>
              <a:t>Our models suggest that resort visitors place high value on these amenities and are willing to pay a premium to use them.</a:t>
            </a:r>
          </a:p>
        </p:txBody>
      </p:sp>
    </p:spTree>
    <p:extLst>
      <p:ext uri="{BB962C8B-B14F-4D97-AF65-F5344CB8AC3E}">
        <p14:creationId xmlns:p14="http://schemas.microsoft.com/office/powerpoint/2010/main" val="6360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FD28-FD1E-E93B-E870-1B25D474E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0040-8863-B646-8739-2CE0CC26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90"/>
            <a:ext cx="10515600" cy="938568"/>
          </a:xfrm>
        </p:spPr>
        <p:txBody>
          <a:bodyPr anchor="t">
            <a:noAutofit/>
          </a:bodyPr>
          <a:lstStyle/>
          <a:p>
            <a:r>
              <a:rPr lang="en-US" sz="4000" dirty="0"/>
              <a:t>Modeling Results and Analysis</a:t>
            </a:r>
            <a:br>
              <a:rPr lang="en-US" sz="4000" dirty="0"/>
            </a:br>
            <a:r>
              <a:rPr lang="en-US" sz="2400" dirty="0"/>
              <a:t>Large snowmaking area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12AC13-50B6-3C43-03D6-D3216115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1195058"/>
            <a:ext cx="81057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5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1B7E-83E8-0646-AA39-55B3B949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60F-381B-EFEF-92AC-E6944F3D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90"/>
            <a:ext cx="10515600" cy="938568"/>
          </a:xfrm>
        </p:spPr>
        <p:txBody>
          <a:bodyPr anchor="t">
            <a:noAutofit/>
          </a:bodyPr>
          <a:lstStyle/>
          <a:p>
            <a:r>
              <a:rPr lang="en-US" sz="4000" dirty="0"/>
              <a:t>Modeling Results and Analysis</a:t>
            </a:r>
            <a:br>
              <a:rPr lang="en-US" sz="4000" dirty="0"/>
            </a:br>
            <a:r>
              <a:rPr lang="en-US" sz="2400" dirty="0"/>
              <a:t>High number of runs, fast quads, and total chairs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F431A-9ED4-AE3F-BBE0-FEE5CB63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5058"/>
            <a:ext cx="5024007" cy="2747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2BE88-6332-7CCE-BD44-7FDD1E2C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95" y="1195058"/>
            <a:ext cx="5110064" cy="2747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46D07C-0783-4FBF-FB94-76E2F00BA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968" y="3942469"/>
            <a:ext cx="5110064" cy="27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6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5734-3B04-7E93-8393-B2725E51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04B3-886E-BCEB-6248-255667D5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90"/>
            <a:ext cx="10515600" cy="938568"/>
          </a:xfrm>
        </p:spPr>
        <p:txBody>
          <a:bodyPr anchor="t">
            <a:noAutofit/>
          </a:bodyPr>
          <a:lstStyle/>
          <a:p>
            <a:r>
              <a:rPr lang="en-US" sz="4000" dirty="0"/>
              <a:t>Modeling Results and Analysis</a:t>
            </a:r>
            <a:br>
              <a:rPr lang="en-US" sz="4000" dirty="0"/>
            </a:br>
            <a:r>
              <a:rPr lang="en-US" sz="2400" dirty="0"/>
              <a:t>Large amount of skiable terrain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E7B97-BD00-8E7E-B9AD-A9451A72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62" y="1243012"/>
            <a:ext cx="806767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1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63CF-97AB-813C-DB21-78BAAC98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648863"/>
          </a:xfrm>
        </p:spPr>
        <p:txBody>
          <a:bodyPr anchor="t">
            <a:normAutofit/>
          </a:bodyPr>
          <a:lstStyle/>
          <a:p>
            <a:r>
              <a:rPr lang="en-US" sz="4000" dirty="0"/>
              <a:t>Modeling Results and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FD069-D58F-18E2-9471-73991A0E7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5352"/>
                <a:ext cx="10515600" cy="5332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our analysis, we explored four potential scenarios: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Permanently close up to 10 of the least-used runs.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Increase vertical drop by adding a run to a point 150 feet lower down but requiring installation of an additional chair lift to bring skiers back up, without additional snow-making coverage. (Recall that this scenario was our winner.)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Same as 2, but add two acres of snow-making cover.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Increase longest run by 0.2 miles for a total of 3.5 miles in length. This would require an additional four acres of snow-making coverage.</a:t>
                </a:r>
              </a:p>
              <a:p>
                <a:r>
                  <a:rPr lang="en-US" dirty="0"/>
                  <a:t>In each scenario, we predict the change in ticket price.</a:t>
                </a:r>
              </a:p>
              <a:p>
                <a:r>
                  <a:rPr lang="en-US" dirty="0"/>
                  <a:t>Using this predicted ticket price, we calculate the corresponding expected revenue by assuming each visitor will purchase 5 tickets: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revenue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visitors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ticket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increase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FD069-D58F-18E2-9471-73991A0E7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5352"/>
                <a:ext cx="10515600" cy="5332486"/>
              </a:xfrm>
              <a:blipFill>
                <a:blip r:embed="rId2"/>
                <a:stretch>
                  <a:fillRect l="-1043" t="-2632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81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B09F-E660-9C44-A266-18D9AC2A6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9C7A-96E2-7515-D1B5-B1C6AAF5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524"/>
            <a:ext cx="10515600" cy="114776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Modeling Results and Analysis</a:t>
            </a:r>
            <a:br>
              <a:rPr lang="en-US" dirty="0"/>
            </a:br>
            <a:r>
              <a:rPr lang="en-US" sz="2700" b="1" dirty="0"/>
              <a:t>Scenario 1: </a:t>
            </a:r>
            <a:r>
              <a:rPr lang="en-US" sz="2700" dirty="0"/>
              <a:t>Permanently close up to 10 of the least-used runs.</a:t>
            </a:r>
            <a:br>
              <a:rPr lang="en-US" sz="1100" dirty="0"/>
            </a:br>
            <a:br>
              <a:rPr lang="en-US" sz="1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ECA3-C727-0A2E-3A34-1CD9A5CAA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299" y="5061683"/>
            <a:ext cx="10439401" cy="1540793"/>
          </a:xfrm>
        </p:spPr>
        <p:txBody>
          <a:bodyPr>
            <a:normAutofit/>
          </a:bodyPr>
          <a:lstStyle/>
          <a:p>
            <a:r>
              <a:rPr lang="en-US" sz="1600" b="1" dirty="0"/>
              <a:t>Left: </a:t>
            </a:r>
            <a:r>
              <a:rPr lang="en-US" sz="1600" dirty="0"/>
              <a:t>Change in ticket price vs. number of runs closed</a:t>
            </a:r>
          </a:p>
          <a:p>
            <a:r>
              <a:rPr lang="en-US" sz="1600" b="1" dirty="0"/>
              <a:t>Right: </a:t>
            </a:r>
            <a:r>
              <a:rPr lang="en-US" sz="1600" dirty="0"/>
              <a:t>Change in revenue vs. number of runs closed</a:t>
            </a:r>
          </a:p>
          <a:p>
            <a:r>
              <a:rPr lang="en-US" sz="1600" dirty="0"/>
              <a:t>Ticket price, and subsequently revenue, either drops or stays constant with each successive run closure.</a:t>
            </a:r>
          </a:p>
          <a:p>
            <a:r>
              <a:rPr lang="en-US" sz="1600" dirty="0"/>
              <a:t>We advise against closing any runs, as it would have no positive effect on revenue.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7E948-40CF-5C12-2771-F6E61EB4C8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88843" y="1403288"/>
            <a:ext cx="6690511" cy="3658395"/>
          </a:xfrm>
        </p:spPr>
      </p:pic>
    </p:spTree>
    <p:extLst>
      <p:ext uri="{BB962C8B-B14F-4D97-AF65-F5344CB8AC3E}">
        <p14:creationId xmlns:p14="http://schemas.microsoft.com/office/powerpoint/2010/main" val="103026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870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Big Mountain Ski Resort</vt:lpstr>
      <vt:lpstr>Problem Identification</vt:lpstr>
      <vt:lpstr>Recommendation and Key Findings</vt:lpstr>
      <vt:lpstr>Modeling Results and Analysis</vt:lpstr>
      <vt:lpstr>Modeling Results and Analysis Large snowmaking area</vt:lpstr>
      <vt:lpstr>Modeling Results and Analysis High number of runs, fast quads, and total chairs</vt:lpstr>
      <vt:lpstr>Modeling Results and Analysis Large amount of skiable terrain</vt:lpstr>
      <vt:lpstr>Modeling Results and Analysis</vt:lpstr>
      <vt:lpstr>Modeling Results and Analysis Scenario 1: Permanently close up to 10 of the least-used runs.  </vt:lpstr>
      <vt:lpstr>Modeling Results and Analysis Scenario 2: Increase vertical drop by adding a run to a point 150 feet lower down but requiring installation of an additional chair lift to bring skiers back up, without additional snow-making coverage. </vt:lpstr>
      <vt:lpstr>Modeling Results and Analysis Scenario 3: Same as 2, but add two acres of snow-making cover. </vt:lpstr>
      <vt:lpstr>Modeling Results and Analysis Scenario 4: Increase longest run by 0.2 miles for a total of 3.5 miles in length. This would require an additional four acres of snow-making coverage. 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Aiken</dc:creator>
  <cp:lastModifiedBy>Emily Aiken</cp:lastModifiedBy>
  <cp:revision>26</cp:revision>
  <dcterms:created xsi:type="dcterms:W3CDTF">2024-10-25T18:44:51Z</dcterms:created>
  <dcterms:modified xsi:type="dcterms:W3CDTF">2024-10-26T02:43:09Z</dcterms:modified>
</cp:coreProperties>
</file>