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7" r:id="rId4"/>
    <p:sldId id="258" r:id="rId5"/>
    <p:sldId id="259" r:id="rId6"/>
    <p:sldId id="260" r:id="rId7"/>
    <p:sldId id="265" r:id="rId8"/>
    <p:sldId id="261" r:id="rId9"/>
    <p:sldId id="266"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79" autoAdjust="0"/>
  </p:normalViewPr>
  <p:slideViewPr>
    <p:cSldViewPr snapToGrid="0">
      <p:cViewPr varScale="1">
        <p:scale>
          <a:sx n="85" d="100"/>
          <a:sy n="85" d="100"/>
        </p:scale>
        <p:origin x="15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5T06:50:07.5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31 0,'1348'-31'0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5T06:50:10.9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63 0,'1349'-63'0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15T06:52:06.4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0,'6257'0,"-6245"1,0 1,-1 0,1 0,0 1,-1 1,1 0,17 9,-16-7,1 0,0-1,0-1,28 6,52-4,128-8,-70-1,1484 3,-1602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5T06:52:16.4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93 0,'8718'-93'0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39431-FBA5-47FB-8331-657637D08848}" type="datetimeFigureOut">
              <a:rPr lang="en-US" smtClean="0"/>
              <a:t>1/15/2025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858E1-87F0-4DC7-B3E7-18FE30EB2052}" type="slidenum">
              <a:rPr lang="en-US" smtClean="0"/>
              <a:t>‹#›</a:t>
            </a:fld>
            <a:endParaRPr lang="en-US"/>
          </a:p>
        </p:txBody>
      </p:sp>
    </p:spTree>
    <p:extLst>
      <p:ext uri="{BB962C8B-B14F-4D97-AF65-F5344CB8AC3E}">
        <p14:creationId xmlns:p14="http://schemas.microsoft.com/office/powerpoint/2010/main" val="978077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Music is well-known for its mood-enhancing properties</a:t>
            </a:r>
          </a:p>
          <a:p>
            <a:pPr marL="171450" indent="-171450">
              <a:buFont typeface="Arial" panose="020B0604020202020204" pitchFamily="34" charset="0"/>
              <a:buChar char="•"/>
            </a:pPr>
            <a:r>
              <a:rPr lang="en-US" dirty="0"/>
              <a:t>However, not much is known about how national musical preferences relate to societal well-being.</a:t>
            </a:r>
          </a:p>
          <a:p>
            <a:pPr marL="628650" lvl="1" indent="-171450">
              <a:buFont typeface="Arial" panose="020B0604020202020204" pitchFamily="34" charset="0"/>
              <a:buChar char="•"/>
            </a:pPr>
            <a:r>
              <a:rPr lang="en-US" dirty="0"/>
              <a:t>This project aims to use data from Spotify along with the 2024 World Happiness Report to explore whether musical characteristics and diversity can indicate different levels of national happiness.</a:t>
            </a:r>
          </a:p>
        </p:txBody>
      </p:sp>
      <p:sp>
        <p:nvSpPr>
          <p:cNvPr id="4" name="Slide Number Placeholder 3"/>
          <p:cNvSpPr>
            <a:spLocks noGrp="1"/>
          </p:cNvSpPr>
          <p:nvPr>
            <p:ph type="sldNum" sz="quarter" idx="5"/>
          </p:nvPr>
        </p:nvSpPr>
        <p:spPr/>
        <p:txBody>
          <a:bodyPr/>
          <a:lstStyle/>
          <a:p>
            <a:fld id="{65A858E1-87F0-4DC7-B3E7-18FE30EB2052}" type="slidenum">
              <a:rPr lang="en-US" smtClean="0"/>
              <a:t>2</a:t>
            </a:fld>
            <a:endParaRPr lang="en-US"/>
          </a:p>
        </p:txBody>
      </p:sp>
    </p:spTree>
    <p:extLst>
      <p:ext uri="{BB962C8B-B14F-4D97-AF65-F5344CB8AC3E}">
        <p14:creationId xmlns:p14="http://schemas.microsoft.com/office/powerpoint/2010/main" val="127523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5A858E1-87F0-4DC7-B3E7-18FE30EB2052}" type="slidenum">
              <a:rPr lang="en-US" smtClean="0"/>
              <a:t>3</a:t>
            </a:fld>
            <a:endParaRPr lang="en-US"/>
          </a:p>
        </p:txBody>
      </p:sp>
    </p:spTree>
    <p:extLst>
      <p:ext uri="{BB962C8B-B14F-4D97-AF65-F5344CB8AC3E}">
        <p14:creationId xmlns:p14="http://schemas.microsoft.com/office/powerpoint/2010/main" val="3333778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Datasets used were:</a:t>
            </a:r>
          </a:p>
          <a:p>
            <a:pPr marL="628650" lvl="1" indent="-171450">
              <a:buFont typeface="Arial" panose="020B0604020202020204" pitchFamily="34" charset="0"/>
              <a:buChar char="•"/>
            </a:pPr>
            <a:r>
              <a:rPr lang="en-US" dirty="0"/>
              <a:t>World Happiness Report 2024</a:t>
            </a:r>
          </a:p>
          <a:p>
            <a:pPr marL="1085850" lvl="2" indent="-171450">
              <a:buFont typeface="Arial" panose="020B0604020202020204" pitchFamily="34" charset="0"/>
              <a:buChar char="•"/>
            </a:pPr>
            <a:r>
              <a:rPr lang="en-US" dirty="0"/>
              <a:t>This is an annual report created in partnership with Gallup, the Oxford Wellbeing Research Centre, the UN Sustainable Development Solutions Network, and the World Happiness Report’s Editorial Board.</a:t>
            </a:r>
          </a:p>
          <a:p>
            <a:pPr marL="1085850" lvl="2" indent="-171450">
              <a:buFont typeface="Arial" panose="020B0604020202020204" pitchFamily="34" charset="0"/>
              <a:buChar char="•"/>
            </a:pPr>
            <a:r>
              <a:rPr lang="en-US" dirty="0"/>
              <a:t>According to the World Happiness Report website, this report “reviews the state of happiness in the world today and shows how the science of happiness explains personal and national variations in happiness.”</a:t>
            </a:r>
          </a:p>
          <a:p>
            <a:pPr marL="1085850" lvl="2" indent="-171450">
              <a:buFont typeface="Arial" panose="020B0604020202020204" pitchFamily="34" charset="0"/>
              <a:buChar char="•"/>
            </a:pPr>
            <a:r>
              <a:rPr lang="en-US" dirty="0"/>
              <a:t>Happiness rankings are based on individuals’ assessments of their lives. These responses are based on the question: “Please imagine a ladder, with steps numbered from 0 at the bottom to 10 at the top. The top of the ladder represents the best possible life for you and the bottom represents the worst possible life for you. On which step of the ladder would you say you personally feel you stand at this time?”</a:t>
            </a:r>
          </a:p>
          <a:p>
            <a:pPr marL="1085850" lvl="2" indent="-171450">
              <a:buFont typeface="Arial" panose="020B0604020202020204" pitchFamily="34" charset="0"/>
              <a:buChar char="•"/>
            </a:pPr>
            <a:r>
              <a:rPr lang="en-US" dirty="0"/>
              <a:t>For the sake of clarity, throughout this presentation, I will be referring to the “ladder score” as the “happiness score.”</a:t>
            </a:r>
          </a:p>
          <a:p>
            <a:pPr marL="628650" lvl="1" indent="-171450">
              <a:buFont typeface="Arial" panose="020B0604020202020204" pitchFamily="34" charset="0"/>
              <a:buChar char="•"/>
            </a:pPr>
            <a:r>
              <a:rPr lang="en-US" dirty="0"/>
              <a:t>Top Spotify Songs in 73 Countries</a:t>
            </a:r>
          </a:p>
          <a:p>
            <a:pPr marL="1085850" lvl="2" indent="-171450">
              <a:buFont typeface="Arial" panose="020B0604020202020204" pitchFamily="34" charset="0"/>
              <a:buChar char="•"/>
            </a:pPr>
            <a:r>
              <a:rPr lang="en-US" dirty="0"/>
              <a:t>This is a dataset created by Kaggle user </a:t>
            </a:r>
            <a:r>
              <a:rPr lang="en-US" dirty="0" err="1"/>
              <a:t>Asaniczka</a:t>
            </a:r>
            <a:r>
              <a:rPr lang="en-US" dirty="0"/>
              <a:t> using the Spotify API and is updated daily. It was first published on Kaggle in October 2023.</a:t>
            </a:r>
          </a:p>
          <a:p>
            <a:pPr marL="1085850" lvl="2" indent="-171450">
              <a:buFont typeface="Arial" panose="020B0604020202020204" pitchFamily="34" charset="0"/>
              <a:buChar char="•"/>
            </a:pPr>
            <a:r>
              <a:rPr lang="en-US" dirty="0"/>
              <a:t>This dataset includes audio features for each track, including danceability, energy, and tempo, among others. </a:t>
            </a:r>
          </a:p>
        </p:txBody>
      </p:sp>
      <p:sp>
        <p:nvSpPr>
          <p:cNvPr id="4" name="Slide Number Placeholder 3"/>
          <p:cNvSpPr>
            <a:spLocks noGrp="1"/>
          </p:cNvSpPr>
          <p:nvPr>
            <p:ph type="sldNum" sz="quarter" idx="5"/>
          </p:nvPr>
        </p:nvSpPr>
        <p:spPr/>
        <p:txBody>
          <a:bodyPr/>
          <a:lstStyle/>
          <a:p>
            <a:fld id="{65A858E1-87F0-4DC7-B3E7-18FE30EB2052}" type="slidenum">
              <a:rPr lang="en-US" smtClean="0"/>
              <a:t>4</a:t>
            </a:fld>
            <a:endParaRPr lang="en-US"/>
          </a:p>
        </p:txBody>
      </p:sp>
    </p:spTree>
    <p:extLst>
      <p:ext uri="{BB962C8B-B14F-4D97-AF65-F5344CB8AC3E}">
        <p14:creationId xmlns:p14="http://schemas.microsoft.com/office/powerpoint/2010/main" val="794659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A858E1-87F0-4DC7-B3E7-18FE30EB2052}" type="slidenum">
              <a:rPr lang="en-US" smtClean="0"/>
              <a:t>5</a:t>
            </a:fld>
            <a:endParaRPr lang="en-US"/>
          </a:p>
        </p:txBody>
      </p:sp>
    </p:spTree>
    <p:extLst>
      <p:ext uri="{BB962C8B-B14F-4D97-AF65-F5344CB8AC3E}">
        <p14:creationId xmlns:p14="http://schemas.microsoft.com/office/powerpoint/2010/main" val="1977243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modeling, I chose to use a binary classification approach using the median happiness score.</a:t>
            </a:r>
          </a:p>
          <a:p>
            <a:pPr marL="171450" indent="-171450">
              <a:buFont typeface="Arial" panose="020B0604020202020204" pitchFamily="34" charset="0"/>
              <a:buChar char="•"/>
            </a:pPr>
            <a:r>
              <a:rPr lang="en-US" dirty="0"/>
              <a:t>In other words, the model that I ended up using would classify countries into groups above or below the median.</a:t>
            </a:r>
          </a:p>
          <a:p>
            <a:pPr marL="171450" indent="-171450">
              <a:buFont typeface="Arial" panose="020B0604020202020204" pitchFamily="34" charset="0"/>
              <a:buChar char="•"/>
            </a:pPr>
            <a:r>
              <a:rPr lang="en-US" dirty="0"/>
              <a:t>I chose this route for the following reasons [LIST ALL THREE BEFORE MOVING ON]:</a:t>
            </a:r>
          </a:p>
          <a:p>
            <a:pPr marL="685800" lvl="1" indent="-228600">
              <a:buFont typeface="+mj-lt"/>
              <a:buAutoNum type="arabicPeriod"/>
            </a:pPr>
            <a:r>
              <a:rPr lang="en-US" dirty="0"/>
              <a:t>Simplification of complex data</a:t>
            </a:r>
          </a:p>
          <a:p>
            <a:pPr marL="1143000" lvl="2" indent="-228600">
              <a:buFont typeface="Arial" panose="020B0604020202020204" pitchFamily="34" charset="0"/>
              <a:buChar char="•"/>
            </a:pPr>
            <a:r>
              <a:rPr lang="en-US" dirty="0"/>
              <a:t>Converting happiness scores into above/below median groups helps identify clear patterns in how musical characteristics distinguish between happier and less happy countries.</a:t>
            </a:r>
          </a:p>
          <a:p>
            <a:pPr marL="1143000" lvl="2" indent="-228600">
              <a:buFont typeface="Arial" panose="020B0604020202020204" pitchFamily="34" charset="0"/>
              <a:buChar char="•"/>
            </a:pPr>
            <a:r>
              <a:rPr lang="en-US" dirty="0"/>
              <a:t>This approach reduces the impact of small variations in happiness scores that might not be meaningful.</a:t>
            </a:r>
          </a:p>
          <a:p>
            <a:pPr marL="685800" lvl="1" indent="-228600">
              <a:buFont typeface="+mj-lt"/>
              <a:buAutoNum type="arabicPeriod"/>
            </a:pPr>
            <a:r>
              <a:rPr lang="en-US" dirty="0"/>
              <a:t>Statistical considerations</a:t>
            </a:r>
          </a:p>
          <a:p>
            <a:pPr marL="1143000" lvl="2" indent="-228600">
              <a:buFont typeface="Arial" panose="020B0604020202020204" pitchFamily="34" charset="0"/>
              <a:buChar char="•"/>
            </a:pPr>
            <a:r>
              <a:rPr lang="en-US" dirty="0"/>
              <a:t>With only 71 countries, binary classification is more reliable than trying to predict exact happiness scores.</a:t>
            </a:r>
          </a:p>
          <a:p>
            <a:pPr marL="1143000" lvl="2" indent="-228600">
              <a:buFont typeface="Arial" panose="020B0604020202020204" pitchFamily="34" charset="0"/>
              <a:buChar char="•"/>
            </a:pPr>
            <a:r>
              <a:rPr lang="en-US" dirty="0"/>
              <a:t>The median provides a natural splitting point that ensures balanced classes.</a:t>
            </a:r>
          </a:p>
          <a:p>
            <a:pPr marL="685800" lvl="1" indent="-228600">
              <a:buFont typeface="+mj-lt"/>
              <a:buAutoNum type="arabicPeriod"/>
            </a:pPr>
            <a:r>
              <a:rPr lang="en-US" dirty="0"/>
              <a:t>Interpretability</a:t>
            </a:r>
          </a:p>
          <a:p>
            <a:pPr marL="1143000" lvl="2" indent="-228600">
              <a:buFont typeface="Arial" panose="020B0604020202020204" pitchFamily="34" charset="0"/>
              <a:buChar char="•"/>
            </a:pPr>
            <a:r>
              <a:rPr lang="en-US" dirty="0"/>
              <a:t>Binary classification makes results more actionable and easier to understand.</a:t>
            </a:r>
          </a:p>
          <a:p>
            <a:pPr marL="1143000" lvl="2" indent="-228600">
              <a:buFont typeface="Arial" panose="020B0604020202020204" pitchFamily="34" charset="0"/>
              <a:buChar char="•"/>
            </a:pPr>
            <a:r>
              <a:rPr lang="en-US" dirty="0"/>
              <a:t>We can clearly identify which musical features are associated with above-median happiness.</a:t>
            </a:r>
          </a:p>
          <a:p>
            <a:pPr marL="1143000" lvl="2" indent="-228600">
              <a:buFont typeface="Arial" panose="020B0604020202020204" pitchFamily="34" charset="0"/>
              <a:buChar char="•"/>
            </a:pPr>
            <a:r>
              <a:rPr lang="en-US" dirty="0"/>
              <a:t>Results are more </a:t>
            </a:r>
            <a:r>
              <a:rPr lang="en-US" dirty="0" err="1"/>
              <a:t>robus</a:t>
            </a:r>
            <a:r>
              <a:rPr lang="en-US" dirty="0"/>
              <a:t> given our sample size than trying to predict exact happiness scores.</a:t>
            </a:r>
          </a:p>
          <a:p>
            <a:pPr marL="228600" lvl="0" indent="-228600">
              <a:buFont typeface="Arial" panose="020B0604020202020204" pitchFamily="34" charset="0"/>
              <a:buChar char="•"/>
            </a:pPr>
            <a:r>
              <a:rPr lang="en-US" dirty="0"/>
              <a:t>We trained and tested two classification models:</a:t>
            </a:r>
          </a:p>
          <a:p>
            <a:pPr marL="685800" lvl="1" indent="-228600">
              <a:buFont typeface="Arial" panose="020B0604020202020204" pitchFamily="34" charset="0"/>
              <a:buChar char="•"/>
            </a:pPr>
            <a:r>
              <a:rPr lang="en-US" dirty="0"/>
              <a:t>Logistic Regression, since it is a simple and interpretable model that works well with small datasets.</a:t>
            </a:r>
          </a:p>
          <a:p>
            <a:pPr marL="685800" lvl="1" indent="-228600">
              <a:buFont typeface="Arial" panose="020B0604020202020204" pitchFamily="34" charset="0"/>
              <a:buChar char="•"/>
            </a:pPr>
            <a:r>
              <a:rPr lang="en-US" dirty="0"/>
              <a:t>Random Forest Classification, since it has a good balance between model complexity and interpretability. If Random Forest outperforms Logistic Regression, that implies that relationships between musical features and happiness are more complex.</a:t>
            </a:r>
          </a:p>
        </p:txBody>
      </p:sp>
      <p:sp>
        <p:nvSpPr>
          <p:cNvPr id="4" name="Slide Number Placeholder 3"/>
          <p:cNvSpPr>
            <a:spLocks noGrp="1"/>
          </p:cNvSpPr>
          <p:nvPr>
            <p:ph type="sldNum" sz="quarter" idx="5"/>
          </p:nvPr>
        </p:nvSpPr>
        <p:spPr/>
        <p:txBody>
          <a:bodyPr/>
          <a:lstStyle/>
          <a:p>
            <a:fld id="{65A858E1-87F0-4DC7-B3E7-18FE30EB2052}" type="slidenum">
              <a:rPr lang="en-US" smtClean="0"/>
              <a:t>7</a:t>
            </a:fld>
            <a:endParaRPr lang="en-US"/>
          </a:p>
        </p:txBody>
      </p:sp>
    </p:spTree>
    <p:extLst>
      <p:ext uri="{BB962C8B-B14F-4D97-AF65-F5344CB8AC3E}">
        <p14:creationId xmlns:p14="http://schemas.microsoft.com/office/powerpoint/2010/main" val="3214700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training and testing both models, we favored Logistic Regression.</a:t>
            </a:r>
          </a:p>
          <a:p>
            <a:pPr marL="171450" indent="-171450">
              <a:buFont typeface="Arial" panose="020B0604020202020204" pitchFamily="34" charset="0"/>
              <a:buChar char="•"/>
            </a:pPr>
            <a:r>
              <a:rPr lang="en-US" dirty="0"/>
              <a:t>While both models achieved the same test accuracy, Logistic Regression showed more stable cross-validation performance and better interpretability of feature relationships.</a:t>
            </a:r>
          </a:p>
          <a:p>
            <a:pPr marL="171450" lvl="0" indent="-171450">
              <a:buFont typeface="Arial" panose="020B0604020202020204" pitchFamily="34" charset="0"/>
              <a:buChar char="•"/>
            </a:pPr>
            <a:r>
              <a:rPr lang="en-US" dirty="0"/>
              <a:t>Furthermore, Random Forest shows a larger gap between training accuracy and test accuracy, suggesting overfitting. Logistic Regression’s smaller gap between training and test accuracy indicates that it generalizes better to new data.</a:t>
            </a:r>
          </a:p>
        </p:txBody>
      </p:sp>
      <p:sp>
        <p:nvSpPr>
          <p:cNvPr id="4" name="Slide Number Placeholder 3"/>
          <p:cNvSpPr>
            <a:spLocks noGrp="1"/>
          </p:cNvSpPr>
          <p:nvPr>
            <p:ph type="sldNum" sz="quarter" idx="5"/>
          </p:nvPr>
        </p:nvSpPr>
        <p:spPr/>
        <p:txBody>
          <a:bodyPr/>
          <a:lstStyle/>
          <a:p>
            <a:fld id="{65A858E1-87F0-4DC7-B3E7-18FE30EB2052}" type="slidenum">
              <a:rPr lang="en-US" smtClean="0"/>
              <a:t>8</a:t>
            </a:fld>
            <a:endParaRPr lang="en-US"/>
          </a:p>
        </p:txBody>
      </p:sp>
    </p:spTree>
    <p:extLst>
      <p:ext uri="{BB962C8B-B14F-4D97-AF65-F5344CB8AC3E}">
        <p14:creationId xmlns:p14="http://schemas.microsoft.com/office/powerpoint/2010/main" val="1724613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In both cases:</a:t>
            </a:r>
          </a:p>
          <a:p>
            <a:pPr marL="628650" lvl="1" indent="-171450">
              <a:buFont typeface="Arial" panose="020B0604020202020204" pitchFamily="34" charset="0"/>
              <a:buChar char="•"/>
            </a:pPr>
            <a:r>
              <a:rPr lang="en-US" dirty="0"/>
              <a:t>Both models achieved identical test accuracy (73.3%) in classifying countries as above or below median happiness.</a:t>
            </a:r>
          </a:p>
          <a:p>
            <a:pPr marL="628650" lvl="1" indent="-171450">
              <a:buFont typeface="Arial" panose="020B0604020202020204" pitchFamily="34" charset="0"/>
              <a:buChar char="•"/>
            </a:pPr>
            <a:r>
              <a:rPr lang="en-US" dirty="0"/>
              <a:t>Both models were better at identifying happier countries (88% precision) than less happy ones.</a:t>
            </a:r>
          </a:p>
          <a:p>
            <a:endParaRPr lang="en-US" dirty="0"/>
          </a:p>
        </p:txBody>
      </p:sp>
      <p:sp>
        <p:nvSpPr>
          <p:cNvPr id="4" name="Slide Number Placeholder 3"/>
          <p:cNvSpPr>
            <a:spLocks noGrp="1"/>
          </p:cNvSpPr>
          <p:nvPr>
            <p:ph type="sldNum" sz="quarter" idx="5"/>
          </p:nvPr>
        </p:nvSpPr>
        <p:spPr/>
        <p:txBody>
          <a:bodyPr/>
          <a:lstStyle/>
          <a:p>
            <a:fld id="{65A858E1-87F0-4DC7-B3E7-18FE30EB2052}" type="slidenum">
              <a:rPr lang="en-US" smtClean="0"/>
              <a:t>9</a:t>
            </a:fld>
            <a:endParaRPr lang="en-US"/>
          </a:p>
        </p:txBody>
      </p:sp>
    </p:spTree>
    <p:extLst>
      <p:ext uri="{BB962C8B-B14F-4D97-AF65-F5344CB8AC3E}">
        <p14:creationId xmlns:p14="http://schemas.microsoft.com/office/powerpoint/2010/main" val="2646347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Musical diversity emerged as the strongest predictor.</a:t>
            </a:r>
          </a:p>
          <a:p>
            <a:pPr marL="628650" lvl="1" indent="-171450">
              <a:buFont typeface="Arial" panose="020B0604020202020204" pitchFamily="34" charset="0"/>
              <a:buChar char="•"/>
            </a:pPr>
            <a:r>
              <a:rPr lang="en-US" dirty="0"/>
              <a:t>Countries with greater diversity in speech-like music elements tended to be happier. This could reflect greater cultural openness or diversity in musical expression.</a:t>
            </a:r>
          </a:p>
          <a:p>
            <a:pPr marL="171450" lvl="0" indent="-171450">
              <a:buFont typeface="Arial" panose="020B0604020202020204" pitchFamily="34" charset="0"/>
              <a:buChar char="•"/>
            </a:pPr>
            <a:r>
              <a:rPr lang="en-US" dirty="0"/>
              <a:t>The proportion of major key songs showed a positive influence.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Happier countries tended to listen to more songs in major keys.</a:t>
            </a:r>
          </a:p>
          <a:p>
            <a:pPr marL="628650" lvl="1" indent="-171450">
              <a:buFont typeface="Arial" panose="020B0604020202020204" pitchFamily="34" charset="0"/>
              <a:buChar char="•"/>
            </a:pPr>
            <a:r>
              <a:rPr lang="en-US" dirty="0"/>
              <a:t>In our chart, the percentage of major key songs is indicated by the variable name </a:t>
            </a:r>
            <a:r>
              <a:rPr lang="en-US" dirty="0" err="1"/>
              <a:t>mode_pct</a:t>
            </a:r>
            <a:r>
              <a:rPr lang="en-US" dirty="0"/>
              <a:t>.</a:t>
            </a:r>
          </a:p>
          <a:p>
            <a:pPr marL="171450" lvl="0" indent="-171450">
              <a:buFont typeface="Arial" panose="020B0604020202020204" pitchFamily="34" charset="0"/>
              <a:buChar char="•"/>
            </a:pPr>
            <a:r>
              <a:rPr lang="en-US" dirty="0"/>
              <a:t>Danceability, perhaps counterintuitively, showed a negative relationship with happiness. </a:t>
            </a:r>
          </a:p>
          <a:p>
            <a:pPr marL="628650" lvl="1" indent="-171450">
              <a:buFont typeface="Arial" panose="020B0604020202020204" pitchFamily="34" charset="0"/>
              <a:buChar char="•"/>
            </a:pPr>
            <a:r>
              <a:rPr lang="en-US" dirty="0"/>
              <a:t>Countries who listen to less danceable music ironically tend to be happier.</a:t>
            </a:r>
          </a:p>
          <a:p>
            <a:pPr marL="628650" lvl="1" indent="-171450">
              <a:buFont typeface="Arial" panose="020B0604020202020204" pitchFamily="34" charset="0"/>
              <a:buChar char="•"/>
            </a:pPr>
            <a:r>
              <a:rPr lang="en-US" dirty="0"/>
              <a:t>Perhaps less happy countries listen to danceable music as a form of escapism from harsh living conditions.</a:t>
            </a:r>
          </a:p>
        </p:txBody>
      </p:sp>
      <p:sp>
        <p:nvSpPr>
          <p:cNvPr id="4" name="Slide Number Placeholder 3"/>
          <p:cNvSpPr>
            <a:spLocks noGrp="1"/>
          </p:cNvSpPr>
          <p:nvPr>
            <p:ph type="sldNum" sz="quarter" idx="5"/>
          </p:nvPr>
        </p:nvSpPr>
        <p:spPr/>
        <p:txBody>
          <a:bodyPr/>
          <a:lstStyle/>
          <a:p>
            <a:fld id="{65A858E1-87F0-4DC7-B3E7-18FE30EB2052}" type="slidenum">
              <a:rPr lang="en-US" smtClean="0"/>
              <a:t>10</a:t>
            </a:fld>
            <a:endParaRPr lang="en-US"/>
          </a:p>
        </p:txBody>
      </p:sp>
    </p:spTree>
    <p:extLst>
      <p:ext uri="{BB962C8B-B14F-4D97-AF65-F5344CB8AC3E}">
        <p14:creationId xmlns:p14="http://schemas.microsoft.com/office/powerpoint/2010/main" val="2975899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While our analysis did yield some interesting findings, it was unfortunately hampered due to the small size of the dataset we worked with. This could be improved by data expansion. Some ways to do this:</a:t>
            </a:r>
          </a:p>
          <a:p>
            <a:pPr marL="628650" lvl="1" indent="-171450">
              <a:buFont typeface="Arial" panose="020B0604020202020204" pitchFamily="34" charset="0"/>
              <a:buChar char="•"/>
            </a:pPr>
            <a:r>
              <a:rPr lang="en-US" dirty="0"/>
              <a:t>Gather longitudinal data. Future research would benefit from gathering data across multiple years to track data over time. Assuming our Spotify dataset will continue to be updated daily into the future, this will be possible in future years as the World Happiness Foundation continues to release annual reports.</a:t>
            </a:r>
          </a:p>
          <a:p>
            <a:pPr marL="628650" lvl="1" indent="-171450">
              <a:buFont typeface="Arial" panose="020B0604020202020204" pitchFamily="34" charset="0"/>
              <a:buChar char="•"/>
            </a:pPr>
            <a:r>
              <a:rPr lang="en-US" dirty="0"/>
              <a:t>Include more countries in our analysis. The United Nations recognizes 193 countries; of whom, 180 have access to Spotify. Our dataset, however, was limited to only 73 countries; two of which, unfortunately, were not included in our World Happiness dataset. Future analysis would benefit from including the full breadth of countries representing Spotify’s userbase.</a:t>
            </a:r>
          </a:p>
          <a:p>
            <a:pPr marL="171450" lvl="0" indent="-171450">
              <a:buFont typeface="Arial" panose="020B0604020202020204" pitchFamily="34" charset="0"/>
              <a:buChar char="•"/>
            </a:pPr>
            <a:r>
              <a:rPr lang="en-US" dirty="0"/>
              <a:t>Future renditions of this study could also be improved methodologically. This would entail:</a:t>
            </a:r>
          </a:p>
          <a:p>
            <a:pPr marL="628650" lvl="1" indent="-171450">
              <a:buFont typeface="Arial" panose="020B0604020202020204" pitchFamily="34" charset="0"/>
              <a:buChar char="•"/>
            </a:pPr>
            <a:r>
              <a:rPr lang="en-US" dirty="0"/>
              <a:t>Considering multi-class classification. Rather than simply dividing countries into two groups (above or below median happiness), we could divide them into multiple groups, such as happiness quartiles (happiest 25%, second happiest 25%, etc.)</a:t>
            </a:r>
          </a:p>
          <a:p>
            <a:pPr marL="628650" lvl="1" indent="-171450">
              <a:buFont typeface="Arial" panose="020B0604020202020204" pitchFamily="34" charset="0"/>
              <a:buChar char="•"/>
            </a:pPr>
            <a:r>
              <a:rPr lang="en-US" dirty="0"/>
              <a:t>Incorporate cultural and economic controls. To add depth to our analysis, we could include cultural dimensions (such as individualism vs. collectivism), religious or linguistic diversity metrics, education levels, and urban vs. rural population ratios. By controlling for these factors, we could better understand whether the relationship between music and happiness exists independently of these other influences.</a:t>
            </a:r>
          </a:p>
        </p:txBody>
      </p:sp>
      <p:sp>
        <p:nvSpPr>
          <p:cNvPr id="4" name="Slide Number Placeholder 3"/>
          <p:cNvSpPr>
            <a:spLocks noGrp="1"/>
          </p:cNvSpPr>
          <p:nvPr>
            <p:ph type="sldNum" sz="quarter" idx="5"/>
          </p:nvPr>
        </p:nvSpPr>
        <p:spPr/>
        <p:txBody>
          <a:bodyPr/>
          <a:lstStyle/>
          <a:p>
            <a:fld id="{65A858E1-87F0-4DC7-B3E7-18FE30EB2052}" type="slidenum">
              <a:rPr lang="en-US" smtClean="0"/>
              <a:t>12</a:t>
            </a:fld>
            <a:endParaRPr lang="en-US"/>
          </a:p>
        </p:txBody>
      </p:sp>
    </p:spTree>
    <p:extLst>
      <p:ext uri="{BB962C8B-B14F-4D97-AF65-F5344CB8AC3E}">
        <p14:creationId xmlns:p14="http://schemas.microsoft.com/office/powerpoint/2010/main" val="805231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CDB6-34F7-2FDB-64D8-80A5AA385F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5ECC9-B54D-E1E0-8AE3-42039B7128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714EE1-9525-AEC6-62F5-BD4BA4B060D9}"/>
              </a:ext>
            </a:extLst>
          </p:cNvPr>
          <p:cNvSpPr>
            <a:spLocks noGrp="1"/>
          </p:cNvSpPr>
          <p:nvPr>
            <p:ph type="dt" sz="half" idx="10"/>
          </p:nvPr>
        </p:nvSpPr>
        <p:spPr/>
        <p:txBody>
          <a:bodyPr/>
          <a:lstStyle/>
          <a:p>
            <a:fld id="{CFF528D5-7B1E-4380-A7A4-3F371E4AAA73}" type="datetimeFigureOut">
              <a:rPr lang="en-US" smtClean="0"/>
              <a:t>1/15/2025</a:t>
            </a:fld>
            <a:endParaRPr lang="en-US"/>
          </a:p>
        </p:txBody>
      </p:sp>
      <p:sp>
        <p:nvSpPr>
          <p:cNvPr id="5" name="Footer Placeholder 4">
            <a:extLst>
              <a:ext uri="{FF2B5EF4-FFF2-40B4-BE49-F238E27FC236}">
                <a16:creationId xmlns:a16="http://schemas.microsoft.com/office/drawing/2014/main" id="{12D2A7B4-16BB-13B0-1212-6D67AE609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2220C5-CCD3-2B45-0AEF-6B745CCC5A16}"/>
              </a:ext>
            </a:extLst>
          </p:cNvPr>
          <p:cNvSpPr>
            <a:spLocks noGrp="1"/>
          </p:cNvSpPr>
          <p:nvPr>
            <p:ph type="sldNum" sz="quarter" idx="12"/>
          </p:nvPr>
        </p:nvSpPr>
        <p:spPr/>
        <p:txBody>
          <a:bodyPr/>
          <a:lstStyle/>
          <a:p>
            <a:fld id="{8E0E20B5-66F4-4476-B0EC-CEA888D63728}" type="slidenum">
              <a:rPr lang="en-US" smtClean="0"/>
              <a:t>‹#›</a:t>
            </a:fld>
            <a:endParaRPr lang="en-US"/>
          </a:p>
        </p:txBody>
      </p:sp>
    </p:spTree>
    <p:extLst>
      <p:ext uri="{BB962C8B-B14F-4D97-AF65-F5344CB8AC3E}">
        <p14:creationId xmlns:p14="http://schemas.microsoft.com/office/powerpoint/2010/main" val="3418302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2232-484B-2FCB-4811-01473EA1F9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837884-B0E3-AD52-0B50-D808AE7393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5D177B-C6DF-74BB-1196-F58303146255}"/>
              </a:ext>
            </a:extLst>
          </p:cNvPr>
          <p:cNvSpPr>
            <a:spLocks noGrp="1"/>
          </p:cNvSpPr>
          <p:nvPr>
            <p:ph type="dt" sz="half" idx="10"/>
          </p:nvPr>
        </p:nvSpPr>
        <p:spPr/>
        <p:txBody>
          <a:bodyPr/>
          <a:lstStyle/>
          <a:p>
            <a:fld id="{CFF528D5-7B1E-4380-A7A4-3F371E4AAA73}" type="datetimeFigureOut">
              <a:rPr lang="en-US" smtClean="0"/>
              <a:t>1/15/2025</a:t>
            </a:fld>
            <a:endParaRPr lang="en-US"/>
          </a:p>
        </p:txBody>
      </p:sp>
      <p:sp>
        <p:nvSpPr>
          <p:cNvPr id="5" name="Footer Placeholder 4">
            <a:extLst>
              <a:ext uri="{FF2B5EF4-FFF2-40B4-BE49-F238E27FC236}">
                <a16:creationId xmlns:a16="http://schemas.microsoft.com/office/drawing/2014/main" id="{4BD8D52D-16D1-E513-225E-3D1FCB7EF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309F3-05EA-5342-F314-17D4E112871C}"/>
              </a:ext>
            </a:extLst>
          </p:cNvPr>
          <p:cNvSpPr>
            <a:spLocks noGrp="1"/>
          </p:cNvSpPr>
          <p:nvPr>
            <p:ph type="sldNum" sz="quarter" idx="12"/>
          </p:nvPr>
        </p:nvSpPr>
        <p:spPr/>
        <p:txBody>
          <a:bodyPr/>
          <a:lstStyle/>
          <a:p>
            <a:fld id="{8E0E20B5-66F4-4476-B0EC-CEA888D63728}" type="slidenum">
              <a:rPr lang="en-US" smtClean="0"/>
              <a:t>‹#›</a:t>
            </a:fld>
            <a:endParaRPr lang="en-US"/>
          </a:p>
        </p:txBody>
      </p:sp>
    </p:spTree>
    <p:extLst>
      <p:ext uri="{BB962C8B-B14F-4D97-AF65-F5344CB8AC3E}">
        <p14:creationId xmlns:p14="http://schemas.microsoft.com/office/powerpoint/2010/main" val="19376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90449-330F-21B8-1008-54E35D1B16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741ADD-06DC-5B7E-8F57-3B9AA9F175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6D345-D440-303B-B7AD-41F8E5FDC319}"/>
              </a:ext>
            </a:extLst>
          </p:cNvPr>
          <p:cNvSpPr>
            <a:spLocks noGrp="1"/>
          </p:cNvSpPr>
          <p:nvPr>
            <p:ph type="dt" sz="half" idx="10"/>
          </p:nvPr>
        </p:nvSpPr>
        <p:spPr/>
        <p:txBody>
          <a:bodyPr/>
          <a:lstStyle/>
          <a:p>
            <a:fld id="{CFF528D5-7B1E-4380-A7A4-3F371E4AAA73}" type="datetimeFigureOut">
              <a:rPr lang="en-US" smtClean="0"/>
              <a:t>1/15/2025</a:t>
            </a:fld>
            <a:endParaRPr lang="en-US"/>
          </a:p>
        </p:txBody>
      </p:sp>
      <p:sp>
        <p:nvSpPr>
          <p:cNvPr id="5" name="Footer Placeholder 4">
            <a:extLst>
              <a:ext uri="{FF2B5EF4-FFF2-40B4-BE49-F238E27FC236}">
                <a16:creationId xmlns:a16="http://schemas.microsoft.com/office/drawing/2014/main" id="{CF3BA256-F54E-E2FA-678F-76EC4BEF9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8A749-D3C7-CBE6-0CE3-8C99FD45EFFB}"/>
              </a:ext>
            </a:extLst>
          </p:cNvPr>
          <p:cNvSpPr>
            <a:spLocks noGrp="1"/>
          </p:cNvSpPr>
          <p:nvPr>
            <p:ph type="sldNum" sz="quarter" idx="12"/>
          </p:nvPr>
        </p:nvSpPr>
        <p:spPr/>
        <p:txBody>
          <a:bodyPr/>
          <a:lstStyle/>
          <a:p>
            <a:fld id="{8E0E20B5-66F4-4476-B0EC-CEA888D63728}" type="slidenum">
              <a:rPr lang="en-US" smtClean="0"/>
              <a:t>‹#›</a:t>
            </a:fld>
            <a:endParaRPr lang="en-US"/>
          </a:p>
        </p:txBody>
      </p:sp>
    </p:spTree>
    <p:extLst>
      <p:ext uri="{BB962C8B-B14F-4D97-AF65-F5344CB8AC3E}">
        <p14:creationId xmlns:p14="http://schemas.microsoft.com/office/powerpoint/2010/main" val="3383868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4936-CDAA-0533-0ED4-6806A1BCD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20295-F46A-ABA9-5724-94A218FECC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14220-05EE-BCA7-C1FF-8120DD6A2FFD}"/>
              </a:ext>
            </a:extLst>
          </p:cNvPr>
          <p:cNvSpPr>
            <a:spLocks noGrp="1"/>
          </p:cNvSpPr>
          <p:nvPr>
            <p:ph type="dt" sz="half" idx="10"/>
          </p:nvPr>
        </p:nvSpPr>
        <p:spPr/>
        <p:txBody>
          <a:bodyPr/>
          <a:lstStyle/>
          <a:p>
            <a:fld id="{CFF528D5-7B1E-4380-A7A4-3F371E4AAA73}" type="datetimeFigureOut">
              <a:rPr lang="en-US" smtClean="0"/>
              <a:t>1/15/2025</a:t>
            </a:fld>
            <a:endParaRPr lang="en-US"/>
          </a:p>
        </p:txBody>
      </p:sp>
      <p:sp>
        <p:nvSpPr>
          <p:cNvPr id="5" name="Footer Placeholder 4">
            <a:extLst>
              <a:ext uri="{FF2B5EF4-FFF2-40B4-BE49-F238E27FC236}">
                <a16:creationId xmlns:a16="http://schemas.microsoft.com/office/drawing/2014/main" id="{6BFFA766-38CD-FA4A-CB1D-5BCD8F1AB2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0A18C8-FABA-B9B5-53D0-D2B80737A938}"/>
              </a:ext>
            </a:extLst>
          </p:cNvPr>
          <p:cNvSpPr>
            <a:spLocks noGrp="1"/>
          </p:cNvSpPr>
          <p:nvPr>
            <p:ph type="sldNum" sz="quarter" idx="12"/>
          </p:nvPr>
        </p:nvSpPr>
        <p:spPr/>
        <p:txBody>
          <a:bodyPr/>
          <a:lstStyle/>
          <a:p>
            <a:fld id="{8E0E20B5-66F4-4476-B0EC-CEA888D63728}" type="slidenum">
              <a:rPr lang="en-US" smtClean="0"/>
              <a:t>‹#›</a:t>
            </a:fld>
            <a:endParaRPr lang="en-US"/>
          </a:p>
        </p:txBody>
      </p:sp>
    </p:spTree>
    <p:extLst>
      <p:ext uri="{BB962C8B-B14F-4D97-AF65-F5344CB8AC3E}">
        <p14:creationId xmlns:p14="http://schemas.microsoft.com/office/powerpoint/2010/main" val="192324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17455-FE82-BE6F-51E0-1BF7BB2806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2CBB3D-ACBF-9667-2392-90414B78294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0BED9C-97B6-6E92-E85E-E6488812F7C5}"/>
              </a:ext>
            </a:extLst>
          </p:cNvPr>
          <p:cNvSpPr>
            <a:spLocks noGrp="1"/>
          </p:cNvSpPr>
          <p:nvPr>
            <p:ph type="dt" sz="half" idx="10"/>
          </p:nvPr>
        </p:nvSpPr>
        <p:spPr/>
        <p:txBody>
          <a:bodyPr/>
          <a:lstStyle/>
          <a:p>
            <a:fld id="{CFF528D5-7B1E-4380-A7A4-3F371E4AAA73}" type="datetimeFigureOut">
              <a:rPr lang="en-US" smtClean="0"/>
              <a:t>1/15/2025</a:t>
            </a:fld>
            <a:endParaRPr lang="en-US"/>
          </a:p>
        </p:txBody>
      </p:sp>
      <p:sp>
        <p:nvSpPr>
          <p:cNvPr id="5" name="Footer Placeholder 4">
            <a:extLst>
              <a:ext uri="{FF2B5EF4-FFF2-40B4-BE49-F238E27FC236}">
                <a16:creationId xmlns:a16="http://schemas.microsoft.com/office/drawing/2014/main" id="{455F723B-68BF-4BC3-C26B-AAF1B25D0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10E41-7C0F-9E8D-2F9F-89585FAD1C73}"/>
              </a:ext>
            </a:extLst>
          </p:cNvPr>
          <p:cNvSpPr>
            <a:spLocks noGrp="1"/>
          </p:cNvSpPr>
          <p:nvPr>
            <p:ph type="sldNum" sz="quarter" idx="12"/>
          </p:nvPr>
        </p:nvSpPr>
        <p:spPr/>
        <p:txBody>
          <a:bodyPr/>
          <a:lstStyle/>
          <a:p>
            <a:fld id="{8E0E20B5-66F4-4476-B0EC-CEA888D63728}" type="slidenum">
              <a:rPr lang="en-US" smtClean="0"/>
              <a:t>‹#›</a:t>
            </a:fld>
            <a:endParaRPr lang="en-US"/>
          </a:p>
        </p:txBody>
      </p:sp>
    </p:spTree>
    <p:extLst>
      <p:ext uri="{BB962C8B-B14F-4D97-AF65-F5344CB8AC3E}">
        <p14:creationId xmlns:p14="http://schemas.microsoft.com/office/powerpoint/2010/main" val="3292081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E92D-E364-62DA-E59D-A470E39D06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D7D12D-9484-C085-006A-CAD3DE1AFF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B88CBD-4EB8-5B61-A341-669E3648AA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7B869F-0D3B-018A-30CE-BDAB523FBF24}"/>
              </a:ext>
            </a:extLst>
          </p:cNvPr>
          <p:cNvSpPr>
            <a:spLocks noGrp="1"/>
          </p:cNvSpPr>
          <p:nvPr>
            <p:ph type="dt" sz="half" idx="10"/>
          </p:nvPr>
        </p:nvSpPr>
        <p:spPr/>
        <p:txBody>
          <a:bodyPr/>
          <a:lstStyle/>
          <a:p>
            <a:fld id="{CFF528D5-7B1E-4380-A7A4-3F371E4AAA73}" type="datetimeFigureOut">
              <a:rPr lang="en-US" smtClean="0"/>
              <a:t>1/15/2025</a:t>
            </a:fld>
            <a:endParaRPr lang="en-US"/>
          </a:p>
        </p:txBody>
      </p:sp>
      <p:sp>
        <p:nvSpPr>
          <p:cNvPr id="6" name="Footer Placeholder 5">
            <a:extLst>
              <a:ext uri="{FF2B5EF4-FFF2-40B4-BE49-F238E27FC236}">
                <a16:creationId xmlns:a16="http://schemas.microsoft.com/office/drawing/2014/main" id="{33965AC3-9AC2-5776-160C-DE2E7CBE0E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C1BF9-D790-7B14-5E19-FD79AB8F3169}"/>
              </a:ext>
            </a:extLst>
          </p:cNvPr>
          <p:cNvSpPr>
            <a:spLocks noGrp="1"/>
          </p:cNvSpPr>
          <p:nvPr>
            <p:ph type="sldNum" sz="quarter" idx="12"/>
          </p:nvPr>
        </p:nvSpPr>
        <p:spPr/>
        <p:txBody>
          <a:bodyPr/>
          <a:lstStyle/>
          <a:p>
            <a:fld id="{8E0E20B5-66F4-4476-B0EC-CEA888D63728}" type="slidenum">
              <a:rPr lang="en-US" smtClean="0"/>
              <a:t>‹#›</a:t>
            </a:fld>
            <a:endParaRPr lang="en-US"/>
          </a:p>
        </p:txBody>
      </p:sp>
    </p:spTree>
    <p:extLst>
      <p:ext uri="{BB962C8B-B14F-4D97-AF65-F5344CB8AC3E}">
        <p14:creationId xmlns:p14="http://schemas.microsoft.com/office/powerpoint/2010/main" val="1851798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D77F-06DB-F7F8-EA18-C16F447C5E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B056AB-63EC-4903-E1A6-84B4985F2F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1F3F05-689E-9326-8FA3-36B0B4CAE3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1E8685-A93D-6CA8-C704-2DD35EAE7A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B6D6EC-E73C-0F1E-9442-53D25FAF0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6C9C0D-02A1-CE7B-3691-DB04F37A35C8}"/>
              </a:ext>
            </a:extLst>
          </p:cNvPr>
          <p:cNvSpPr>
            <a:spLocks noGrp="1"/>
          </p:cNvSpPr>
          <p:nvPr>
            <p:ph type="dt" sz="half" idx="10"/>
          </p:nvPr>
        </p:nvSpPr>
        <p:spPr/>
        <p:txBody>
          <a:bodyPr/>
          <a:lstStyle/>
          <a:p>
            <a:fld id="{CFF528D5-7B1E-4380-A7A4-3F371E4AAA73}" type="datetimeFigureOut">
              <a:rPr lang="en-US" smtClean="0"/>
              <a:t>1/15/2025</a:t>
            </a:fld>
            <a:endParaRPr lang="en-US"/>
          </a:p>
        </p:txBody>
      </p:sp>
      <p:sp>
        <p:nvSpPr>
          <p:cNvPr id="8" name="Footer Placeholder 7">
            <a:extLst>
              <a:ext uri="{FF2B5EF4-FFF2-40B4-BE49-F238E27FC236}">
                <a16:creationId xmlns:a16="http://schemas.microsoft.com/office/drawing/2014/main" id="{D1DDEB52-DB0C-30EB-B831-1A99FF03AC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6E05E8-0C59-F635-5429-E9F0250DCAC1}"/>
              </a:ext>
            </a:extLst>
          </p:cNvPr>
          <p:cNvSpPr>
            <a:spLocks noGrp="1"/>
          </p:cNvSpPr>
          <p:nvPr>
            <p:ph type="sldNum" sz="quarter" idx="12"/>
          </p:nvPr>
        </p:nvSpPr>
        <p:spPr/>
        <p:txBody>
          <a:bodyPr/>
          <a:lstStyle/>
          <a:p>
            <a:fld id="{8E0E20B5-66F4-4476-B0EC-CEA888D63728}" type="slidenum">
              <a:rPr lang="en-US" smtClean="0"/>
              <a:t>‹#›</a:t>
            </a:fld>
            <a:endParaRPr lang="en-US"/>
          </a:p>
        </p:txBody>
      </p:sp>
    </p:spTree>
    <p:extLst>
      <p:ext uri="{BB962C8B-B14F-4D97-AF65-F5344CB8AC3E}">
        <p14:creationId xmlns:p14="http://schemas.microsoft.com/office/powerpoint/2010/main" val="1856868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4110D-981F-7C31-A530-DA4EFD2EA2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AB3D3D-71C6-E566-31C3-9AB1449AB5BA}"/>
              </a:ext>
            </a:extLst>
          </p:cNvPr>
          <p:cNvSpPr>
            <a:spLocks noGrp="1"/>
          </p:cNvSpPr>
          <p:nvPr>
            <p:ph type="dt" sz="half" idx="10"/>
          </p:nvPr>
        </p:nvSpPr>
        <p:spPr/>
        <p:txBody>
          <a:bodyPr/>
          <a:lstStyle/>
          <a:p>
            <a:fld id="{CFF528D5-7B1E-4380-A7A4-3F371E4AAA73}" type="datetimeFigureOut">
              <a:rPr lang="en-US" smtClean="0"/>
              <a:t>1/15/2025</a:t>
            </a:fld>
            <a:endParaRPr lang="en-US"/>
          </a:p>
        </p:txBody>
      </p:sp>
      <p:sp>
        <p:nvSpPr>
          <p:cNvPr id="4" name="Footer Placeholder 3">
            <a:extLst>
              <a:ext uri="{FF2B5EF4-FFF2-40B4-BE49-F238E27FC236}">
                <a16:creationId xmlns:a16="http://schemas.microsoft.com/office/drawing/2014/main" id="{57569123-140B-F78B-2D54-4D92009E98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6DF819-2B9A-54A1-6CB3-55F52D4F002F}"/>
              </a:ext>
            </a:extLst>
          </p:cNvPr>
          <p:cNvSpPr>
            <a:spLocks noGrp="1"/>
          </p:cNvSpPr>
          <p:nvPr>
            <p:ph type="sldNum" sz="quarter" idx="12"/>
          </p:nvPr>
        </p:nvSpPr>
        <p:spPr/>
        <p:txBody>
          <a:bodyPr/>
          <a:lstStyle/>
          <a:p>
            <a:fld id="{8E0E20B5-66F4-4476-B0EC-CEA888D63728}" type="slidenum">
              <a:rPr lang="en-US" smtClean="0"/>
              <a:t>‹#›</a:t>
            </a:fld>
            <a:endParaRPr lang="en-US"/>
          </a:p>
        </p:txBody>
      </p:sp>
    </p:spTree>
    <p:extLst>
      <p:ext uri="{BB962C8B-B14F-4D97-AF65-F5344CB8AC3E}">
        <p14:creationId xmlns:p14="http://schemas.microsoft.com/office/powerpoint/2010/main" val="1325264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340D3A-09CA-D48D-15A2-CD1ADA2CFBB2}"/>
              </a:ext>
            </a:extLst>
          </p:cNvPr>
          <p:cNvSpPr>
            <a:spLocks noGrp="1"/>
          </p:cNvSpPr>
          <p:nvPr>
            <p:ph type="dt" sz="half" idx="10"/>
          </p:nvPr>
        </p:nvSpPr>
        <p:spPr/>
        <p:txBody>
          <a:bodyPr/>
          <a:lstStyle/>
          <a:p>
            <a:fld id="{CFF528D5-7B1E-4380-A7A4-3F371E4AAA73}" type="datetimeFigureOut">
              <a:rPr lang="en-US" smtClean="0"/>
              <a:t>1/15/2025</a:t>
            </a:fld>
            <a:endParaRPr lang="en-US"/>
          </a:p>
        </p:txBody>
      </p:sp>
      <p:sp>
        <p:nvSpPr>
          <p:cNvPr id="3" name="Footer Placeholder 2">
            <a:extLst>
              <a:ext uri="{FF2B5EF4-FFF2-40B4-BE49-F238E27FC236}">
                <a16:creationId xmlns:a16="http://schemas.microsoft.com/office/drawing/2014/main" id="{8849FDE0-C9BB-6164-4CE4-24E0A30D36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1B52B3-46AA-1B7E-7D00-1024A85E3CD2}"/>
              </a:ext>
            </a:extLst>
          </p:cNvPr>
          <p:cNvSpPr>
            <a:spLocks noGrp="1"/>
          </p:cNvSpPr>
          <p:nvPr>
            <p:ph type="sldNum" sz="quarter" idx="12"/>
          </p:nvPr>
        </p:nvSpPr>
        <p:spPr/>
        <p:txBody>
          <a:bodyPr/>
          <a:lstStyle/>
          <a:p>
            <a:fld id="{8E0E20B5-66F4-4476-B0EC-CEA888D63728}" type="slidenum">
              <a:rPr lang="en-US" smtClean="0"/>
              <a:t>‹#›</a:t>
            </a:fld>
            <a:endParaRPr lang="en-US"/>
          </a:p>
        </p:txBody>
      </p:sp>
    </p:spTree>
    <p:extLst>
      <p:ext uri="{BB962C8B-B14F-4D97-AF65-F5344CB8AC3E}">
        <p14:creationId xmlns:p14="http://schemas.microsoft.com/office/powerpoint/2010/main" val="1345188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BAF5-3CF0-2B1F-B1D3-5A11D9DC6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F1ABF3-0792-F415-ED27-F1AF383035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C7EF61-0753-15C0-25DB-44899002E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CF566-FFB4-BE7D-5204-D5F72AE37241}"/>
              </a:ext>
            </a:extLst>
          </p:cNvPr>
          <p:cNvSpPr>
            <a:spLocks noGrp="1"/>
          </p:cNvSpPr>
          <p:nvPr>
            <p:ph type="dt" sz="half" idx="10"/>
          </p:nvPr>
        </p:nvSpPr>
        <p:spPr/>
        <p:txBody>
          <a:bodyPr/>
          <a:lstStyle/>
          <a:p>
            <a:fld id="{CFF528D5-7B1E-4380-A7A4-3F371E4AAA73}" type="datetimeFigureOut">
              <a:rPr lang="en-US" smtClean="0"/>
              <a:t>1/15/2025</a:t>
            </a:fld>
            <a:endParaRPr lang="en-US"/>
          </a:p>
        </p:txBody>
      </p:sp>
      <p:sp>
        <p:nvSpPr>
          <p:cNvPr id="6" name="Footer Placeholder 5">
            <a:extLst>
              <a:ext uri="{FF2B5EF4-FFF2-40B4-BE49-F238E27FC236}">
                <a16:creationId xmlns:a16="http://schemas.microsoft.com/office/drawing/2014/main" id="{02D2E187-FEA0-F880-2624-F3AAFDDF62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EEF196-DF34-0079-C97F-9E0A05925C54}"/>
              </a:ext>
            </a:extLst>
          </p:cNvPr>
          <p:cNvSpPr>
            <a:spLocks noGrp="1"/>
          </p:cNvSpPr>
          <p:nvPr>
            <p:ph type="sldNum" sz="quarter" idx="12"/>
          </p:nvPr>
        </p:nvSpPr>
        <p:spPr/>
        <p:txBody>
          <a:bodyPr/>
          <a:lstStyle/>
          <a:p>
            <a:fld id="{8E0E20B5-66F4-4476-B0EC-CEA888D63728}" type="slidenum">
              <a:rPr lang="en-US" smtClean="0"/>
              <a:t>‹#›</a:t>
            </a:fld>
            <a:endParaRPr lang="en-US"/>
          </a:p>
        </p:txBody>
      </p:sp>
    </p:spTree>
    <p:extLst>
      <p:ext uri="{BB962C8B-B14F-4D97-AF65-F5344CB8AC3E}">
        <p14:creationId xmlns:p14="http://schemas.microsoft.com/office/powerpoint/2010/main" val="161867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B5EA-7F2A-E30A-9810-D0BE78D6A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3C3961-E63A-012B-0C4A-59BBE2B826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A4291F-D8D4-07DF-71C0-D84F0DF88E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107FA2-3BFA-582A-A34C-2C33A81042CD}"/>
              </a:ext>
            </a:extLst>
          </p:cNvPr>
          <p:cNvSpPr>
            <a:spLocks noGrp="1"/>
          </p:cNvSpPr>
          <p:nvPr>
            <p:ph type="dt" sz="half" idx="10"/>
          </p:nvPr>
        </p:nvSpPr>
        <p:spPr/>
        <p:txBody>
          <a:bodyPr/>
          <a:lstStyle/>
          <a:p>
            <a:fld id="{CFF528D5-7B1E-4380-A7A4-3F371E4AAA73}" type="datetimeFigureOut">
              <a:rPr lang="en-US" smtClean="0"/>
              <a:t>1/15/2025</a:t>
            </a:fld>
            <a:endParaRPr lang="en-US"/>
          </a:p>
        </p:txBody>
      </p:sp>
      <p:sp>
        <p:nvSpPr>
          <p:cNvPr id="6" name="Footer Placeholder 5">
            <a:extLst>
              <a:ext uri="{FF2B5EF4-FFF2-40B4-BE49-F238E27FC236}">
                <a16:creationId xmlns:a16="http://schemas.microsoft.com/office/drawing/2014/main" id="{59D0EE67-5628-4112-03CC-CCA8B1D02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9D98C1-3484-DA16-65FC-EC2B75C481DE}"/>
              </a:ext>
            </a:extLst>
          </p:cNvPr>
          <p:cNvSpPr>
            <a:spLocks noGrp="1"/>
          </p:cNvSpPr>
          <p:nvPr>
            <p:ph type="sldNum" sz="quarter" idx="12"/>
          </p:nvPr>
        </p:nvSpPr>
        <p:spPr/>
        <p:txBody>
          <a:bodyPr/>
          <a:lstStyle/>
          <a:p>
            <a:fld id="{8E0E20B5-66F4-4476-B0EC-CEA888D63728}" type="slidenum">
              <a:rPr lang="en-US" smtClean="0"/>
              <a:t>‹#›</a:t>
            </a:fld>
            <a:endParaRPr lang="en-US"/>
          </a:p>
        </p:txBody>
      </p:sp>
    </p:spTree>
    <p:extLst>
      <p:ext uri="{BB962C8B-B14F-4D97-AF65-F5344CB8AC3E}">
        <p14:creationId xmlns:p14="http://schemas.microsoft.com/office/powerpoint/2010/main" val="463020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FE3882-A069-7C9F-3F37-EF9FD73977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C257F5-C72B-4A39-EBC5-6B4A55781C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B7610-24B5-68DF-54D6-38B5F282B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F528D5-7B1E-4380-A7A4-3F371E4AAA73}" type="datetimeFigureOut">
              <a:rPr lang="en-US" smtClean="0"/>
              <a:t>1/15/2025</a:t>
            </a:fld>
            <a:endParaRPr lang="en-US"/>
          </a:p>
        </p:txBody>
      </p:sp>
      <p:sp>
        <p:nvSpPr>
          <p:cNvPr id="5" name="Footer Placeholder 4">
            <a:extLst>
              <a:ext uri="{FF2B5EF4-FFF2-40B4-BE49-F238E27FC236}">
                <a16:creationId xmlns:a16="http://schemas.microsoft.com/office/drawing/2014/main" id="{7A1EBFF6-0DDC-BB87-ADF5-49156A9616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4061F60-097D-CDC5-193A-C96FACC662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0E20B5-66F4-4476-B0EC-CEA888D63728}" type="slidenum">
              <a:rPr lang="en-US" smtClean="0"/>
              <a:t>‹#›</a:t>
            </a:fld>
            <a:endParaRPr lang="en-US"/>
          </a:p>
        </p:txBody>
      </p:sp>
    </p:spTree>
    <p:extLst>
      <p:ext uri="{BB962C8B-B14F-4D97-AF65-F5344CB8AC3E}">
        <p14:creationId xmlns:p14="http://schemas.microsoft.com/office/powerpoint/2010/main" val="2300597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customXml" Target="../ink/ink2.xml"/><Relationship Id="rId12"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059F5-8DEB-F099-7747-6BE180B9816B}"/>
              </a:ext>
            </a:extLst>
          </p:cNvPr>
          <p:cNvSpPr>
            <a:spLocks noGrp="1"/>
          </p:cNvSpPr>
          <p:nvPr>
            <p:ph type="ctrTitle"/>
          </p:nvPr>
        </p:nvSpPr>
        <p:spPr>
          <a:xfrm>
            <a:off x="890338" y="640080"/>
            <a:ext cx="3734014" cy="3566160"/>
          </a:xfrm>
        </p:spPr>
        <p:txBody>
          <a:bodyPr anchor="b">
            <a:normAutofit/>
          </a:bodyPr>
          <a:lstStyle/>
          <a:p>
            <a:pPr algn="l"/>
            <a:r>
              <a:rPr lang="en-US" sz="5400"/>
              <a:t>Music and World Happiness</a:t>
            </a:r>
          </a:p>
        </p:txBody>
      </p:sp>
      <p:sp>
        <p:nvSpPr>
          <p:cNvPr id="3" name="Subtitle 2">
            <a:extLst>
              <a:ext uri="{FF2B5EF4-FFF2-40B4-BE49-F238E27FC236}">
                <a16:creationId xmlns:a16="http://schemas.microsoft.com/office/drawing/2014/main" id="{5F0DD2DF-F65A-6F1B-554A-952048B1902B}"/>
              </a:ext>
            </a:extLst>
          </p:cNvPr>
          <p:cNvSpPr>
            <a:spLocks noGrp="1"/>
          </p:cNvSpPr>
          <p:nvPr>
            <p:ph type="subTitle" idx="1"/>
          </p:nvPr>
        </p:nvSpPr>
        <p:spPr>
          <a:xfrm>
            <a:off x="890339" y="4636008"/>
            <a:ext cx="3734014" cy="1572768"/>
          </a:xfrm>
        </p:spPr>
        <p:txBody>
          <a:bodyPr>
            <a:normAutofit/>
          </a:bodyPr>
          <a:lstStyle/>
          <a:p>
            <a:pPr algn="l"/>
            <a:r>
              <a:rPr lang="en-US" dirty="0"/>
              <a:t>Analyzing Cultural Preferences through Spotify Data</a:t>
            </a:r>
            <a:endParaRPr lang="en-US"/>
          </a:p>
          <a:p>
            <a:pPr algn="l"/>
            <a:r>
              <a:rPr lang="en-US" dirty="0"/>
              <a:t>Emily Aiken</a:t>
            </a:r>
            <a:endParaRPr lang="en-US"/>
          </a:p>
        </p:txBody>
      </p:sp>
      <p:sp>
        <p:nvSpPr>
          <p:cNvPr id="1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lobe with headphones on&#10;&#10;Description automatically generated">
            <a:extLst>
              <a:ext uri="{FF2B5EF4-FFF2-40B4-BE49-F238E27FC236}">
                <a16:creationId xmlns:a16="http://schemas.microsoft.com/office/drawing/2014/main" id="{2C0AAF4C-9DD0-B9BF-BF57-F48EA8882FF2}"/>
              </a:ext>
            </a:extLst>
          </p:cNvPr>
          <p:cNvPicPr>
            <a:picLocks noChangeAspect="1"/>
          </p:cNvPicPr>
          <p:nvPr/>
        </p:nvPicPr>
        <p:blipFill>
          <a:blip r:embed="rId2">
            <a:extLst>
              <a:ext uri="{28A0092B-C50C-407E-A947-70E740481C1C}">
                <a14:useLocalDpi xmlns:a14="http://schemas.microsoft.com/office/drawing/2010/main" val="0"/>
              </a:ext>
            </a:extLst>
          </a:blip>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740731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20A3-8716-03B7-0B18-3D65F92DC3EB}"/>
              </a:ext>
            </a:extLst>
          </p:cNvPr>
          <p:cNvSpPr>
            <a:spLocks noGrp="1"/>
          </p:cNvSpPr>
          <p:nvPr>
            <p:ph type="title"/>
          </p:nvPr>
        </p:nvSpPr>
        <p:spPr/>
        <p:txBody>
          <a:bodyPr/>
          <a:lstStyle/>
          <a:p>
            <a:r>
              <a:rPr lang="en-US" dirty="0"/>
              <a:t>Analysis Results</a:t>
            </a:r>
          </a:p>
        </p:txBody>
      </p:sp>
      <p:pic>
        <p:nvPicPr>
          <p:cNvPr id="4" name="Picture 3">
            <a:extLst>
              <a:ext uri="{FF2B5EF4-FFF2-40B4-BE49-F238E27FC236}">
                <a16:creationId xmlns:a16="http://schemas.microsoft.com/office/drawing/2014/main" id="{10ABE9DF-1E27-736E-B2DE-14EA24C3AE3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3422" y="1690688"/>
            <a:ext cx="9745155" cy="4802187"/>
          </a:xfrm>
          <a:prstGeom prst="rect">
            <a:avLst/>
          </a:prstGeom>
          <a:noFill/>
          <a:ln>
            <a:noFill/>
          </a:ln>
        </p:spPr>
      </p:pic>
      <p:sp>
        <p:nvSpPr>
          <p:cNvPr id="5" name="TextBox 4">
            <a:extLst>
              <a:ext uri="{FF2B5EF4-FFF2-40B4-BE49-F238E27FC236}">
                <a16:creationId xmlns:a16="http://schemas.microsoft.com/office/drawing/2014/main" id="{344963F7-8C3A-7F36-4F64-4F24B4F1AA36}"/>
              </a:ext>
            </a:extLst>
          </p:cNvPr>
          <p:cNvSpPr txBox="1"/>
          <p:nvPr/>
        </p:nvSpPr>
        <p:spPr>
          <a:xfrm>
            <a:off x="736600" y="4699468"/>
            <a:ext cx="1909245" cy="415498"/>
          </a:xfrm>
          <a:prstGeom prst="rect">
            <a:avLst/>
          </a:prstGeom>
          <a:noFill/>
        </p:spPr>
        <p:txBody>
          <a:bodyPr wrap="square" rtlCol="0">
            <a:spAutoFit/>
          </a:bodyPr>
          <a:lstStyle/>
          <a:p>
            <a:pPr algn="r"/>
            <a:r>
              <a:rPr lang="en-US" sz="1050" dirty="0">
                <a:solidFill>
                  <a:schemeClr val="accent2">
                    <a:lumMod val="50000"/>
                  </a:schemeClr>
                </a:solidFill>
                <a:latin typeface="Arial" panose="020B0604020202020204" pitchFamily="34" charset="0"/>
                <a:cs typeface="Arial" panose="020B0604020202020204" pitchFamily="34" charset="0"/>
              </a:rPr>
              <a:t>(Percentage of major-key songs)</a:t>
            </a:r>
          </a:p>
        </p:txBody>
      </p:sp>
    </p:spTree>
    <p:extLst>
      <p:ext uri="{BB962C8B-B14F-4D97-AF65-F5344CB8AC3E}">
        <p14:creationId xmlns:p14="http://schemas.microsoft.com/office/powerpoint/2010/main" val="149077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5F56-A2DA-29BE-3D2A-89056DF3FE48}"/>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9BD84062-1B4F-9DF9-FD4E-1E9515F9F6D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41441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7012-07B1-A032-8159-23B3EC97C7A5}"/>
              </a:ext>
            </a:extLst>
          </p:cNvPr>
          <p:cNvSpPr>
            <a:spLocks noGrp="1"/>
          </p:cNvSpPr>
          <p:nvPr>
            <p:ph type="title"/>
          </p:nvPr>
        </p:nvSpPr>
        <p:spPr/>
        <p:txBody>
          <a:bodyPr/>
          <a:lstStyle/>
          <a:p>
            <a:r>
              <a:rPr lang="en-US" dirty="0"/>
              <a:t>Improvements &amp; Future Work</a:t>
            </a:r>
          </a:p>
        </p:txBody>
      </p:sp>
      <p:sp>
        <p:nvSpPr>
          <p:cNvPr id="3" name="Content Placeholder 2">
            <a:extLst>
              <a:ext uri="{FF2B5EF4-FFF2-40B4-BE49-F238E27FC236}">
                <a16:creationId xmlns:a16="http://schemas.microsoft.com/office/drawing/2014/main" id="{B5AD975D-9641-45FB-F028-0C1D5A2E814B}"/>
              </a:ext>
            </a:extLst>
          </p:cNvPr>
          <p:cNvSpPr>
            <a:spLocks noGrp="1"/>
          </p:cNvSpPr>
          <p:nvPr>
            <p:ph idx="1"/>
          </p:nvPr>
        </p:nvSpPr>
        <p:spPr/>
        <p:txBody>
          <a:bodyPr/>
          <a:lstStyle/>
          <a:p>
            <a:r>
              <a:rPr lang="en-US" dirty="0"/>
              <a:t>Data expansion</a:t>
            </a:r>
          </a:p>
          <a:p>
            <a:pPr lvl="1"/>
            <a:r>
              <a:rPr lang="en-US" dirty="0"/>
              <a:t>Gather longitudinal data</a:t>
            </a:r>
          </a:p>
          <a:p>
            <a:pPr lvl="1"/>
            <a:r>
              <a:rPr lang="en-US" dirty="0"/>
              <a:t>Include more countries in our analysis</a:t>
            </a:r>
          </a:p>
          <a:p>
            <a:r>
              <a:rPr lang="en-US" dirty="0"/>
              <a:t>Methodological improvements</a:t>
            </a:r>
          </a:p>
          <a:p>
            <a:pPr lvl="1"/>
            <a:r>
              <a:rPr lang="en-US" dirty="0"/>
              <a:t>Consider multi-class classification</a:t>
            </a:r>
          </a:p>
        </p:txBody>
      </p:sp>
    </p:spTree>
    <p:extLst>
      <p:ext uri="{BB962C8B-B14F-4D97-AF65-F5344CB8AC3E}">
        <p14:creationId xmlns:p14="http://schemas.microsoft.com/office/powerpoint/2010/main" val="2016676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C227-A212-962F-78D9-F583C239C0D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74AD44A-498A-8944-21DC-47523E9D274E}"/>
              </a:ext>
            </a:extLst>
          </p:cNvPr>
          <p:cNvSpPr>
            <a:spLocks noGrp="1"/>
          </p:cNvSpPr>
          <p:nvPr>
            <p:ph idx="1"/>
          </p:nvPr>
        </p:nvSpPr>
        <p:spPr/>
        <p:txBody>
          <a:bodyPr/>
          <a:lstStyle/>
          <a:p>
            <a:r>
              <a:rPr lang="en-US" dirty="0"/>
              <a:t>Music is well-known for its mood-enhancing properties</a:t>
            </a:r>
          </a:p>
          <a:p>
            <a:r>
              <a:rPr lang="en-US" dirty="0"/>
              <a:t>However, most empirical research on this topic is individual rather than global in scale</a:t>
            </a:r>
          </a:p>
          <a:p>
            <a:r>
              <a:rPr lang="en-US" dirty="0"/>
              <a:t>We will explore the relationship between musical preferences and levels of national happiness using data from Spotify and the 2024 World Happiness Report</a:t>
            </a:r>
          </a:p>
        </p:txBody>
      </p:sp>
    </p:spTree>
    <p:extLst>
      <p:ext uri="{BB962C8B-B14F-4D97-AF65-F5344CB8AC3E}">
        <p14:creationId xmlns:p14="http://schemas.microsoft.com/office/powerpoint/2010/main" val="279786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0831-4433-774E-FD81-766C36747060}"/>
              </a:ext>
            </a:extLst>
          </p:cNvPr>
          <p:cNvSpPr>
            <a:spLocks noGrp="1"/>
          </p:cNvSpPr>
          <p:nvPr>
            <p:ph type="title"/>
          </p:nvPr>
        </p:nvSpPr>
        <p:spPr/>
        <p:txBody>
          <a:bodyPr/>
          <a:lstStyle/>
          <a:p>
            <a:r>
              <a:rPr lang="en-US" dirty="0"/>
              <a:t>Stakeholders &amp; Constraints</a:t>
            </a:r>
          </a:p>
        </p:txBody>
      </p:sp>
      <p:sp>
        <p:nvSpPr>
          <p:cNvPr id="3" name="Content Placeholder 2">
            <a:extLst>
              <a:ext uri="{FF2B5EF4-FFF2-40B4-BE49-F238E27FC236}">
                <a16:creationId xmlns:a16="http://schemas.microsoft.com/office/drawing/2014/main" id="{97F0A161-948E-AE74-6BAE-27ACDE6C8B2A}"/>
              </a:ext>
            </a:extLst>
          </p:cNvPr>
          <p:cNvSpPr>
            <a:spLocks noGrp="1"/>
          </p:cNvSpPr>
          <p:nvPr>
            <p:ph idx="1"/>
          </p:nvPr>
        </p:nvSpPr>
        <p:spPr/>
        <p:txBody>
          <a:bodyPr/>
          <a:lstStyle/>
          <a:p>
            <a:r>
              <a:rPr lang="en-US" dirty="0"/>
              <a:t>Stakeholders include:</a:t>
            </a:r>
          </a:p>
          <a:p>
            <a:pPr lvl="1"/>
            <a:r>
              <a:rPr lang="en-US" dirty="0"/>
              <a:t>Academic researchers</a:t>
            </a:r>
          </a:p>
          <a:p>
            <a:pPr lvl="1"/>
            <a:r>
              <a:rPr lang="en-US" dirty="0"/>
              <a:t>Policy makers and cultural organizations</a:t>
            </a:r>
          </a:p>
          <a:p>
            <a:pPr lvl="1"/>
            <a:r>
              <a:rPr lang="en-US" dirty="0"/>
              <a:t>Music industry</a:t>
            </a:r>
          </a:p>
          <a:p>
            <a:r>
              <a:rPr lang="en-US" dirty="0"/>
              <a:t>Constraints</a:t>
            </a:r>
          </a:p>
          <a:p>
            <a:pPr lvl="1"/>
            <a:endParaRPr lang="en-US" dirty="0"/>
          </a:p>
          <a:p>
            <a:pPr lvl="1"/>
            <a:r>
              <a:rPr lang="en-US" dirty="0"/>
              <a:t>Can only establish correlation, not causation</a:t>
            </a:r>
          </a:p>
        </p:txBody>
      </p:sp>
    </p:spTree>
    <p:extLst>
      <p:ext uri="{BB962C8B-B14F-4D97-AF65-F5344CB8AC3E}">
        <p14:creationId xmlns:p14="http://schemas.microsoft.com/office/powerpoint/2010/main" val="1998977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A07D-154C-9AAF-57D7-DDB2F89D52D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07EAB15-20B3-1959-A401-D2DB9872D8F4}"/>
              </a:ext>
            </a:extLst>
          </p:cNvPr>
          <p:cNvSpPr>
            <a:spLocks noGrp="1"/>
          </p:cNvSpPr>
          <p:nvPr>
            <p:ph idx="1"/>
          </p:nvPr>
        </p:nvSpPr>
        <p:spPr/>
        <p:txBody>
          <a:bodyPr/>
          <a:lstStyle/>
          <a:p>
            <a:r>
              <a:rPr lang="en-US" dirty="0"/>
              <a:t>World Happiness Report 2024</a:t>
            </a:r>
          </a:p>
          <a:p>
            <a:r>
              <a:rPr lang="en-US" dirty="0"/>
              <a:t>Top Spotify Songs in 73 Countries</a:t>
            </a:r>
          </a:p>
        </p:txBody>
      </p:sp>
      <p:pic>
        <p:nvPicPr>
          <p:cNvPr id="5" name="Picture 4" descr="A person standing on top of a globe&#10;&#10;Description automatically generated">
            <a:extLst>
              <a:ext uri="{FF2B5EF4-FFF2-40B4-BE49-F238E27FC236}">
                <a16:creationId xmlns:a16="http://schemas.microsoft.com/office/drawing/2014/main" id="{9D1DF1F5-14B2-57EA-5D84-714799CE3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311" y="2905829"/>
            <a:ext cx="3587046" cy="3587046"/>
          </a:xfrm>
          <a:prstGeom prst="rect">
            <a:avLst/>
          </a:prstGeom>
        </p:spPr>
      </p:pic>
      <p:pic>
        <p:nvPicPr>
          <p:cNvPr id="11" name="Picture 10" descr="A green logo with a black background&#10;&#10;Description automatically generated">
            <a:extLst>
              <a:ext uri="{FF2B5EF4-FFF2-40B4-BE49-F238E27FC236}">
                <a16:creationId xmlns:a16="http://schemas.microsoft.com/office/drawing/2014/main" id="{3148E740-73DA-BFA2-0805-5AEB1DB57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9645" y="2392185"/>
            <a:ext cx="4614333" cy="4614333"/>
          </a:xfrm>
          <a:prstGeom prst="rect">
            <a:avLst/>
          </a:prstGeom>
        </p:spPr>
      </p:pic>
    </p:spTree>
    <p:extLst>
      <p:ext uri="{BB962C8B-B14F-4D97-AF65-F5344CB8AC3E}">
        <p14:creationId xmlns:p14="http://schemas.microsoft.com/office/powerpoint/2010/main" val="256517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E7E8-F285-879F-8EB0-E378740FDD3B}"/>
              </a:ext>
            </a:extLst>
          </p:cNvPr>
          <p:cNvSpPr>
            <a:spLocks noGrp="1"/>
          </p:cNvSpPr>
          <p:nvPr>
            <p:ph type="title"/>
          </p:nvPr>
        </p:nvSpPr>
        <p:spPr/>
        <p:txBody>
          <a:bodyPr/>
          <a:lstStyle/>
          <a:p>
            <a:r>
              <a:rPr lang="en-US" dirty="0"/>
              <a:t>Data Wrangling &amp; Key Takeaways</a:t>
            </a:r>
          </a:p>
        </p:txBody>
      </p:sp>
      <p:sp>
        <p:nvSpPr>
          <p:cNvPr id="3" name="Content Placeholder 2">
            <a:extLst>
              <a:ext uri="{FF2B5EF4-FFF2-40B4-BE49-F238E27FC236}">
                <a16:creationId xmlns:a16="http://schemas.microsoft.com/office/drawing/2014/main" id="{E11616B1-27BF-28A1-739E-464F35E27CA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2061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08AE-4A37-A059-1F03-DC897F7F966B}"/>
              </a:ext>
            </a:extLst>
          </p:cNvPr>
          <p:cNvSpPr>
            <a:spLocks noGrp="1"/>
          </p:cNvSpPr>
          <p:nvPr>
            <p:ph type="title"/>
          </p:nvPr>
        </p:nvSpPr>
        <p:spPr/>
        <p:txBody>
          <a:bodyPr/>
          <a:lstStyle/>
          <a:p>
            <a:r>
              <a:rPr lang="en-US" dirty="0"/>
              <a:t>Exploratory Data Analysis &amp; Key Findings</a:t>
            </a:r>
          </a:p>
        </p:txBody>
      </p:sp>
      <p:sp>
        <p:nvSpPr>
          <p:cNvPr id="3" name="Content Placeholder 2">
            <a:extLst>
              <a:ext uri="{FF2B5EF4-FFF2-40B4-BE49-F238E27FC236}">
                <a16:creationId xmlns:a16="http://schemas.microsoft.com/office/drawing/2014/main" id="{2D1E8273-2CB7-B4A0-CA81-C7F88A26D1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3860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F116-8A9C-A9D1-C3AB-8EDC0A7D9119}"/>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BEBD73CC-EC82-904A-9FE2-1BB916A0C9A9}"/>
              </a:ext>
            </a:extLst>
          </p:cNvPr>
          <p:cNvSpPr>
            <a:spLocks noGrp="1"/>
          </p:cNvSpPr>
          <p:nvPr>
            <p:ph idx="1"/>
          </p:nvPr>
        </p:nvSpPr>
        <p:spPr/>
        <p:txBody>
          <a:bodyPr/>
          <a:lstStyle/>
          <a:p>
            <a:r>
              <a:rPr lang="en-US" dirty="0"/>
              <a:t>We chose a binary classification modeling using the median happiness score (6.278) approach for the following reasons:</a:t>
            </a:r>
          </a:p>
          <a:p>
            <a:pPr marL="914400" lvl="1" indent="-457200">
              <a:buFont typeface="+mj-lt"/>
              <a:buAutoNum type="arabicPeriod"/>
            </a:pPr>
            <a:r>
              <a:rPr lang="en-US" dirty="0"/>
              <a:t>Simplification of complex data</a:t>
            </a:r>
          </a:p>
          <a:p>
            <a:pPr marL="914400" lvl="1" indent="-457200">
              <a:buFont typeface="+mj-lt"/>
              <a:buAutoNum type="arabicPeriod"/>
            </a:pPr>
            <a:r>
              <a:rPr lang="en-US" dirty="0"/>
              <a:t>Statistical considerations</a:t>
            </a:r>
          </a:p>
          <a:p>
            <a:pPr marL="914400" lvl="1" indent="-457200">
              <a:buFont typeface="+mj-lt"/>
              <a:buAutoNum type="arabicPeriod"/>
            </a:pPr>
            <a:r>
              <a:rPr lang="en-US" dirty="0"/>
              <a:t>Interpretability</a:t>
            </a:r>
          </a:p>
          <a:p>
            <a:pPr marL="914400" lvl="1" indent="-457200">
              <a:buFont typeface="+mj-lt"/>
              <a:buAutoNum type="arabicPeriod"/>
            </a:pPr>
            <a:endParaRPr lang="en-US" dirty="0"/>
          </a:p>
          <a:p>
            <a:r>
              <a:rPr lang="en-US" dirty="0"/>
              <a:t>Two classification models trained and tested:</a:t>
            </a:r>
          </a:p>
          <a:p>
            <a:pPr marL="914400" lvl="1" indent="-457200">
              <a:buFont typeface="+mj-lt"/>
              <a:buAutoNum type="arabicPeriod"/>
            </a:pPr>
            <a:r>
              <a:rPr lang="en-US" dirty="0"/>
              <a:t>Logistic Regression</a:t>
            </a:r>
          </a:p>
          <a:p>
            <a:pPr marL="914400" lvl="1" indent="-457200">
              <a:buFont typeface="+mj-lt"/>
              <a:buAutoNum type="arabicPeriod"/>
            </a:pPr>
            <a:r>
              <a:rPr lang="en-US" dirty="0"/>
              <a:t>Random Forest Classification</a:t>
            </a:r>
          </a:p>
        </p:txBody>
      </p:sp>
    </p:spTree>
    <p:extLst>
      <p:ext uri="{BB962C8B-B14F-4D97-AF65-F5344CB8AC3E}">
        <p14:creationId xmlns:p14="http://schemas.microsoft.com/office/powerpoint/2010/main" val="173115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0653B-604C-5353-F142-FEFDE02606EE}"/>
              </a:ext>
            </a:extLst>
          </p:cNvPr>
          <p:cNvSpPr>
            <a:spLocks noGrp="1"/>
          </p:cNvSpPr>
          <p:nvPr>
            <p:ph type="title"/>
          </p:nvPr>
        </p:nvSpPr>
        <p:spPr/>
        <p:txBody>
          <a:bodyPr vert="horz" lIns="91440" tIns="45720" rIns="91440" bIns="45720" rtlCol="0" anchor="ctr">
            <a:normAutofit/>
          </a:bodyPr>
          <a:lstStyle/>
          <a:p>
            <a:r>
              <a:rPr lang="en-US" sz="4800" kern="1200" dirty="0">
                <a:solidFill>
                  <a:schemeClr val="tx1"/>
                </a:solidFill>
                <a:latin typeface="+mj-lt"/>
                <a:ea typeface="+mj-ea"/>
                <a:cs typeface="+mj-cs"/>
              </a:rPr>
              <a:t>Modeling</a:t>
            </a:r>
          </a:p>
        </p:txBody>
      </p:sp>
      <p:sp>
        <p:nvSpPr>
          <p:cNvPr id="11" name="Content Placeholder 10">
            <a:extLst>
              <a:ext uri="{FF2B5EF4-FFF2-40B4-BE49-F238E27FC236}">
                <a16:creationId xmlns:a16="http://schemas.microsoft.com/office/drawing/2014/main" id="{D5ECACCC-D22D-EE82-F4C7-85A2724DE3E2}"/>
              </a:ext>
            </a:extLst>
          </p:cNvPr>
          <p:cNvSpPr>
            <a:spLocks noGrp="1"/>
          </p:cNvSpPr>
          <p:nvPr>
            <p:ph idx="1"/>
          </p:nvPr>
        </p:nvSpPr>
        <p:spPr>
          <a:xfrm>
            <a:off x="838200" y="5552897"/>
            <a:ext cx="10515600" cy="939977"/>
          </a:xfrm>
        </p:spPr>
        <p:txBody>
          <a:bodyPr/>
          <a:lstStyle/>
          <a:p>
            <a:r>
              <a:rPr lang="en-US" dirty="0"/>
              <a:t>We favored the Logistic Regression model over the Random Forest Classification model.</a:t>
            </a:r>
          </a:p>
        </p:txBody>
      </p:sp>
      <p:pic>
        <p:nvPicPr>
          <p:cNvPr id="5" name="Content Placeholder 4" descr="A graph of different colored squares&#10;&#10;Description automatically generated with medium confidence">
            <a:extLst>
              <a:ext uri="{FF2B5EF4-FFF2-40B4-BE49-F238E27FC236}">
                <a16:creationId xmlns:a16="http://schemas.microsoft.com/office/drawing/2014/main" id="{482C967B-802F-E782-A849-638FB6B34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296" y="1305101"/>
            <a:ext cx="8581408" cy="4247797"/>
          </a:xfrm>
          <a:prstGeom prst="rect">
            <a:avLst/>
          </a:prstGeom>
        </p:spPr>
      </p:pic>
    </p:spTree>
    <p:extLst>
      <p:ext uri="{BB962C8B-B14F-4D97-AF65-F5344CB8AC3E}">
        <p14:creationId xmlns:p14="http://schemas.microsoft.com/office/powerpoint/2010/main" val="1967807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72A577-7F6D-0D72-9C36-A4BC8AD998C1}"/>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sz="5200" kern="1200">
                <a:solidFill>
                  <a:schemeClr val="tx1"/>
                </a:solidFill>
                <a:latin typeface="+mj-lt"/>
                <a:ea typeface="+mj-ea"/>
                <a:cs typeface="+mj-cs"/>
              </a:rPr>
              <a:t>Modeling</a:t>
            </a:r>
          </a:p>
        </p:txBody>
      </p:sp>
      <p:pic>
        <p:nvPicPr>
          <p:cNvPr id="9" name="Picture 8">
            <a:extLst>
              <a:ext uri="{FF2B5EF4-FFF2-40B4-BE49-F238E27FC236}">
                <a16:creationId xmlns:a16="http://schemas.microsoft.com/office/drawing/2014/main" id="{FBABC26A-850B-5533-66D3-4F76FB4E124E}"/>
              </a:ext>
            </a:extLst>
          </p:cNvPr>
          <p:cNvPicPr>
            <a:picLocks noChangeAspect="1"/>
          </p:cNvPicPr>
          <p:nvPr/>
        </p:nvPicPr>
        <p:blipFill>
          <a:blip r:embed="rId3"/>
          <a:stretch>
            <a:fillRect/>
          </a:stretch>
        </p:blipFill>
        <p:spPr>
          <a:xfrm>
            <a:off x="6094475" y="2590650"/>
            <a:ext cx="5114415" cy="3189261"/>
          </a:xfrm>
          <a:prstGeom prst="rect">
            <a:avLst/>
          </a:prstGeom>
        </p:spPr>
      </p:pic>
      <p:sp>
        <p:nvSpPr>
          <p:cNvPr id="10" name="TextBox 9">
            <a:extLst>
              <a:ext uri="{FF2B5EF4-FFF2-40B4-BE49-F238E27FC236}">
                <a16:creationId xmlns:a16="http://schemas.microsoft.com/office/drawing/2014/main" id="{2F63F324-83CD-884B-8F43-2AF7AA9818A8}"/>
              </a:ext>
            </a:extLst>
          </p:cNvPr>
          <p:cNvSpPr txBox="1"/>
          <p:nvPr/>
        </p:nvSpPr>
        <p:spPr>
          <a:xfrm>
            <a:off x="6062207" y="2217865"/>
            <a:ext cx="3119893" cy="369332"/>
          </a:xfrm>
          <a:prstGeom prst="rect">
            <a:avLst/>
          </a:prstGeom>
          <a:noFill/>
        </p:spPr>
        <p:txBody>
          <a:bodyPr wrap="none" rtlCol="0">
            <a:spAutoFit/>
          </a:bodyPr>
          <a:lstStyle/>
          <a:p>
            <a:r>
              <a:rPr lang="en-US" dirty="0"/>
              <a:t>Random Forest Classification</a:t>
            </a:r>
          </a:p>
        </p:txBody>
      </p:sp>
      <p:pic>
        <p:nvPicPr>
          <p:cNvPr id="13" name="Picture 12">
            <a:extLst>
              <a:ext uri="{FF2B5EF4-FFF2-40B4-BE49-F238E27FC236}">
                <a16:creationId xmlns:a16="http://schemas.microsoft.com/office/drawing/2014/main" id="{2EDF2A05-7065-36A2-8F06-FB0C35247012}"/>
              </a:ext>
            </a:extLst>
          </p:cNvPr>
          <p:cNvPicPr>
            <a:picLocks noChangeAspect="1"/>
          </p:cNvPicPr>
          <p:nvPr/>
        </p:nvPicPr>
        <p:blipFill>
          <a:blip r:embed="rId4"/>
          <a:stretch>
            <a:fillRect/>
          </a:stretch>
        </p:blipFill>
        <p:spPr>
          <a:xfrm>
            <a:off x="838200" y="2587197"/>
            <a:ext cx="5013829" cy="3192714"/>
          </a:xfrm>
          <a:prstGeom prst="rect">
            <a:avLst/>
          </a:prstGeom>
        </p:spPr>
      </p:pic>
      <p:sp>
        <p:nvSpPr>
          <p:cNvPr id="14" name="TextBox 13">
            <a:extLst>
              <a:ext uri="{FF2B5EF4-FFF2-40B4-BE49-F238E27FC236}">
                <a16:creationId xmlns:a16="http://schemas.microsoft.com/office/drawing/2014/main" id="{D8E1A430-DD40-48A2-926E-06E73949782A}"/>
              </a:ext>
            </a:extLst>
          </p:cNvPr>
          <p:cNvSpPr txBox="1"/>
          <p:nvPr/>
        </p:nvSpPr>
        <p:spPr>
          <a:xfrm>
            <a:off x="838200" y="2225525"/>
            <a:ext cx="2104359" cy="369332"/>
          </a:xfrm>
          <a:prstGeom prst="rect">
            <a:avLst/>
          </a:prstGeom>
          <a:noFill/>
        </p:spPr>
        <p:txBody>
          <a:bodyPr wrap="none" rtlCol="0">
            <a:spAutoFit/>
          </a:bodyPr>
          <a:lstStyle/>
          <a:p>
            <a:r>
              <a:rPr lang="en-US" dirty="0"/>
              <a:t>Logistic Regression</a:t>
            </a:r>
          </a:p>
        </p:txBody>
      </p:sp>
      <mc:AlternateContent xmlns:mc="http://schemas.openxmlformats.org/markup-compatibility/2006">
        <mc:Choice xmlns:p14="http://schemas.microsoft.com/office/powerpoint/2010/main" Requires="p14">
          <p:contentPart p14:bwMode="auto" r:id="rId5">
            <p14:nvContentPartPr>
              <p14:cNvPr id="16" name="Ink 15">
                <a:extLst>
                  <a:ext uri="{FF2B5EF4-FFF2-40B4-BE49-F238E27FC236}">
                    <a16:creationId xmlns:a16="http://schemas.microsoft.com/office/drawing/2014/main" id="{25E38CAE-E324-328A-CF31-07341097BBE9}"/>
                  </a:ext>
                </a:extLst>
              </p14:cNvPr>
              <p14:cNvContentPartPr/>
              <p14:nvPr/>
            </p14:nvContentPartPr>
            <p14:xfrm>
              <a:off x="7879418" y="4842587"/>
              <a:ext cx="485640" cy="11520"/>
            </p14:xfrm>
          </p:contentPart>
        </mc:Choice>
        <mc:Fallback>
          <p:pic>
            <p:nvPicPr>
              <p:cNvPr id="16" name="Ink 15">
                <a:extLst>
                  <a:ext uri="{FF2B5EF4-FFF2-40B4-BE49-F238E27FC236}">
                    <a16:creationId xmlns:a16="http://schemas.microsoft.com/office/drawing/2014/main" id="{25E38CAE-E324-328A-CF31-07341097BBE9}"/>
                  </a:ext>
                </a:extLst>
              </p:cNvPr>
              <p:cNvPicPr/>
              <p:nvPr/>
            </p:nvPicPr>
            <p:blipFill>
              <a:blip r:embed="rId6"/>
              <a:stretch>
                <a:fillRect/>
              </a:stretch>
            </p:blipFill>
            <p:spPr>
              <a:xfrm>
                <a:off x="7825418" y="4734587"/>
                <a:ext cx="59328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8" name="Ink 17">
                <a:extLst>
                  <a:ext uri="{FF2B5EF4-FFF2-40B4-BE49-F238E27FC236}">
                    <a16:creationId xmlns:a16="http://schemas.microsoft.com/office/drawing/2014/main" id="{9E6AF9A9-C030-0D17-E5FF-6B740F5716A1}"/>
                  </a:ext>
                </a:extLst>
              </p14:cNvPr>
              <p14:cNvContentPartPr/>
              <p14:nvPr/>
            </p14:nvContentPartPr>
            <p14:xfrm>
              <a:off x="2595698" y="4831067"/>
              <a:ext cx="486000" cy="23040"/>
            </p14:xfrm>
          </p:contentPart>
        </mc:Choice>
        <mc:Fallback>
          <p:pic>
            <p:nvPicPr>
              <p:cNvPr id="18" name="Ink 17">
                <a:extLst>
                  <a:ext uri="{FF2B5EF4-FFF2-40B4-BE49-F238E27FC236}">
                    <a16:creationId xmlns:a16="http://schemas.microsoft.com/office/drawing/2014/main" id="{9E6AF9A9-C030-0D17-E5FF-6B740F5716A1}"/>
                  </a:ext>
                </a:extLst>
              </p:cNvPr>
              <p:cNvPicPr/>
              <p:nvPr/>
            </p:nvPicPr>
            <p:blipFill>
              <a:blip r:embed="rId8"/>
              <a:stretch>
                <a:fillRect/>
              </a:stretch>
            </p:blipFill>
            <p:spPr>
              <a:xfrm>
                <a:off x="2541698" y="4723067"/>
                <a:ext cx="59364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8" name="Ink 27">
                <a:extLst>
                  <a:ext uri="{FF2B5EF4-FFF2-40B4-BE49-F238E27FC236}">
                    <a16:creationId xmlns:a16="http://schemas.microsoft.com/office/drawing/2014/main" id="{1F3A8D45-5B3C-4E3A-6FEF-4355C7D4F90F}"/>
                  </a:ext>
                </a:extLst>
              </p14:cNvPr>
              <p14:cNvContentPartPr/>
              <p14:nvPr/>
            </p14:nvContentPartPr>
            <p14:xfrm>
              <a:off x="868778" y="3668627"/>
              <a:ext cx="3097440" cy="24840"/>
            </p14:xfrm>
          </p:contentPart>
        </mc:Choice>
        <mc:Fallback>
          <p:pic>
            <p:nvPicPr>
              <p:cNvPr id="28" name="Ink 27">
                <a:extLst>
                  <a:ext uri="{FF2B5EF4-FFF2-40B4-BE49-F238E27FC236}">
                    <a16:creationId xmlns:a16="http://schemas.microsoft.com/office/drawing/2014/main" id="{1F3A8D45-5B3C-4E3A-6FEF-4355C7D4F90F}"/>
                  </a:ext>
                </a:extLst>
              </p:cNvPr>
              <p:cNvPicPr/>
              <p:nvPr/>
            </p:nvPicPr>
            <p:blipFill>
              <a:blip r:embed="rId10"/>
              <a:stretch>
                <a:fillRect/>
              </a:stretch>
            </p:blipFill>
            <p:spPr>
              <a:xfrm>
                <a:off x="814778" y="3560627"/>
                <a:ext cx="320508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1" name="Ink 30">
                <a:extLst>
                  <a:ext uri="{FF2B5EF4-FFF2-40B4-BE49-F238E27FC236}">
                    <a16:creationId xmlns:a16="http://schemas.microsoft.com/office/drawing/2014/main" id="{C289452C-D3B2-29A1-5C46-852A9EDD3DC6}"/>
                  </a:ext>
                </a:extLst>
              </p14:cNvPr>
              <p14:cNvContentPartPr/>
              <p14:nvPr/>
            </p14:nvContentPartPr>
            <p14:xfrm>
              <a:off x="6117938" y="3668627"/>
              <a:ext cx="3138840" cy="33840"/>
            </p14:xfrm>
          </p:contentPart>
        </mc:Choice>
        <mc:Fallback>
          <p:pic>
            <p:nvPicPr>
              <p:cNvPr id="31" name="Ink 30">
                <a:extLst>
                  <a:ext uri="{FF2B5EF4-FFF2-40B4-BE49-F238E27FC236}">
                    <a16:creationId xmlns:a16="http://schemas.microsoft.com/office/drawing/2014/main" id="{C289452C-D3B2-29A1-5C46-852A9EDD3DC6}"/>
                  </a:ext>
                </a:extLst>
              </p:cNvPr>
              <p:cNvPicPr/>
              <p:nvPr/>
            </p:nvPicPr>
            <p:blipFill>
              <a:blip r:embed="rId12"/>
              <a:stretch>
                <a:fillRect/>
              </a:stretch>
            </p:blipFill>
            <p:spPr>
              <a:xfrm>
                <a:off x="6063938" y="3560627"/>
                <a:ext cx="3246480" cy="249480"/>
              </a:xfrm>
              <a:prstGeom prst="rect">
                <a:avLst/>
              </a:prstGeom>
            </p:spPr>
          </p:pic>
        </mc:Fallback>
      </mc:AlternateContent>
    </p:spTree>
    <p:extLst>
      <p:ext uri="{BB962C8B-B14F-4D97-AF65-F5344CB8AC3E}">
        <p14:creationId xmlns:p14="http://schemas.microsoft.com/office/powerpoint/2010/main" val="1821389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TotalTime>
  <Words>1236</Words>
  <Application>Microsoft Office PowerPoint</Application>
  <PresentationFormat>Widescreen</PresentationFormat>
  <Paragraphs>100</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Music and World Happiness</vt:lpstr>
      <vt:lpstr>Background</vt:lpstr>
      <vt:lpstr>Stakeholders &amp; Constraints</vt:lpstr>
      <vt:lpstr>Data</vt:lpstr>
      <vt:lpstr>Data Wrangling &amp; Key Takeaways</vt:lpstr>
      <vt:lpstr>Exploratory Data Analysis &amp; Key Findings</vt:lpstr>
      <vt:lpstr>Modeling</vt:lpstr>
      <vt:lpstr>Modeling</vt:lpstr>
      <vt:lpstr>Modeling</vt:lpstr>
      <vt:lpstr>Analysis Results</vt:lpstr>
      <vt:lpstr>Recommendations</vt:lpstr>
      <vt:lpstr>Improvements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Emily Aiken</dc:creator>
  <cp:lastModifiedBy>Emily Aiken</cp:lastModifiedBy>
  <cp:revision>13</cp:revision>
  <dcterms:created xsi:type="dcterms:W3CDTF">2025-01-15T05:52:19Z</dcterms:created>
  <dcterms:modified xsi:type="dcterms:W3CDTF">2025-01-15T07:13:10Z</dcterms:modified>
</cp:coreProperties>
</file>