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0" r:id="rId3"/>
    <p:sldId id="261" r:id="rId4"/>
    <p:sldId id="259" r:id="rId5"/>
    <p:sldId id="265" r:id="rId6"/>
    <p:sldId id="267" r:id="rId7"/>
    <p:sldId id="269" r:id="rId8"/>
    <p:sldId id="262" r:id="rId9"/>
    <p:sldId id="275" r:id="rId10"/>
    <p:sldId id="277" r:id="rId11"/>
    <p:sldId id="284" r:id="rId12"/>
    <p:sldId id="278" r:id="rId13"/>
  </p:sldIdLst>
  <p:sldSz cx="9144000" cy="5143500" type="screen16x9"/>
  <p:notesSz cx="6858000" cy="9144000"/>
  <p:embeddedFontLst>
    <p:embeddedFont>
      <p:font typeface="Satisfy" charset="0"/>
      <p:regular r:id="rId15"/>
    </p:embeddedFont>
    <p:embeddedFont>
      <p:font typeface="Raleway" charset="0"/>
      <p:regular r:id="rId16"/>
      <p:bold r:id="rId17"/>
      <p:italic r:id="rId18"/>
      <p:boldItalic r:id="rId19"/>
    </p:embeddedFont>
    <p:embeddedFont>
      <p:font typeface="Raleway Thin" charset="0"/>
      <p:regular r:id="rId20"/>
      <p:bold r:id="rId21"/>
      <p:italic r:id="rId22"/>
      <p:bold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CB2FC"/>
    <a:srgbClr val="FF99FF"/>
    <a:srgbClr val="85057F"/>
    <a:srgbClr val="FF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8CBC606-702B-4D94-B376-21E7BCDC7950}">
  <a:tblStyle styleId="{F8CBC606-702B-4D94-B376-21E7BCDC79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90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97920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201ee5e95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201ee5e95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848825"/>
            <a:ext cx="5850900" cy="1715100"/>
          </a:xfrm>
          <a:prstGeom prst="rect">
            <a:avLst/>
          </a:prstGeom>
          <a:effectLst>
            <a:outerShdw blurRad="14288" dist="28575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855300" y="344225"/>
            <a:ext cx="7433400" cy="1159800"/>
          </a:xfrm>
          <a:prstGeom prst="rect">
            <a:avLst/>
          </a:prstGeom>
          <a:effectLst>
            <a:outerShdw blurRad="14288" dist="19050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855300" y="1600929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2000"/>
              <a:buNone/>
              <a:defRPr>
                <a:solidFill>
                  <a:srgbClr val="9283C0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6282" y="0"/>
            <a:ext cx="48577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00000" y="880900"/>
            <a:ext cx="4601400" cy="3387600"/>
          </a:xfrm>
          <a:prstGeom prst="rect">
            <a:avLst/>
          </a:prstGeom>
          <a:effectLst>
            <a:outerShdw blurRad="14288" dist="19050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Satisfy"/>
              <a:buChar char="𖤓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L="914400" lvl="1" indent="-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tisfy"/>
              <a:buChar char="𖡼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L="1371600" lvl="2" indent="-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tisfy"/>
              <a:buChar char="𖡼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L="1828800" lvl="3" indent="-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tisfy"/>
              <a:buChar char="●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L="2286000" lvl="4" indent="-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tisfy"/>
              <a:buChar char="○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L="2743200" lvl="5" indent="-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tisfy"/>
              <a:buChar char="■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L="3200400" lvl="6" indent="-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tisfy"/>
              <a:buChar char="●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L="3657600" lvl="7" indent="-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tisfy"/>
              <a:buChar char="○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L="4114800" lvl="8" indent="-4572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600"/>
              <a:buFont typeface="Satisfy"/>
              <a:buChar char="■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855300" y="4910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4288" dist="19050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rPr>
              <a:t>“</a:t>
            </a:r>
            <a:endParaRPr sz="9600">
              <a:solidFill>
                <a:schemeClr val="lt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6110100" cy="283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𖤓"/>
              <a:defRPr/>
            </a:lvl1pPr>
            <a:lvl2pPr marL="914400" lvl="1" indent="-368300" rtl="0">
              <a:spcBef>
                <a:spcPts val="600"/>
              </a:spcBef>
              <a:spcAft>
                <a:spcPts val="0"/>
              </a:spcAft>
              <a:buSzPts val="2200"/>
              <a:buChar char="𖡼"/>
              <a:defRPr/>
            </a:lvl2pPr>
            <a:lvl3pPr marL="1371600" lvl="2" indent="-368300" rtl="0">
              <a:spcBef>
                <a:spcPts val="600"/>
              </a:spcBef>
              <a:spcAft>
                <a:spcPts val="0"/>
              </a:spcAft>
              <a:buSzPts val="2200"/>
              <a:buChar char="𖡼"/>
              <a:defRPr/>
            </a:lvl3pPr>
            <a:lvl4pPr marL="1828800" lvl="3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6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6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6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600"/>
              </a:spcBef>
              <a:spcAft>
                <a:spcPts val="6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" type="blank">
  <p:cSld name="BLAN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6282" y="0"/>
            <a:ext cx="48577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6110100" cy="28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D6EF"/>
              </a:buClr>
              <a:buSzPts val="2000"/>
              <a:buFont typeface="Raleway Thin"/>
              <a:buChar char="𖤓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 Thin"/>
              <a:buChar char="𖡼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aleway Thin"/>
              <a:buChar char="𖡼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●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○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■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●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○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683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200"/>
              <a:buFont typeface="Raleway Thin"/>
              <a:buChar char="■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899592" y="339502"/>
            <a:ext cx="7488832" cy="171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Neuromorphic Hardware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915816" y="149163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atisfy" charset="0"/>
              </a:rPr>
              <a:t>Department of CSE</a:t>
            </a:r>
            <a:endParaRPr lang="en-IN" sz="2400" dirty="0">
              <a:solidFill>
                <a:schemeClr val="bg1"/>
              </a:solidFill>
              <a:latin typeface="Satisf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2300417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atisfy" charset="0"/>
              </a:rPr>
              <a:t>Kongu Engineering College</a:t>
            </a:r>
            <a:endParaRPr lang="en-IN" sz="3200" dirty="0">
              <a:solidFill>
                <a:schemeClr val="bg1"/>
              </a:solidFill>
              <a:latin typeface="Satisfy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3579862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CC66FF"/>
                </a:solidFill>
                <a:latin typeface="Satisfy" charset="0"/>
              </a:rPr>
              <a:t>Eraja</a:t>
            </a:r>
            <a:r>
              <a:rPr lang="en-US" sz="2000" dirty="0" smtClean="0">
                <a:solidFill>
                  <a:srgbClr val="CC66FF"/>
                </a:solidFill>
                <a:latin typeface="Satisfy" charset="0"/>
              </a:rPr>
              <a:t> </a:t>
            </a:r>
            <a:r>
              <a:rPr lang="en-US" sz="2000" dirty="0" err="1" smtClean="0">
                <a:solidFill>
                  <a:srgbClr val="CC66FF"/>
                </a:solidFill>
                <a:latin typeface="Satisfy" charset="0"/>
              </a:rPr>
              <a:t>Ganapathy</a:t>
            </a:r>
            <a:r>
              <a:rPr lang="en-US" sz="2000" dirty="0" smtClean="0">
                <a:solidFill>
                  <a:srgbClr val="CC66FF"/>
                </a:solidFill>
                <a:latin typeface="Satisfy" charset="0"/>
              </a:rPr>
              <a:t> M (18CSR040)</a:t>
            </a:r>
          </a:p>
          <a:p>
            <a:endParaRPr lang="en-US" sz="2000" dirty="0" smtClean="0">
              <a:solidFill>
                <a:srgbClr val="CC66FF"/>
              </a:solidFill>
              <a:latin typeface="Satisfy" charset="0"/>
            </a:endParaRPr>
          </a:p>
          <a:p>
            <a:r>
              <a:rPr lang="en-US" sz="2000" dirty="0" err="1" smtClean="0">
                <a:solidFill>
                  <a:srgbClr val="CC66FF"/>
                </a:solidFill>
                <a:latin typeface="Satisfy" charset="0"/>
              </a:rPr>
              <a:t>Divya</a:t>
            </a:r>
            <a:r>
              <a:rPr lang="en-US" sz="2000" dirty="0" smtClean="0">
                <a:solidFill>
                  <a:srgbClr val="CC66FF"/>
                </a:solidFill>
                <a:latin typeface="Satisfy" charset="0"/>
              </a:rPr>
              <a:t> E (18CSR039)</a:t>
            </a:r>
            <a:endParaRPr lang="en-IN" sz="2000" dirty="0">
              <a:solidFill>
                <a:srgbClr val="CC66FF"/>
              </a:solidFill>
              <a:latin typeface="Satisf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/>
          <p:nvPr/>
        </p:nvSpPr>
        <p:spPr>
          <a:xfrm>
            <a:off x="440175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Place your screenshot here</a:t>
            </a:r>
            <a:endParaRPr sz="1000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499992" y="1255048"/>
            <a:ext cx="4542205" cy="2661224"/>
            <a:chOff x="1177450" y="241631"/>
            <a:chExt cx="6173152" cy="3616776"/>
          </a:xfrm>
        </p:grpSpPr>
        <p:sp>
          <p:nvSpPr>
            <p:cNvPr id="281" name="Google Shape;28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8" dist="19050" dir="2700000" algn="bl" rotWithShape="0">
                <a:srgbClr val="655A87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8" dist="19050" dir="2700000" algn="bl" rotWithShape="0">
                <a:srgbClr val="655A87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object 3"/>
          <p:cNvSpPr/>
          <p:nvPr/>
        </p:nvSpPr>
        <p:spPr>
          <a:xfrm>
            <a:off x="5004844" y="1412937"/>
            <a:ext cx="3532499" cy="2376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356665" y="788231"/>
            <a:ext cx="280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spc="-10" dirty="0" smtClean="0">
                <a:solidFill>
                  <a:srgbClr val="CC66FF"/>
                </a:solidFill>
                <a:latin typeface="Satisfy" charset="0"/>
              </a:rPr>
              <a:t>Transforming </a:t>
            </a:r>
            <a:r>
              <a:rPr lang="en-IN" sz="2400" spc="-5" dirty="0" smtClean="0">
                <a:solidFill>
                  <a:srgbClr val="CC66FF"/>
                </a:solidFill>
                <a:latin typeface="Satisfy" charset="0"/>
              </a:rPr>
              <a:t>Mobile</a:t>
            </a:r>
            <a:endParaRPr lang="en-IN" sz="2400" dirty="0">
              <a:solidFill>
                <a:srgbClr val="CC66FF"/>
              </a:solidFill>
              <a:latin typeface="Satisfy" charset="0"/>
            </a:endParaRPr>
          </a:p>
        </p:txBody>
      </p:sp>
      <p:sp>
        <p:nvSpPr>
          <p:cNvPr id="12" name="object 2"/>
          <p:cNvSpPr/>
          <p:nvPr/>
        </p:nvSpPr>
        <p:spPr>
          <a:xfrm>
            <a:off x="107504" y="200766"/>
            <a:ext cx="4029499" cy="16365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8603" y="1923678"/>
            <a:ext cx="3312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spc="-5" dirty="0" smtClean="0">
                <a:solidFill>
                  <a:srgbClr val="CC66FF"/>
                </a:solidFill>
                <a:latin typeface="Satisfy" charset="0"/>
              </a:rPr>
              <a:t>Thermometers </a:t>
            </a:r>
            <a:r>
              <a:rPr lang="en-IN" sz="2000" spc="-10" dirty="0" smtClean="0">
                <a:solidFill>
                  <a:srgbClr val="CC66FF"/>
                </a:solidFill>
                <a:latin typeface="Satisfy" charset="0"/>
              </a:rPr>
              <a:t>That </a:t>
            </a:r>
            <a:r>
              <a:rPr lang="en-IN" sz="2000" spc="-5" dirty="0" smtClean="0">
                <a:solidFill>
                  <a:srgbClr val="CC66FF"/>
                </a:solidFill>
                <a:latin typeface="Satisfy" charset="0"/>
              </a:rPr>
              <a:t>Can</a:t>
            </a:r>
            <a:r>
              <a:rPr lang="en-IN" sz="2000" spc="45" dirty="0" smtClean="0">
                <a:solidFill>
                  <a:srgbClr val="CC66FF"/>
                </a:solidFill>
                <a:latin typeface="Satisfy" charset="0"/>
              </a:rPr>
              <a:t> </a:t>
            </a:r>
            <a:r>
              <a:rPr lang="en-IN" sz="2000" spc="-10" dirty="0" smtClean="0">
                <a:solidFill>
                  <a:srgbClr val="CC66FF"/>
                </a:solidFill>
                <a:latin typeface="Satisfy" charset="0"/>
              </a:rPr>
              <a:t>Smell</a:t>
            </a:r>
            <a:endParaRPr lang="en-IN" sz="2000" dirty="0">
              <a:solidFill>
                <a:srgbClr val="CC66FF"/>
              </a:solidFill>
              <a:latin typeface="Satisfy" charset="0"/>
            </a:endParaRPr>
          </a:p>
        </p:txBody>
      </p:sp>
      <p:sp>
        <p:nvSpPr>
          <p:cNvPr id="14" name="object 2"/>
          <p:cNvSpPr/>
          <p:nvPr/>
        </p:nvSpPr>
        <p:spPr>
          <a:xfrm>
            <a:off x="179512" y="3147814"/>
            <a:ext cx="3957491" cy="1824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283968" y="4443958"/>
            <a:ext cx="2448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2000" spc="-5" dirty="0" smtClean="0">
                <a:solidFill>
                  <a:srgbClr val="CC66FF"/>
                </a:solidFill>
                <a:latin typeface="Satisfy" charset="0"/>
                <a:cs typeface="Gothic Uralic"/>
              </a:rPr>
              <a:t>Attendance In A</a:t>
            </a:r>
            <a:r>
              <a:rPr lang="en-IN" sz="2000" spc="-15" dirty="0" smtClean="0">
                <a:solidFill>
                  <a:srgbClr val="CC66FF"/>
                </a:solidFill>
                <a:latin typeface="Satisfy" charset="0"/>
                <a:cs typeface="Gothic Uralic"/>
              </a:rPr>
              <a:t> </a:t>
            </a:r>
            <a:r>
              <a:rPr lang="en-IN" sz="2000" spc="-10" dirty="0" smtClean="0">
                <a:solidFill>
                  <a:srgbClr val="CC66FF"/>
                </a:solidFill>
                <a:latin typeface="Satisfy" charset="0"/>
                <a:cs typeface="Gothic Uralic"/>
              </a:rPr>
              <a:t>Snap</a:t>
            </a:r>
            <a:endParaRPr lang="en-IN" sz="2000" dirty="0">
              <a:solidFill>
                <a:srgbClr val="CC66FF"/>
              </a:solidFill>
              <a:latin typeface="Satisfy" charset="0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3690" y="1396103"/>
            <a:ext cx="4572000" cy="2503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41300" indent="-228600"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CC66FF"/>
                </a:solidFill>
                <a:latin typeface="Satisfy" charset="0"/>
                <a:cs typeface="Gothic Uralic"/>
              </a:rPr>
              <a:t>High </a:t>
            </a:r>
            <a:r>
              <a:rPr lang="en-US" sz="2000" dirty="0">
                <a:solidFill>
                  <a:srgbClr val="CC66FF"/>
                </a:solidFill>
                <a:latin typeface="Satisfy" charset="0"/>
                <a:cs typeface="Gothic Uralic"/>
              </a:rPr>
              <a:t>cost</a:t>
            </a:r>
          </a:p>
          <a:p>
            <a:pPr marL="241300" indent="-228600"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CC66FF"/>
                </a:solidFill>
                <a:latin typeface="Satisfy" charset="0"/>
                <a:cs typeface="Gothic Uralic"/>
              </a:rPr>
              <a:t>Still </a:t>
            </a:r>
            <a:r>
              <a:rPr lang="en-US" sz="2000" dirty="0">
                <a:solidFill>
                  <a:srgbClr val="CC66FF"/>
                </a:solidFill>
                <a:latin typeface="Satisfy" charset="0"/>
                <a:cs typeface="Gothic Uralic"/>
              </a:rPr>
              <a:t>a </a:t>
            </a:r>
            <a:r>
              <a:rPr lang="en-US" sz="2000" spc="-5" dirty="0">
                <a:solidFill>
                  <a:srgbClr val="CC66FF"/>
                </a:solidFill>
                <a:latin typeface="Satisfy" charset="0"/>
                <a:cs typeface="Gothic Uralic"/>
              </a:rPr>
              <a:t>bit </a:t>
            </a:r>
            <a:r>
              <a:rPr lang="en-US" sz="2000" dirty="0">
                <a:solidFill>
                  <a:srgbClr val="CC66FF"/>
                </a:solidFill>
                <a:latin typeface="Satisfy" charset="0"/>
                <a:cs typeface="Gothic Uralic"/>
              </a:rPr>
              <a:t>far </a:t>
            </a:r>
            <a:r>
              <a:rPr lang="en-US" sz="2000" spc="-10" dirty="0">
                <a:solidFill>
                  <a:srgbClr val="CC66FF"/>
                </a:solidFill>
                <a:latin typeface="Satisfy" charset="0"/>
                <a:cs typeface="Gothic Uralic"/>
              </a:rPr>
              <a:t>in </a:t>
            </a:r>
            <a:r>
              <a:rPr lang="en-US" sz="2000" dirty="0">
                <a:solidFill>
                  <a:srgbClr val="CC66FF"/>
                </a:solidFill>
                <a:latin typeface="Satisfy" charset="0"/>
                <a:cs typeface="Gothic Uralic"/>
              </a:rPr>
              <a:t>terms of </a:t>
            </a:r>
            <a:r>
              <a:rPr lang="en-US" sz="2000" spc="-10" dirty="0">
                <a:solidFill>
                  <a:srgbClr val="CC66FF"/>
                </a:solidFill>
                <a:latin typeface="Satisfy" charset="0"/>
                <a:cs typeface="Gothic Uralic"/>
              </a:rPr>
              <a:t>real-life</a:t>
            </a:r>
            <a:r>
              <a:rPr lang="en-US" sz="2000" spc="-5" dirty="0">
                <a:solidFill>
                  <a:srgbClr val="CC66FF"/>
                </a:solidFill>
                <a:latin typeface="Satisfy" charset="0"/>
                <a:cs typeface="Gothic Uralic"/>
              </a:rPr>
              <a:t> applications</a:t>
            </a:r>
            <a:endParaRPr lang="en-US" sz="2000" dirty="0">
              <a:solidFill>
                <a:srgbClr val="CC66FF"/>
              </a:solidFill>
              <a:latin typeface="Satisfy" charset="0"/>
              <a:cs typeface="Gothic Uralic"/>
            </a:endParaRPr>
          </a:p>
          <a:p>
            <a:pPr marL="241300" indent="-228600"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solidFill>
                  <a:srgbClr val="CC66FF"/>
                </a:solidFill>
                <a:latin typeface="Satisfy" charset="0"/>
                <a:cs typeface="Gothic Uralic"/>
              </a:rPr>
              <a:t>Needs more</a:t>
            </a:r>
            <a:r>
              <a:rPr lang="en-US" sz="2000" spc="-45" dirty="0">
                <a:solidFill>
                  <a:srgbClr val="CC66FF"/>
                </a:solidFill>
                <a:latin typeface="Satisfy" charset="0"/>
                <a:cs typeface="Gothic Uralic"/>
              </a:rPr>
              <a:t> </a:t>
            </a:r>
            <a:r>
              <a:rPr lang="en-US" sz="2000" dirty="0">
                <a:solidFill>
                  <a:srgbClr val="CC66FF"/>
                </a:solidFill>
                <a:latin typeface="Satisfy" charset="0"/>
                <a:cs typeface="Gothic Uralic"/>
              </a:rPr>
              <a:t>research</a:t>
            </a:r>
          </a:p>
          <a:p>
            <a:pPr marL="241300" marR="5080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solidFill>
                  <a:srgbClr val="CC66FF"/>
                </a:solidFill>
                <a:latin typeface="Satisfy" charset="0"/>
                <a:cs typeface="Gothic Uralic"/>
              </a:rPr>
              <a:t>Further </a:t>
            </a:r>
            <a:r>
              <a:rPr lang="en-US" sz="2000" spc="-5" dirty="0">
                <a:solidFill>
                  <a:srgbClr val="CC66FF"/>
                </a:solidFill>
                <a:latin typeface="Satisfy" charset="0"/>
                <a:cs typeface="Gothic Uralic"/>
              </a:rPr>
              <a:t>development </a:t>
            </a:r>
            <a:r>
              <a:rPr lang="en-US" sz="2000" dirty="0">
                <a:solidFill>
                  <a:srgbClr val="CC66FF"/>
                </a:solidFill>
                <a:latin typeface="Satisfy" charset="0"/>
                <a:cs typeface="Gothic Uralic"/>
              </a:rPr>
              <a:t>paves </a:t>
            </a:r>
            <a:r>
              <a:rPr lang="en-US" sz="2000" spc="-5" dirty="0">
                <a:solidFill>
                  <a:srgbClr val="CC66FF"/>
                </a:solidFill>
                <a:latin typeface="Satisfy" charset="0"/>
                <a:cs typeface="Gothic Uralic"/>
              </a:rPr>
              <a:t>way </a:t>
            </a:r>
            <a:r>
              <a:rPr lang="en-US" sz="2000" dirty="0">
                <a:solidFill>
                  <a:srgbClr val="CC66FF"/>
                </a:solidFill>
                <a:latin typeface="Satisfy" charset="0"/>
                <a:cs typeface="Gothic Uralic"/>
              </a:rPr>
              <a:t>for AI, causing  ethical</a:t>
            </a:r>
            <a:r>
              <a:rPr lang="en-US" sz="2000" spc="-15" dirty="0">
                <a:solidFill>
                  <a:srgbClr val="CC66FF"/>
                </a:solidFill>
                <a:latin typeface="Satisfy" charset="0"/>
                <a:cs typeface="Gothic Uralic"/>
              </a:rPr>
              <a:t> </a:t>
            </a:r>
            <a:r>
              <a:rPr lang="en-US" sz="2000" dirty="0">
                <a:solidFill>
                  <a:srgbClr val="CC66FF"/>
                </a:solidFill>
                <a:latin typeface="Satisfy" charset="0"/>
                <a:cs typeface="Gothic Uralic"/>
              </a:rPr>
              <a:t>concerns</a:t>
            </a:r>
            <a:endParaRPr lang="en-US" sz="2000" dirty="0">
              <a:solidFill>
                <a:srgbClr val="CC66FF"/>
              </a:solidFill>
              <a:latin typeface="Satisfy" charset="0"/>
              <a:cs typeface="Gothic Ural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3808" y="555526"/>
            <a:ext cx="3592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spc="-5" dirty="0" smtClean="0">
                <a:solidFill>
                  <a:srgbClr val="CC66FF"/>
                </a:solidFill>
                <a:latin typeface="Satisfy" charset="0"/>
              </a:rPr>
              <a:t>Negative </a:t>
            </a:r>
            <a:r>
              <a:rPr lang="en-IN" sz="2400" spc="-10" dirty="0" smtClean="0">
                <a:solidFill>
                  <a:srgbClr val="CC66FF"/>
                </a:solidFill>
                <a:latin typeface="Satisfy" charset="0"/>
              </a:rPr>
              <a:t>Effects </a:t>
            </a:r>
            <a:r>
              <a:rPr lang="en-IN" sz="2400" spc="-5" dirty="0" smtClean="0">
                <a:solidFill>
                  <a:srgbClr val="CC66FF"/>
                </a:solidFill>
                <a:latin typeface="Satisfy" charset="0"/>
              </a:rPr>
              <a:t>/</a:t>
            </a:r>
            <a:r>
              <a:rPr lang="en-IN" sz="2400" spc="10" dirty="0" smtClean="0">
                <a:solidFill>
                  <a:srgbClr val="CC66FF"/>
                </a:solidFill>
                <a:latin typeface="Satisfy" charset="0"/>
              </a:rPr>
              <a:t> </a:t>
            </a:r>
            <a:r>
              <a:rPr lang="en-IN" sz="2400" spc="-5" dirty="0" smtClean="0">
                <a:solidFill>
                  <a:srgbClr val="CC66FF"/>
                </a:solidFill>
                <a:latin typeface="Satisfy" charset="0"/>
              </a:rPr>
              <a:t>Limitations</a:t>
            </a:r>
            <a:endParaRPr lang="en-IN" sz="2400" dirty="0">
              <a:solidFill>
                <a:srgbClr val="CC66FF"/>
              </a:solidFill>
              <a:latin typeface="Satisf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855300" y="796750"/>
            <a:ext cx="3549900" cy="3549900"/>
          </a:xfrm>
          <a:prstGeom prst="wedgeEllipseCallout">
            <a:avLst>
              <a:gd name="adj1" fmla="val 56599"/>
              <a:gd name="adj2" fmla="val -28246"/>
            </a:avLst>
          </a:prstGeom>
          <a:solidFill>
            <a:schemeClr val="lt1"/>
          </a:solidFill>
          <a:ln>
            <a:noFill/>
          </a:ln>
          <a:effectLst>
            <a:outerShdw blurRad="14288" dist="19050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00">
              <a:solidFill>
                <a:schemeClr val="lt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1" name="Google Shape;291;p35"/>
          <p:cNvSpPr txBox="1">
            <a:spLocks noGrp="1"/>
          </p:cNvSpPr>
          <p:nvPr>
            <p:ph type="ctrTitle" idx="4294967295"/>
          </p:nvPr>
        </p:nvSpPr>
        <p:spPr>
          <a:xfrm>
            <a:off x="4932040" y="1977311"/>
            <a:ext cx="3014400" cy="92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Thanks!</a:t>
            </a:r>
            <a:endParaRPr sz="7000" dirty="0"/>
          </a:p>
        </p:txBody>
      </p:sp>
      <p:sp>
        <p:nvSpPr>
          <p:cNvPr id="292" name="Google Shape;292;p35"/>
          <p:cNvSpPr txBox="1">
            <a:spLocks noGrp="1"/>
          </p:cNvSpPr>
          <p:nvPr>
            <p:ph type="subTitle" idx="4294967295"/>
          </p:nvPr>
        </p:nvSpPr>
        <p:spPr>
          <a:xfrm>
            <a:off x="4932040" y="3075806"/>
            <a:ext cx="3014400" cy="200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Any questions</a:t>
            </a:r>
            <a:r>
              <a:rPr lang="en" sz="2400" b="1" dirty="0" smtClean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sz="2400" b="1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3" name="Google Shape;293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1803571" y="1696609"/>
            <a:ext cx="1604015" cy="1481504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us\Desktop\n1-remove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59582"/>
            <a:ext cx="4266410" cy="315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3608" y="937358"/>
            <a:ext cx="5101369" cy="2136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80400"/>
              </a:lnSpc>
              <a:spcBef>
                <a:spcPts val="1225"/>
              </a:spcBef>
            </a:pPr>
            <a:r>
              <a:rPr lang="en-US" sz="2000" spc="-10" dirty="0" smtClean="0">
                <a:solidFill>
                  <a:srgbClr val="FFFFFF"/>
                </a:solidFill>
                <a:latin typeface="Satisfy" charset="0"/>
                <a:cs typeface="Carlito"/>
              </a:rPr>
              <a:t>Neuromorphic </a:t>
            </a:r>
            <a:r>
              <a:rPr lang="en-US" sz="2000" spc="-10" dirty="0">
                <a:solidFill>
                  <a:srgbClr val="FFFFFF"/>
                </a:solidFill>
                <a:latin typeface="Satisfy" charset="0"/>
                <a:cs typeface="Carlito"/>
              </a:rPr>
              <a:t>engineering, </a:t>
            </a:r>
            <a:r>
              <a:rPr lang="en-US" sz="2000" dirty="0">
                <a:solidFill>
                  <a:srgbClr val="FFFFFF"/>
                </a:solidFill>
                <a:latin typeface="Satisfy" charset="0"/>
                <a:cs typeface="Carlito"/>
              </a:rPr>
              <a:t>also known as  </a:t>
            </a:r>
            <a:r>
              <a:rPr lang="en-US" sz="2000" spc="-10" dirty="0" err="1">
                <a:solidFill>
                  <a:srgbClr val="FFFFFF"/>
                </a:solidFill>
                <a:latin typeface="Satisfy" charset="0"/>
                <a:cs typeface="Carlito"/>
              </a:rPr>
              <a:t>neuromorphic</a:t>
            </a:r>
            <a:r>
              <a:rPr lang="en-US" sz="2000" spc="-10" dirty="0">
                <a:solidFill>
                  <a:srgbClr val="FFFFFF"/>
                </a:solidFill>
                <a:latin typeface="Satisfy" charset="0"/>
                <a:cs typeface="Carlito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Satisfy" charset="0"/>
                <a:cs typeface="Carlito"/>
              </a:rPr>
              <a:t>computing </a:t>
            </a:r>
            <a:r>
              <a:rPr lang="en-US" sz="2000" spc="-20" dirty="0">
                <a:solidFill>
                  <a:srgbClr val="FFFFFF"/>
                </a:solidFill>
                <a:latin typeface="Satisfy" charset="0"/>
                <a:cs typeface="Carlito"/>
              </a:rPr>
              <a:t>started </a:t>
            </a:r>
            <a:r>
              <a:rPr lang="en-US" sz="2000" dirty="0">
                <a:solidFill>
                  <a:srgbClr val="FFFFFF"/>
                </a:solidFill>
                <a:latin typeface="Satisfy" charset="0"/>
                <a:cs typeface="Carlito"/>
              </a:rPr>
              <a:t>as a </a:t>
            </a:r>
            <a:r>
              <a:rPr lang="en-US" sz="2000" spc="-5" dirty="0">
                <a:solidFill>
                  <a:srgbClr val="FFFFFF"/>
                </a:solidFill>
                <a:latin typeface="Satisfy" charset="0"/>
                <a:cs typeface="Carlito"/>
              </a:rPr>
              <a:t>concept</a:t>
            </a:r>
            <a:r>
              <a:rPr lang="en-US" sz="2000" spc="-130" dirty="0">
                <a:solidFill>
                  <a:srgbClr val="FFFFFF"/>
                </a:solidFill>
                <a:latin typeface="Satisfy" charset="0"/>
                <a:cs typeface="Carlito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Satisfy" charset="0"/>
                <a:cs typeface="Carlito"/>
              </a:rPr>
              <a:t>developed  by </a:t>
            </a:r>
            <a:r>
              <a:rPr lang="en-US" sz="2000" dirty="0">
                <a:solidFill>
                  <a:srgbClr val="FFFFFF"/>
                </a:solidFill>
                <a:latin typeface="Satisfy" charset="0"/>
                <a:cs typeface="Carlito"/>
              </a:rPr>
              <a:t>Carver Mead in the </a:t>
            </a:r>
            <a:r>
              <a:rPr lang="en-US" sz="2000" spc="-20" dirty="0">
                <a:solidFill>
                  <a:srgbClr val="FFFFFF"/>
                </a:solidFill>
                <a:latin typeface="Satisfy" charset="0"/>
                <a:cs typeface="Carlito"/>
              </a:rPr>
              <a:t>late </a:t>
            </a:r>
            <a:r>
              <a:rPr lang="en-US" sz="2000" dirty="0">
                <a:solidFill>
                  <a:srgbClr val="FFFFFF"/>
                </a:solidFill>
                <a:latin typeface="Satisfy" charset="0"/>
                <a:cs typeface="Carlito"/>
              </a:rPr>
              <a:t>1980s, </a:t>
            </a:r>
            <a:r>
              <a:rPr lang="en-US" sz="2000" spc="-5" dirty="0">
                <a:solidFill>
                  <a:srgbClr val="FFFFFF"/>
                </a:solidFill>
                <a:latin typeface="Satisfy" charset="0"/>
                <a:cs typeface="Carlito"/>
              </a:rPr>
              <a:t>describing </a:t>
            </a:r>
            <a:r>
              <a:rPr lang="en-US" sz="2000" dirty="0">
                <a:solidFill>
                  <a:srgbClr val="FFFFFF"/>
                </a:solidFill>
                <a:latin typeface="Satisfy" charset="0"/>
                <a:cs typeface="Carlito"/>
              </a:rPr>
              <a:t>the </a:t>
            </a:r>
            <a:r>
              <a:rPr lang="en-US" sz="2000" spc="-5" dirty="0">
                <a:solidFill>
                  <a:srgbClr val="FFFFFF"/>
                </a:solidFill>
                <a:latin typeface="Satisfy" charset="0"/>
                <a:cs typeface="Carlito"/>
              </a:rPr>
              <a:t>use of  </a:t>
            </a:r>
            <a:r>
              <a:rPr lang="en-US" sz="2000" spc="-10" dirty="0">
                <a:solidFill>
                  <a:srgbClr val="FFFFFF"/>
                </a:solidFill>
                <a:latin typeface="Satisfy" charset="0"/>
                <a:cs typeface="Carlito"/>
              </a:rPr>
              <a:t>very-large-scale </a:t>
            </a:r>
            <a:r>
              <a:rPr lang="en-US" sz="2000" spc="-20" dirty="0">
                <a:solidFill>
                  <a:srgbClr val="FFFFFF"/>
                </a:solidFill>
                <a:latin typeface="Satisfy" charset="0"/>
                <a:cs typeface="Carlito"/>
              </a:rPr>
              <a:t>integration </a:t>
            </a:r>
            <a:r>
              <a:rPr lang="en-US" sz="2000" spc="-5" dirty="0">
                <a:solidFill>
                  <a:srgbClr val="FFFFFF"/>
                </a:solidFill>
                <a:latin typeface="Satisfy" charset="0"/>
                <a:cs typeface="Carlito"/>
              </a:rPr>
              <a:t>(VLSI) </a:t>
            </a:r>
            <a:r>
              <a:rPr lang="en-US" sz="2000" spc="-30" dirty="0">
                <a:solidFill>
                  <a:srgbClr val="FFFFFF"/>
                </a:solidFill>
                <a:latin typeface="Satisfy" charset="0"/>
                <a:cs typeface="Carlito"/>
              </a:rPr>
              <a:t>systems </a:t>
            </a:r>
            <a:r>
              <a:rPr lang="en-US" sz="2000" spc="-15" dirty="0">
                <a:solidFill>
                  <a:srgbClr val="FFFFFF"/>
                </a:solidFill>
                <a:latin typeface="Satisfy" charset="0"/>
                <a:cs typeface="Carlito"/>
              </a:rPr>
              <a:t>containing  </a:t>
            </a:r>
            <a:r>
              <a:rPr lang="en-US" sz="2000" spc="-10" dirty="0">
                <a:solidFill>
                  <a:srgbClr val="FFFFFF"/>
                </a:solidFill>
                <a:latin typeface="Satisfy" charset="0"/>
                <a:cs typeface="Carlito"/>
              </a:rPr>
              <a:t>electronic </a:t>
            </a:r>
            <a:r>
              <a:rPr lang="en-US" sz="2000" dirty="0">
                <a:solidFill>
                  <a:srgbClr val="FFFFFF"/>
                </a:solidFill>
                <a:latin typeface="Satisfy" charset="0"/>
                <a:cs typeface="Carlito"/>
              </a:rPr>
              <a:t>analogue </a:t>
            </a:r>
            <a:r>
              <a:rPr lang="en-US" sz="2000" spc="-10" dirty="0">
                <a:solidFill>
                  <a:srgbClr val="FFFFFF"/>
                </a:solidFill>
                <a:latin typeface="Satisfy" charset="0"/>
                <a:cs typeface="Carlito"/>
              </a:rPr>
              <a:t>circuits </a:t>
            </a:r>
            <a:r>
              <a:rPr lang="en-US" sz="2000" spc="-25" dirty="0">
                <a:solidFill>
                  <a:srgbClr val="FFFFFF"/>
                </a:solidFill>
                <a:latin typeface="Satisfy" charset="0"/>
                <a:cs typeface="Carlito"/>
              </a:rPr>
              <a:t>to </a:t>
            </a:r>
            <a:r>
              <a:rPr lang="en-US" sz="2000" dirty="0">
                <a:solidFill>
                  <a:srgbClr val="FFFFFF"/>
                </a:solidFill>
                <a:latin typeface="Satisfy" charset="0"/>
                <a:cs typeface="Carlito"/>
              </a:rPr>
              <a:t>mimic </a:t>
            </a:r>
            <a:r>
              <a:rPr lang="en-US" sz="2000" spc="-10" dirty="0">
                <a:solidFill>
                  <a:srgbClr val="FFFFFF"/>
                </a:solidFill>
                <a:latin typeface="Satisfy" charset="0"/>
                <a:cs typeface="Carlito"/>
              </a:rPr>
              <a:t>neurobiological  architectures </a:t>
            </a:r>
            <a:r>
              <a:rPr lang="en-US" sz="2000" spc="-15" dirty="0">
                <a:solidFill>
                  <a:srgbClr val="FFFFFF"/>
                </a:solidFill>
                <a:latin typeface="Satisfy" charset="0"/>
                <a:cs typeface="Carlito"/>
              </a:rPr>
              <a:t>present </a:t>
            </a:r>
            <a:r>
              <a:rPr lang="en-US" sz="2000" dirty="0">
                <a:solidFill>
                  <a:srgbClr val="FFFFFF"/>
                </a:solidFill>
                <a:latin typeface="Satisfy" charset="0"/>
                <a:cs typeface="Carlito"/>
              </a:rPr>
              <a:t>in the </a:t>
            </a:r>
            <a:r>
              <a:rPr lang="en-US" sz="2000" spc="-5" dirty="0">
                <a:solidFill>
                  <a:srgbClr val="FFFFFF"/>
                </a:solidFill>
                <a:latin typeface="Satisfy" charset="0"/>
                <a:cs typeface="Carlito"/>
              </a:rPr>
              <a:t>nervous</a:t>
            </a:r>
            <a:r>
              <a:rPr lang="en-US" sz="2000" spc="-100" dirty="0">
                <a:solidFill>
                  <a:srgbClr val="FFFFFF"/>
                </a:solidFill>
                <a:latin typeface="Satisfy" charset="0"/>
                <a:cs typeface="Carlito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Satisfy" charset="0"/>
                <a:cs typeface="Carlito"/>
              </a:rPr>
              <a:t>system."</a:t>
            </a:r>
            <a:endParaRPr lang="en-US" sz="2000" dirty="0">
              <a:latin typeface="Satisfy" charset="0"/>
              <a:cs typeface="Carlito"/>
            </a:endParaRPr>
          </a:p>
          <a:p>
            <a:pPr marL="12700">
              <a:spcBef>
                <a:spcPts val="135"/>
              </a:spcBef>
            </a:pPr>
            <a:r>
              <a:rPr lang="en-US" sz="2000" dirty="0">
                <a:solidFill>
                  <a:srgbClr val="FFFFFF"/>
                </a:solidFill>
                <a:latin typeface="Satisfy" charset="0"/>
                <a:cs typeface="Carlito"/>
              </a:rPr>
              <a:t>- </a:t>
            </a:r>
            <a:r>
              <a:rPr lang="en-US" sz="2000" spc="-25" dirty="0">
                <a:solidFill>
                  <a:srgbClr val="FFFFFF"/>
                </a:solidFill>
                <a:latin typeface="Satisfy" charset="0"/>
                <a:cs typeface="Carlito"/>
              </a:rPr>
              <a:t>Easton,</a:t>
            </a:r>
            <a:r>
              <a:rPr lang="en-US" sz="2000" spc="5" dirty="0">
                <a:solidFill>
                  <a:srgbClr val="FFFFFF"/>
                </a:solidFill>
                <a:latin typeface="Satisfy" charset="0"/>
                <a:cs typeface="Carlito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Satisfy" charset="0"/>
                <a:cs typeface="Carlito"/>
              </a:rPr>
              <a:t>2015</a:t>
            </a:r>
            <a:endParaRPr lang="en-US" sz="2000" dirty="0">
              <a:latin typeface="Satisfy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899592" y="627534"/>
            <a:ext cx="7101076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Things we learn from this Presentations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148655" y="1487076"/>
            <a:ext cx="6110100" cy="283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99F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CC66FF"/>
                </a:solidFill>
                <a:latin typeface="Satisfy" charset="0"/>
              </a:rPr>
              <a:t>Neuromorphic Chips</a:t>
            </a:r>
          </a:p>
          <a:p>
            <a:pPr>
              <a:buClr>
                <a:srgbClr val="FF99F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CC66FF"/>
                </a:solidFill>
                <a:latin typeface="Satisfy" charset="0"/>
              </a:rPr>
              <a:t>Existing Applications</a:t>
            </a:r>
          </a:p>
          <a:p>
            <a:pPr>
              <a:buClr>
                <a:srgbClr val="FF99F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CC66FF"/>
                </a:solidFill>
                <a:latin typeface="Satisfy" charset="0"/>
              </a:rPr>
              <a:t>Benefits</a:t>
            </a:r>
          </a:p>
          <a:p>
            <a:pPr>
              <a:buClr>
                <a:srgbClr val="FF99F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CC66FF"/>
                </a:solidFill>
                <a:latin typeface="Satisfy" charset="0"/>
              </a:rPr>
              <a:t>Future Applications</a:t>
            </a:r>
          </a:p>
          <a:p>
            <a:pPr>
              <a:buClr>
                <a:srgbClr val="FF99F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CC66FF"/>
                </a:solidFill>
                <a:latin typeface="Satisfy" charset="0"/>
              </a:rPr>
              <a:t>Negative Effects</a:t>
            </a:r>
          </a:p>
          <a:p>
            <a:pPr>
              <a:buClr>
                <a:srgbClr val="FF99FF"/>
              </a:buClr>
              <a:buFont typeface="Wingdings" pitchFamily="2" charset="2"/>
              <a:buChar char="q"/>
            </a:pPr>
            <a:endParaRPr lang="en-US" dirty="0" smtClean="0">
              <a:solidFill>
                <a:srgbClr val="CC66FF"/>
              </a:solidFill>
              <a:latin typeface="Satisfy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endParaRPr dirty="0">
              <a:solidFill>
                <a:srgbClr val="CC66FF"/>
              </a:solidFill>
              <a:latin typeface="Satisfy" charset="0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098" name="Picture 2" descr="C:\Users\Asus\Desktop\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1630"/>
            <a:ext cx="3600400" cy="234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7031" y="1491630"/>
            <a:ext cx="511256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Satisfy" charset="0"/>
                <a:cs typeface="Gothic Uralic"/>
              </a:rPr>
              <a:t>Modeled </a:t>
            </a:r>
            <a:r>
              <a:rPr lang="en-US" sz="2400" spc="-5" dirty="0">
                <a:solidFill>
                  <a:srgbClr val="FFFFFF"/>
                </a:solidFill>
                <a:latin typeface="Satisfy" charset="0"/>
                <a:cs typeface="Gothic Uralic"/>
              </a:rPr>
              <a:t>on biological </a:t>
            </a:r>
            <a:r>
              <a:rPr lang="en-US" sz="2400" spc="-10" dirty="0">
                <a:solidFill>
                  <a:srgbClr val="FFFFFF"/>
                </a:solidFill>
                <a:latin typeface="Satisfy" charset="0"/>
                <a:cs typeface="Gothic Uralic"/>
              </a:rPr>
              <a:t>brains—designed </a:t>
            </a:r>
            <a:r>
              <a:rPr lang="en-US" sz="2400" spc="-5" dirty="0">
                <a:solidFill>
                  <a:srgbClr val="FFFFFF"/>
                </a:solidFill>
                <a:latin typeface="Satisfy" charset="0"/>
                <a:cs typeface="Gothic Uralic"/>
              </a:rPr>
              <a:t>to  process sensory </a:t>
            </a:r>
            <a:r>
              <a:rPr lang="en-US" sz="2400" dirty="0">
                <a:solidFill>
                  <a:srgbClr val="FFFFFF"/>
                </a:solidFill>
                <a:latin typeface="Satisfy" charset="0"/>
                <a:cs typeface="Gothic Uralic"/>
              </a:rPr>
              <a:t>data </a:t>
            </a:r>
            <a:r>
              <a:rPr lang="en-US" sz="2400" spc="-5" dirty="0">
                <a:solidFill>
                  <a:srgbClr val="FFFFFF"/>
                </a:solidFill>
                <a:latin typeface="Satisfy" charset="0"/>
                <a:cs typeface="Gothic Uralic"/>
              </a:rPr>
              <a:t>such as images and  sound and </a:t>
            </a:r>
            <a:r>
              <a:rPr lang="en-US" sz="2400" dirty="0">
                <a:solidFill>
                  <a:srgbClr val="FFFFFF"/>
                </a:solidFill>
                <a:latin typeface="Satisfy" charset="0"/>
                <a:cs typeface="Gothic Uralic"/>
              </a:rPr>
              <a:t>respond </a:t>
            </a:r>
            <a:r>
              <a:rPr lang="en-US" sz="2400" spc="-5" dirty="0">
                <a:solidFill>
                  <a:srgbClr val="FFFFFF"/>
                </a:solidFill>
                <a:latin typeface="Satisfy" charset="0"/>
                <a:cs typeface="Gothic Uralic"/>
              </a:rPr>
              <a:t>to </a:t>
            </a:r>
            <a:r>
              <a:rPr lang="en-US" sz="2400" dirty="0">
                <a:solidFill>
                  <a:srgbClr val="FFFFFF"/>
                </a:solidFill>
                <a:latin typeface="Satisfy" charset="0"/>
                <a:cs typeface="Gothic Uralic"/>
              </a:rPr>
              <a:t>changes </a:t>
            </a:r>
            <a:r>
              <a:rPr lang="en-US" sz="2400" spc="-5" dirty="0">
                <a:solidFill>
                  <a:srgbClr val="FFFFFF"/>
                </a:solidFill>
                <a:latin typeface="Satisfy" charset="0"/>
                <a:cs typeface="Gothic Uralic"/>
              </a:rPr>
              <a:t>in </a:t>
            </a:r>
            <a:r>
              <a:rPr lang="en-US" sz="2400" dirty="0">
                <a:solidFill>
                  <a:srgbClr val="FFFFFF"/>
                </a:solidFill>
                <a:latin typeface="Satisfy" charset="0"/>
                <a:cs typeface="Gothic Uralic"/>
              </a:rPr>
              <a:t>that data </a:t>
            </a:r>
            <a:r>
              <a:rPr lang="en-US" sz="2400" spc="-5" dirty="0">
                <a:solidFill>
                  <a:srgbClr val="FFFFFF"/>
                </a:solidFill>
                <a:latin typeface="Satisfy" charset="0"/>
                <a:cs typeface="Gothic Uralic"/>
              </a:rPr>
              <a:t>in  ways not specifically</a:t>
            </a:r>
            <a:r>
              <a:rPr lang="en-US" sz="2400" spc="40" dirty="0">
                <a:solidFill>
                  <a:srgbClr val="FFFFFF"/>
                </a:solidFill>
                <a:latin typeface="Satisfy" charset="0"/>
                <a:cs typeface="Gothic Uralic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Satisfy" charset="0"/>
                <a:cs typeface="Gothic Uralic"/>
              </a:rPr>
              <a:t>programmed.</a:t>
            </a:r>
            <a:endParaRPr lang="en-US" sz="2400" dirty="0">
              <a:latin typeface="Satisfy" charset="0"/>
              <a:cs typeface="Gothic Ural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051" y="891740"/>
            <a:ext cx="36004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Satisfy" charset="0"/>
              </a:rPr>
              <a:t>Neuromorphic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atisfy" charset="0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Satisfy" charset="0"/>
              </a:rPr>
              <a:t>Chips</a:t>
            </a:r>
            <a:endParaRPr lang="en-IN" sz="3200" dirty="0">
              <a:solidFill>
                <a:schemeClr val="accent2"/>
              </a:solidFill>
              <a:latin typeface="Satisfy" charset="0"/>
            </a:endParaRPr>
          </a:p>
        </p:txBody>
      </p:sp>
      <p:pic>
        <p:nvPicPr>
          <p:cNvPr id="3074" name="Picture 2" descr="C:\Users\Asus\Desktop\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41" y="1923678"/>
            <a:ext cx="3776977" cy="313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539552" y="411510"/>
            <a:ext cx="3286500" cy="90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Existing Applications</a:t>
            </a:r>
            <a:endParaRPr dirty="0"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821629" y="1491630"/>
            <a:ext cx="4004732" cy="2880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solidFill>
                  <a:srgbClr val="85057F"/>
                </a:solidFill>
                <a:latin typeface="Satisfy" charset="0"/>
                <a:cs typeface="Gothic Uralic"/>
              </a:rPr>
              <a:t>IBM </a:t>
            </a:r>
            <a:r>
              <a:rPr lang="en-US" sz="2000" spc="-5" dirty="0" err="1">
                <a:solidFill>
                  <a:srgbClr val="85057F"/>
                </a:solidFill>
                <a:latin typeface="Satisfy" charset="0"/>
                <a:cs typeface="Gothic Uralic"/>
              </a:rPr>
              <a:t>TrueNorth</a:t>
            </a:r>
            <a:r>
              <a:rPr lang="en-US" sz="2000" spc="-5" dirty="0">
                <a:solidFill>
                  <a:srgbClr val="85057F"/>
                </a:solidFill>
                <a:latin typeface="Satisfy" charset="0"/>
                <a:cs typeface="Gothic Uralic"/>
              </a:rPr>
              <a:t> - most advanced </a:t>
            </a:r>
            <a:r>
              <a:rPr lang="en-US" sz="2000" spc="-5" dirty="0" err="1">
                <a:solidFill>
                  <a:srgbClr val="85057F"/>
                </a:solidFill>
                <a:latin typeface="Satisfy" charset="0"/>
                <a:cs typeface="Gothic Uralic"/>
              </a:rPr>
              <a:t>neuromorphic</a:t>
            </a:r>
            <a:r>
              <a:rPr lang="en-US" sz="2000" spc="-5" dirty="0">
                <a:solidFill>
                  <a:srgbClr val="85057F"/>
                </a:solidFill>
                <a:latin typeface="Satisfy" charset="0"/>
                <a:cs typeface="Gothic Uralic"/>
              </a:rPr>
              <a:t> (brain-like) computer </a:t>
            </a:r>
            <a:r>
              <a:rPr lang="en-US" sz="2000" dirty="0">
                <a:solidFill>
                  <a:srgbClr val="85057F"/>
                </a:solidFill>
                <a:latin typeface="Satisfy" charset="0"/>
                <a:cs typeface="Gothic Uralic"/>
              </a:rPr>
              <a:t>chip </a:t>
            </a:r>
            <a:r>
              <a:rPr lang="en-US" sz="2000" spc="-5" dirty="0">
                <a:solidFill>
                  <a:srgbClr val="85057F"/>
                </a:solidFill>
                <a:latin typeface="Satisfy" charset="0"/>
                <a:cs typeface="Gothic Uralic"/>
              </a:rPr>
              <a:t>to  date</a:t>
            </a:r>
            <a:endParaRPr lang="en-US" sz="2000" dirty="0">
              <a:solidFill>
                <a:srgbClr val="85057F"/>
              </a:solidFill>
              <a:latin typeface="Satisfy" charset="0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85057F"/>
                </a:solidFill>
                <a:latin typeface="Satisfy" charset="0"/>
                <a:cs typeface="Gothic Uralic"/>
              </a:rPr>
              <a:t>Qualcomm's </a:t>
            </a:r>
            <a:r>
              <a:rPr lang="en-US" sz="2000" dirty="0" err="1">
                <a:solidFill>
                  <a:srgbClr val="85057F"/>
                </a:solidFill>
                <a:latin typeface="Satisfy" charset="0"/>
                <a:cs typeface="Gothic Uralic"/>
              </a:rPr>
              <a:t>Zeroth</a:t>
            </a:r>
            <a:r>
              <a:rPr lang="en-US" sz="2000" spc="5" dirty="0">
                <a:solidFill>
                  <a:srgbClr val="85057F"/>
                </a:solidFill>
                <a:latin typeface="Satisfy" charset="0"/>
                <a:cs typeface="Gothic Uralic"/>
              </a:rPr>
              <a:t> </a:t>
            </a:r>
            <a:r>
              <a:rPr lang="en-US" sz="2000" spc="-5" dirty="0">
                <a:solidFill>
                  <a:srgbClr val="85057F"/>
                </a:solidFill>
                <a:latin typeface="Satisfy" charset="0"/>
                <a:cs typeface="Gothic Uralic"/>
              </a:rPr>
              <a:t>Program</a:t>
            </a:r>
            <a:endParaRPr lang="en-US" sz="2000" dirty="0">
              <a:solidFill>
                <a:srgbClr val="85057F"/>
              </a:solidFill>
              <a:latin typeface="Satisfy" charset="0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85057F"/>
                </a:solidFill>
                <a:latin typeface="Satisfy" charset="0"/>
                <a:cs typeface="Gothic Uralic"/>
              </a:rPr>
              <a:t>Human </a:t>
            </a:r>
            <a:r>
              <a:rPr lang="en-US" sz="2000" dirty="0">
                <a:solidFill>
                  <a:srgbClr val="85057F"/>
                </a:solidFill>
                <a:latin typeface="Satisfy" charset="0"/>
                <a:cs typeface="Gothic Uralic"/>
              </a:rPr>
              <a:t>Brain </a:t>
            </a:r>
            <a:r>
              <a:rPr lang="en-US" sz="2000" spc="-5" dirty="0">
                <a:solidFill>
                  <a:srgbClr val="85057F"/>
                </a:solidFill>
                <a:latin typeface="Satisfy" charset="0"/>
                <a:cs typeface="Gothic Uralic"/>
              </a:rPr>
              <a:t>Project </a:t>
            </a:r>
            <a:r>
              <a:rPr lang="en-US" sz="2000" dirty="0">
                <a:solidFill>
                  <a:srgbClr val="85057F"/>
                </a:solidFill>
                <a:latin typeface="Satisfy" charset="0"/>
                <a:cs typeface="Gothic Uralic"/>
              </a:rPr>
              <a:t>in</a:t>
            </a:r>
            <a:r>
              <a:rPr lang="en-US" sz="2000" spc="10" dirty="0">
                <a:solidFill>
                  <a:srgbClr val="85057F"/>
                </a:solidFill>
                <a:latin typeface="Satisfy" charset="0"/>
                <a:cs typeface="Gothic Uralic"/>
              </a:rPr>
              <a:t> </a:t>
            </a:r>
            <a:r>
              <a:rPr lang="en-US" sz="2000" spc="-5" dirty="0">
                <a:solidFill>
                  <a:srgbClr val="85057F"/>
                </a:solidFill>
                <a:latin typeface="Satisfy" charset="0"/>
                <a:cs typeface="Gothic Uralic"/>
              </a:rPr>
              <a:t>Europe</a:t>
            </a:r>
            <a:endParaRPr lang="en-US" sz="2000" dirty="0">
              <a:solidFill>
                <a:srgbClr val="85057F"/>
              </a:solidFill>
              <a:latin typeface="Satisfy" charset="0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solidFill>
                  <a:srgbClr val="85057F"/>
                </a:solidFill>
                <a:latin typeface="Satisfy" charset="0"/>
                <a:cs typeface="Gothic Uralic"/>
              </a:rPr>
              <a:t>Nvidia's</a:t>
            </a:r>
            <a:r>
              <a:rPr lang="en-US" sz="2000" dirty="0">
                <a:solidFill>
                  <a:srgbClr val="85057F"/>
                </a:solidFill>
                <a:latin typeface="Satisfy" charset="0"/>
                <a:cs typeface="Gothic Uralic"/>
              </a:rPr>
              <a:t> </a:t>
            </a:r>
            <a:r>
              <a:rPr lang="en-US" sz="2000" spc="-5" dirty="0" err="1">
                <a:solidFill>
                  <a:srgbClr val="85057F"/>
                </a:solidFill>
                <a:latin typeface="Satisfy" charset="0"/>
                <a:cs typeface="Gothic Uralic"/>
              </a:rPr>
              <a:t>Tegra</a:t>
            </a:r>
            <a:r>
              <a:rPr lang="en-US" sz="2000" spc="-5" dirty="0">
                <a:solidFill>
                  <a:srgbClr val="85057F"/>
                </a:solidFill>
                <a:latin typeface="Satisfy" charset="0"/>
                <a:cs typeface="Gothic Uralic"/>
              </a:rPr>
              <a:t> X1 </a:t>
            </a:r>
            <a:r>
              <a:rPr lang="en-US" sz="2000" dirty="0">
                <a:solidFill>
                  <a:srgbClr val="85057F"/>
                </a:solidFill>
                <a:latin typeface="Satisfy" charset="0"/>
                <a:cs typeface="Gothic Uralic"/>
              </a:rPr>
              <a:t>revealed </a:t>
            </a:r>
            <a:r>
              <a:rPr lang="en-US" sz="2000" spc="-5" dirty="0">
                <a:solidFill>
                  <a:srgbClr val="85057F"/>
                </a:solidFill>
                <a:latin typeface="Satisfy" charset="0"/>
                <a:cs typeface="Gothic Uralic"/>
              </a:rPr>
              <a:t>at CES</a:t>
            </a:r>
            <a:r>
              <a:rPr lang="en-US" sz="2000" spc="40" dirty="0">
                <a:solidFill>
                  <a:srgbClr val="85057F"/>
                </a:solidFill>
                <a:latin typeface="Satisfy" charset="0"/>
                <a:cs typeface="Gothic Uralic"/>
              </a:rPr>
              <a:t> </a:t>
            </a:r>
            <a:r>
              <a:rPr lang="en-US" sz="2000" spc="-10" dirty="0">
                <a:solidFill>
                  <a:srgbClr val="85057F"/>
                </a:solidFill>
                <a:latin typeface="Satisfy" charset="0"/>
                <a:cs typeface="Gothic Uralic"/>
              </a:rPr>
              <a:t>2015</a:t>
            </a:r>
            <a:endParaRPr lang="en-US" sz="2000" dirty="0">
              <a:solidFill>
                <a:srgbClr val="85057F"/>
              </a:solidFill>
              <a:latin typeface="Satisfy" charset="0"/>
              <a:cs typeface="Gothic Uralic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2000" dirty="0">
              <a:solidFill>
                <a:srgbClr val="85057F"/>
              </a:solidFill>
              <a:latin typeface="Satisfy" charset="0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object 4"/>
          <p:cNvSpPr/>
          <p:nvPr/>
        </p:nvSpPr>
        <p:spPr>
          <a:xfrm>
            <a:off x="4826361" y="2211710"/>
            <a:ext cx="4176464" cy="2016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3"/>
          <p:cNvSpPr/>
          <p:nvPr/>
        </p:nvSpPr>
        <p:spPr>
          <a:xfrm>
            <a:off x="251520" y="1177403"/>
            <a:ext cx="4248472" cy="3220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/>
          <p:cNvSpPr/>
          <p:nvPr/>
        </p:nvSpPr>
        <p:spPr>
          <a:xfrm>
            <a:off x="4644008" y="1131590"/>
            <a:ext cx="4402630" cy="1094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/>
          <p:nvPr/>
        </p:nvSpPr>
        <p:spPr>
          <a:xfrm>
            <a:off x="5004048" y="2787774"/>
            <a:ext cx="3456384" cy="1707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23528" y="328369"/>
            <a:ext cx="280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spc="-10" dirty="0" smtClean="0">
                <a:solidFill>
                  <a:srgbClr val="FF99FF"/>
                </a:solidFill>
                <a:latin typeface="Satisfy" charset="0"/>
              </a:rPr>
              <a:t>Existing Applications</a:t>
            </a:r>
            <a:endParaRPr lang="en-IN" sz="2400" dirty="0">
              <a:solidFill>
                <a:srgbClr val="FF99FF"/>
              </a:solidFill>
              <a:latin typeface="Satisf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us\Desktop\i3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023938"/>
            <a:ext cx="6488113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ubTitle" idx="4294967295"/>
          </p:nvPr>
        </p:nvSpPr>
        <p:spPr>
          <a:xfrm>
            <a:off x="326804" y="1635646"/>
            <a:ext cx="5397324" cy="2376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solidFill>
                  <a:srgbClr val="FFFFFF"/>
                </a:solidFill>
                <a:latin typeface="Satisfy" charset="0"/>
                <a:cs typeface="Gothic Uralic"/>
              </a:rPr>
              <a:t>Can compute </a:t>
            </a:r>
            <a:r>
              <a:rPr lang="en-US" sz="2000" spc="-5" dirty="0">
                <a:solidFill>
                  <a:srgbClr val="FFFFFF"/>
                </a:solidFill>
                <a:latin typeface="Satisfy" charset="0"/>
                <a:cs typeface="Gothic Uralic"/>
              </a:rPr>
              <a:t>in </a:t>
            </a:r>
            <a:r>
              <a:rPr lang="en-US" sz="2000" dirty="0">
                <a:solidFill>
                  <a:srgbClr val="FFFFFF"/>
                </a:solidFill>
                <a:latin typeface="Satisfy" charset="0"/>
                <a:cs typeface="Gothic Uralic"/>
              </a:rPr>
              <a:t>real </a:t>
            </a:r>
            <a:r>
              <a:rPr lang="en-US" sz="2000" spc="-5" dirty="0">
                <a:solidFill>
                  <a:srgbClr val="FFFFFF"/>
                </a:solidFill>
                <a:latin typeface="Satisfy" charset="0"/>
                <a:cs typeface="Gothic Uralic"/>
              </a:rPr>
              <a:t>time, which is similar </a:t>
            </a:r>
            <a:r>
              <a:rPr lang="en-US" sz="2000" dirty="0">
                <a:solidFill>
                  <a:srgbClr val="FFFFFF"/>
                </a:solidFill>
                <a:latin typeface="Satisfy" charset="0"/>
                <a:cs typeface="Gothic Uralic"/>
              </a:rPr>
              <a:t>to how </a:t>
            </a:r>
            <a:r>
              <a:rPr lang="en-US" sz="2000" spc="-5" dirty="0">
                <a:solidFill>
                  <a:srgbClr val="FFFFFF"/>
                </a:solidFill>
                <a:latin typeface="Satisfy" charset="0"/>
                <a:cs typeface="Gothic Uralic"/>
              </a:rPr>
              <a:t>the  brain works</a:t>
            </a:r>
            <a:endParaRPr lang="en-US" sz="2000" dirty="0">
              <a:latin typeface="Satisfy" charset="0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solidFill>
                  <a:srgbClr val="FFFFFF"/>
                </a:solidFill>
                <a:latin typeface="Satisfy" charset="0"/>
                <a:cs typeface="Gothic Uralic"/>
              </a:rPr>
              <a:t>Might </a:t>
            </a:r>
            <a:r>
              <a:rPr lang="en-US" sz="2000" spc="-5" dirty="0">
                <a:solidFill>
                  <a:srgbClr val="FFFFFF"/>
                </a:solidFill>
                <a:latin typeface="Satisfy" charset="0"/>
                <a:cs typeface="Gothic Uralic"/>
              </a:rPr>
              <a:t>take </a:t>
            </a:r>
            <a:r>
              <a:rPr lang="en-US" sz="2000" dirty="0">
                <a:solidFill>
                  <a:srgbClr val="FFFFFF"/>
                </a:solidFill>
                <a:latin typeface="Satisfy" charset="0"/>
                <a:cs typeface="Gothic Uralic"/>
              </a:rPr>
              <a:t>us a step closer to </a:t>
            </a:r>
            <a:r>
              <a:rPr lang="en-US" sz="2000" spc="-5" dirty="0">
                <a:solidFill>
                  <a:srgbClr val="FFFFFF"/>
                </a:solidFill>
                <a:latin typeface="Satisfy" charset="0"/>
                <a:cs typeface="Gothic Uralic"/>
              </a:rPr>
              <a:t>artificial</a:t>
            </a:r>
            <a:r>
              <a:rPr lang="en-US" sz="2000" spc="45" dirty="0">
                <a:solidFill>
                  <a:srgbClr val="FFFFFF"/>
                </a:solidFill>
                <a:latin typeface="Satisfy" charset="0"/>
                <a:cs typeface="Gothic Uralic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Satisfy" charset="0"/>
                <a:cs typeface="Gothic Uralic"/>
              </a:rPr>
              <a:t>intelligence</a:t>
            </a:r>
            <a:endParaRPr lang="en-US" sz="2000" dirty="0">
              <a:latin typeface="Satisfy" charset="0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solidFill>
                  <a:srgbClr val="FFFFFF"/>
                </a:solidFill>
                <a:latin typeface="Satisfy" charset="0"/>
                <a:cs typeface="Gothic Uralic"/>
              </a:rPr>
              <a:t>Different </a:t>
            </a:r>
            <a:r>
              <a:rPr lang="en-US" sz="2000" spc="-5" dirty="0">
                <a:solidFill>
                  <a:srgbClr val="FFFFFF"/>
                </a:solidFill>
                <a:latin typeface="Satisfy" charset="0"/>
                <a:cs typeface="Gothic Uralic"/>
              </a:rPr>
              <a:t>applications in various disciplines</a:t>
            </a:r>
            <a:endParaRPr lang="en-US" sz="2000" dirty="0">
              <a:latin typeface="Satisfy" charset="0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solidFill>
                  <a:srgbClr val="FFFFFF"/>
                </a:solidFill>
                <a:latin typeface="Satisfy" charset="0"/>
                <a:cs typeface="Gothic Uralic"/>
              </a:rPr>
              <a:t>Advances in neuroscience and chip</a:t>
            </a:r>
            <a:r>
              <a:rPr lang="en-US" sz="2000" spc="-80" dirty="0">
                <a:solidFill>
                  <a:srgbClr val="FFFFFF"/>
                </a:solidFill>
                <a:latin typeface="Satisfy" charset="0"/>
                <a:cs typeface="Gothic Uralic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Satisfy" charset="0"/>
                <a:cs typeface="Gothic Uralic"/>
              </a:rPr>
              <a:t>making</a:t>
            </a:r>
            <a:endParaRPr lang="en-US" sz="2000" dirty="0">
              <a:latin typeface="Satisfy" charset="0"/>
              <a:cs typeface="Gothic Uralic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2000" dirty="0">
              <a:latin typeface="Satisfy" charset="0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7092280" y="1151791"/>
            <a:ext cx="1868606" cy="189348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1473054">
            <a:off x="5535790" y="1997293"/>
            <a:ext cx="1092537" cy="106420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6613958" y="1029625"/>
            <a:ext cx="478322" cy="46480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 rot="2486991">
            <a:off x="6445982" y="3075020"/>
            <a:ext cx="340303" cy="3306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8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195486"/>
            <a:ext cx="23759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atisfy" charset="0"/>
              </a:rPr>
              <a:t>Advantages</a:t>
            </a:r>
            <a:endParaRPr lang="en-IN" sz="4000" dirty="0">
              <a:solidFill>
                <a:schemeClr val="accent2">
                  <a:lumMod val="60000"/>
                  <a:lumOff val="40000"/>
                </a:schemeClr>
              </a:solidFill>
              <a:latin typeface="Satisf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>
            <a:spLocks noGrp="1"/>
          </p:cNvSpPr>
          <p:nvPr>
            <p:ph type="body" idx="4294967295"/>
          </p:nvPr>
        </p:nvSpPr>
        <p:spPr>
          <a:xfrm>
            <a:off x="179512" y="-3894"/>
            <a:ext cx="3312368" cy="10081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IN" sz="3200" spc="-5" dirty="0" smtClean="0">
                <a:solidFill>
                  <a:srgbClr val="CC66FF"/>
                </a:solidFill>
                <a:latin typeface="Satisfy" charset="0"/>
              </a:rPr>
              <a:t>Future</a:t>
            </a:r>
            <a:r>
              <a:rPr lang="en-IN" sz="3200" spc="-40" dirty="0" smtClean="0">
                <a:solidFill>
                  <a:srgbClr val="CC66FF"/>
                </a:solidFill>
                <a:latin typeface="Satisfy" charset="0"/>
              </a:rPr>
              <a:t> </a:t>
            </a:r>
            <a:r>
              <a:rPr lang="en-IN" sz="3200" spc="-5" dirty="0" smtClean="0">
                <a:solidFill>
                  <a:srgbClr val="CC66FF"/>
                </a:solidFill>
                <a:latin typeface="Satisfy" charset="0"/>
              </a:rPr>
              <a:t>Applications</a:t>
            </a:r>
            <a:endParaRPr lang="en-IN" sz="3200" dirty="0">
              <a:solidFill>
                <a:srgbClr val="CC66FF"/>
              </a:solidFill>
              <a:latin typeface="Satisfy" charset="0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6" name="Google Shape;256;p3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" name="object 2"/>
          <p:cNvSpPr/>
          <p:nvPr/>
        </p:nvSpPr>
        <p:spPr>
          <a:xfrm>
            <a:off x="1199560" y="785788"/>
            <a:ext cx="3384376" cy="271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-24576" y="1911369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spc="-5" dirty="0" smtClean="0">
                <a:solidFill>
                  <a:srgbClr val="CC66FF"/>
                </a:solidFill>
                <a:latin typeface="Satisfy" charset="0"/>
              </a:rPr>
              <a:t>Roller</a:t>
            </a:r>
            <a:r>
              <a:rPr lang="en-IN" sz="2000" spc="-55" dirty="0" smtClean="0">
                <a:solidFill>
                  <a:srgbClr val="CC66FF"/>
                </a:solidFill>
                <a:latin typeface="Satisfy" charset="0"/>
              </a:rPr>
              <a:t> </a:t>
            </a:r>
            <a:r>
              <a:rPr lang="en-IN" sz="2000" spc="-10" dirty="0" smtClean="0">
                <a:solidFill>
                  <a:srgbClr val="CC66FF"/>
                </a:solidFill>
                <a:latin typeface="Satisfy" charset="0"/>
              </a:rPr>
              <a:t>Bot</a:t>
            </a:r>
            <a:endParaRPr lang="en-IN" sz="2000" dirty="0">
              <a:solidFill>
                <a:srgbClr val="CC66FF"/>
              </a:solidFill>
              <a:latin typeface="Satisfy" charset="0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5109354" y="854037"/>
            <a:ext cx="2376264" cy="2016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940152" y="3003798"/>
            <a:ext cx="162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spc="-10" dirty="0" smtClean="0">
                <a:solidFill>
                  <a:srgbClr val="CC66FF"/>
                </a:solidFill>
                <a:latin typeface="Satisfy" charset="0"/>
              </a:rPr>
              <a:t>Sensor</a:t>
            </a:r>
            <a:r>
              <a:rPr lang="en-IN" sz="2000" spc="-45" dirty="0" smtClean="0">
                <a:solidFill>
                  <a:srgbClr val="CC66FF"/>
                </a:solidFill>
                <a:latin typeface="Satisfy" charset="0"/>
              </a:rPr>
              <a:t> </a:t>
            </a:r>
            <a:r>
              <a:rPr lang="en-IN" sz="2000" spc="-5" dirty="0" smtClean="0">
                <a:solidFill>
                  <a:srgbClr val="CC66FF"/>
                </a:solidFill>
                <a:latin typeface="Satisfy" charset="0"/>
              </a:rPr>
              <a:t>Flower</a:t>
            </a:r>
            <a:endParaRPr lang="en-IN" sz="2000" dirty="0">
              <a:solidFill>
                <a:srgbClr val="CC66FF"/>
              </a:solidFill>
              <a:latin typeface="Satisfy" charset="0"/>
            </a:endParaRPr>
          </a:p>
        </p:txBody>
      </p:sp>
      <p:sp>
        <p:nvSpPr>
          <p:cNvPr id="15" name="object 3"/>
          <p:cNvSpPr/>
          <p:nvPr/>
        </p:nvSpPr>
        <p:spPr>
          <a:xfrm>
            <a:off x="2891748" y="3713688"/>
            <a:ext cx="4248472" cy="129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236296" y="4161133"/>
            <a:ext cx="1139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spc="-5" dirty="0" smtClean="0">
                <a:solidFill>
                  <a:srgbClr val="CC66FF"/>
                </a:solidFill>
                <a:latin typeface="Satisfy" charset="0"/>
              </a:rPr>
              <a:t>Aut</a:t>
            </a:r>
            <a:r>
              <a:rPr lang="en-IN" sz="2000" spc="-20" dirty="0" smtClean="0">
                <a:solidFill>
                  <a:srgbClr val="CC66FF"/>
                </a:solidFill>
                <a:latin typeface="Satisfy" charset="0"/>
              </a:rPr>
              <a:t>o</a:t>
            </a:r>
            <a:r>
              <a:rPr lang="en-IN" sz="2000" spc="-5" dirty="0" smtClean="0">
                <a:solidFill>
                  <a:srgbClr val="CC66FF"/>
                </a:solidFill>
                <a:latin typeface="Satisfy" charset="0"/>
              </a:rPr>
              <a:t>-</a:t>
            </a:r>
            <a:r>
              <a:rPr lang="en-IN" sz="2000" spc="-10" dirty="0" smtClean="0">
                <a:solidFill>
                  <a:srgbClr val="CC66FF"/>
                </a:solidFill>
                <a:latin typeface="Satisfy" charset="0"/>
              </a:rPr>
              <a:t>ECG</a:t>
            </a:r>
            <a:endParaRPr lang="en-IN" sz="2000" dirty="0">
              <a:solidFill>
                <a:srgbClr val="CC66FF"/>
              </a:solidFill>
              <a:latin typeface="Satisf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Carnival base template">
  <a:themeElements>
    <a:clrScheme name="Custom 347">
      <a:dk1>
        <a:srgbClr val="322B3A"/>
      </a:dk1>
      <a:lt1>
        <a:srgbClr val="FFFFFF"/>
      </a:lt1>
      <a:dk2>
        <a:srgbClr val="B6B4BE"/>
      </a:dk2>
      <a:lt2>
        <a:srgbClr val="F1ECEE"/>
      </a:lt2>
      <a:accent1>
        <a:srgbClr val="ECA3BD"/>
      </a:accent1>
      <a:accent2>
        <a:srgbClr val="B9A9E9"/>
      </a:accent2>
      <a:accent3>
        <a:srgbClr val="A1CAF3"/>
      </a:accent3>
      <a:accent4>
        <a:srgbClr val="A9E9D5"/>
      </a:accent4>
      <a:accent5>
        <a:srgbClr val="C3E299"/>
      </a:accent5>
      <a:accent6>
        <a:srgbClr val="F7DDAD"/>
      </a:accent6>
      <a:hlink>
        <a:srgbClr val="554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238</Words>
  <Application>Microsoft Office PowerPoint</Application>
  <PresentationFormat>On-screen Show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Satisfy</vt:lpstr>
      <vt:lpstr>Gothic Uralic</vt:lpstr>
      <vt:lpstr>Carlito</vt:lpstr>
      <vt:lpstr>Wingdings</vt:lpstr>
      <vt:lpstr>Raleway</vt:lpstr>
      <vt:lpstr>Raleway Thin</vt:lpstr>
      <vt:lpstr>Calibri</vt:lpstr>
      <vt:lpstr>SlidesCarnival base template</vt:lpstr>
      <vt:lpstr>Neuromorphic Hardware</vt:lpstr>
      <vt:lpstr>PowerPoint Presentation</vt:lpstr>
      <vt:lpstr>Things we learn from this Presentations</vt:lpstr>
      <vt:lpstr>PowerPoint Presentation</vt:lpstr>
      <vt:lpstr>Existing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RAJA</dc:creator>
  <cp:lastModifiedBy>Asus</cp:lastModifiedBy>
  <cp:revision>14</cp:revision>
  <dcterms:modified xsi:type="dcterms:W3CDTF">2020-11-02T16:37:53Z</dcterms:modified>
</cp:coreProperties>
</file>