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8" r:id="rId3"/>
    <p:sldId id="282" r:id="rId4"/>
    <p:sldId id="283" r:id="rId5"/>
    <p:sldId id="284" r:id="rId6"/>
    <p:sldId id="262" r:id="rId7"/>
    <p:sldId id="271" r:id="rId8"/>
    <p:sldId id="275" r:id="rId9"/>
    <p:sldId id="276" r:id="rId10"/>
    <p:sldId id="266" r:id="rId11"/>
    <p:sldId id="270" r:id="rId12"/>
    <p:sldId id="278" r:id="rId13"/>
    <p:sldId id="28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D711D6A-8D91-4823-AF03-54D48602E431}">
  <a:tblStyle styleId="{DD711D6A-8D91-4823-AF03-54D48602E4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99" autoAdjust="0"/>
    <p:restoredTop sz="94660"/>
  </p:normalViewPr>
  <p:slideViewPr>
    <p:cSldViewPr>
      <p:cViewPr varScale="1">
        <p:scale>
          <a:sx n="97" d="100"/>
          <a:sy n="97" d="100"/>
        </p:scale>
        <p:origin x="-384"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lstStyle>
            <a:lvl1pPr lvl="0" algn="ctr" rtl="0">
              <a:spcBef>
                <a:spcPts val="0"/>
              </a:spcBef>
              <a:spcAft>
                <a:spcPts val="0"/>
              </a:spcAft>
              <a:buClr>
                <a:srgbClr val="FFFFFF"/>
              </a:buClr>
              <a:buSzPts val="1800"/>
              <a:buNone/>
              <a:defRPr sz="1800">
                <a:solidFill>
                  <a:srgbClr val="FFFFFF"/>
                </a:solidFill>
              </a:defRPr>
            </a:lvl1pPr>
            <a:lvl2pPr lvl="1" algn="ctr" rtl="0">
              <a:spcBef>
                <a:spcPts val="1000"/>
              </a:spcBef>
              <a:spcAft>
                <a:spcPts val="0"/>
              </a:spcAft>
              <a:buClr>
                <a:srgbClr val="FFFFFF"/>
              </a:buClr>
              <a:buSzPts val="1800"/>
              <a:buNone/>
              <a:defRPr sz="1800">
                <a:solidFill>
                  <a:srgbClr val="FFFFFF"/>
                </a:solidFill>
              </a:defRPr>
            </a:lvl2pPr>
            <a:lvl3pPr lvl="2" algn="ctr" rtl="0">
              <a:spcBef>
                <a:spcPts val="1000"/>
              </a:spcBef>
              <a:spcAft>
                <a:spcPts val="0"/>
              </a:spcAft>
              <a:buClr>
                <a:srgbClr val="FFFFFF"/>
              </a:buClr>
              <a:buSzPts val="1800"/>
              <a:buNone/>
              <a:defRPr sz="1800">
                <a:solidFill>
                  <a:srgbClr val="FFFFFF"/>
                </a:solidFill>
              </a:defRPr>
            </a:lvl3pPr>
            <a:lvl4pPr lvl="3" algn="ctr" rtl="0">
              <a:spcBef>
                <a:spcPts val="1000"/>
              </a:spcBef>
              <a:spcAft>
                <a:spcPts val="0"/>
              </a:spcAft>
              <a:buClr>
                <a:srgbClr val="FFFFFF"/>
              </a:buClr>
              <a:buSzPts val="1800"/>
              <a:buNone/>
              <a:defRPr sz="1800">
                <a:solidFill>
                  <a:srgbClr val="FFFFFF"/>
                </a:solidFill>
              </a:defRPr>
            </a:lvl4pPr>
            <a:lvl5pPr lvl="4" algn="ctr" rtl="0">
              <a:spcBef>
                <a:spcPts val="1000"/>
              </a:spcBef>
              <a:spcAft>
                <a:spcPts val="0"/>
              </a:spcAft>
              <a:buClr>
                <a:srgbClr val="FFFFFF"/>
              </a:buClr>
              <a:buSzPts val="1800"/>
              <a:buNone/>
              <a:defRPr sz="1800">
                <a:solidFill>
                  <a:srgbClr val="FFFFFF"/>
                </a:solidFill>
              </a:defRPr>
            </a:lvl5pPr>
            <a:lvl6pPr lvl="5" algn="ctr" rtl="0">
              <a:spcBef>
                <a:spcPts val="1000"/>
              </a:spcBef>
              <a:spcAft>
                <a:spcPts val="0"/>
              </a:spcAft>
              <a:buClr>
                <a:srgbClr val="FFFFFF"/>
              </a:buClr>
              <a:buSzPts val="1800"/>
              <a:buNone/>
              <a:defRPr sz="1800">
                <a:solidFill>
                  <a:srgbClr val="FFFFFF"/>
                </a:solidFill>
              </a:defRPr>
            </a:lvl6pPr>
            <a:lvl7pPr lvl="6" algn="ctr" rtl="0">
              <a:spcBef>
                <a:spcPts val="1000"/>
              </a:spcBef>
              <a:spcAft>
                <a:spcPts val="0"/>
              </a:spcAft>
              <a:buClr>
                <a:srgbClr val="FFFFFF"/>
              </a:buClr>
              <a:buSzPts val="1800"/>
              <a:buNone/>
              <a:defRPr sz="1800">
                <a:solidFill>
                  <a:srgbClr val="FFFFFF"/>
                </a:solidFill>
              </a:defRPr>
            </a:lvl7pPr>
            <a:lvl8pPr lvl="7" algn="ctr" rtl="0">
              <a:spcBef>
                <a:spcPts val="1000"/>
              </a:spcBef>
              <a:spcAft>
                <a:spcPts val="0"/>
              </a:spcAft>
              <a:buClr>
                <a:srgbClr val="FFFFFF"/>
              </a:buClr>
              <a:buSzPts val="1800"/>
              <a:buNone/>
              <a:defRPr sz="1800">
                <a:solidFill>
                  <a:srgbClr val="FFFFFF"/>
                </a:solidFill>
              </a:defRPr>
            </a:lvl8pPr>
            <a:lvl9pPr lvl="8" algn="ctr" rtl="0">
              <a:spcBef>
                <a:spcPts val="1000"/>
              </a:spcBef>
              <a:spcAft>
                <a:spcPts val="100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699000" y="790150"/>
            <a:ext cx="3494700" cy="828000"/>
          </a:xfrm>
          <a:prstGeom prst="rect">
            <a:avLst/>
          </a:prstGeom>
        </p:spPr>
        <p:txBody>
          <a:bodyPr spcFirstLastPara="1" wrap="square" lIns="0" tIns="0" rIns="0" bIns="0" anchor="b" anchorCtr="0"/>
          <a:lstStyle>
            <a:lvl1pPr lvl="0" rtl="0">
              <a:spcBef>
                <a:spcPts val="0"/>
              </a:spcBef>
              <a:spcAft>
                <a:spcPts val="0"/>
              </a:spcAft>
              <a:buClr>
                <a:srgbClr val="666666"/>
              </a:buClr>
              <a:buSzPts val="2600"/>
              <a:buNone/>
              <a:defRPr>
                <a:solidFill>
                  <a:srgbClr val="666666"/>
                </a:solidFill>
              </a:defRPr>
            </a:lvl1pPr>
            <a:lvl2pPr lvl="1" rtl="0">
              <a:spcBef>
                <a:spcPts val="0"/>
              </a:spcBef>
              <a:spcAft>
                <a:spcPts val="0"/>
              </a:spcAft>
              <a:buClr>
                <a:srgbClr val="666666"/>
              </a:buClr>
              <a:buSzPts val="2600"/>
              <a:buNone/>
              <a:defRPr>
                <a:solidFill>
                  <a:srgbClr val="666666"/>
                </a:solidFill>
              </a:defRPr>
            </a:lvl2pPr>
            <a:lvl3pPr lvl="2" rtl="0">
              <a:spcBef>
                <a:spcPts val="0"/>
              </a:spcBef>
              <a:spcAft>
                <a:spcPts val="0"/>
              </a:spcAft>
              <a:buClr>
                <a:srgbClr val="666666"/>
              </a:buClr>
              <a:buSzPts val="2600"/>
              <a:buNone/>
              <a:defRPr>
                <a:solidFill>
                  <a:srgbClr val="666666"/>
                </a:solidFill>
              </a:defRPr>
            </a:lvl3pPr>
            <a:lvl4pPr lvl="3" rtl="0">
              <a:spcBef>
                <a:spcPts val="0"/>
              </a:spcBef>
              <a:spcAft>
                <a:spcPts val="0"/>
              </a:spcAft>
              <a:buClr>
                <a:srgbClr val="666666"/>
              </a:buClr>
              <a:buSzPts val="2600"/>
              <a:buNone/>
              <a:defRPr>
                <a:solidFill>
                  <a:srgbClr val="666666"/>
                </a:solidFill>
              </a:defRPr>
            </a:lvl4pPr>
            <a:lvl5pPr lvl="4" rtl="0">
              <a:spcBef>
                <a:spcPts val="0"/>
              </a:spcBef>
              <a:spcAft>
                <a:spcPts val="0"/>
              </a:spcAft>
              <a:buClr>
                <a:srgbClr val="666666"/>
              </a:buClr>
              <a:buSzPts val="2600"/>
              <a:buNone/>
              <a:defRPr>
                <a:solidFill>
                  <a:srgbClr val="666666"/>
                </a:solidFill>
              </a:defRPr>
            </a:lvl5pPr>
            <a:lvl6pPr lvl="5" rtl="0">
              <a:spcBef>
                <a:spcPts val="0"/>
              </a:spcBef>
              <a:spcAft>
                <a:spcPts val="0"/>
              </a:spcAft>
              <a:buClr>
                <a:srgbClr val="666666"/>
              </a:buClr>
              <a:buSzPts val="2600"/>
              <a:buNone/>
              <a:defRPr>
                <a:solidFill>
                  <a:srgbClr val="666666"/>
                </a:solidFill>
              </a:defRPr>
            </a:lvl6pPr>
            <a:lvl7pPr lvl="6" rtl="0">
              <a:spcBef>
                <a:spcPts val="0"/>
              </a:spcBef>
              <a:spcAft>
                <a:spcPts val="0"/>
              </a:spcAft>
              <a:buClr>
                <a:srgbClr val="666666"/>
              </a:buClr>
              <a:buSzPts val="2600"/>
              <a:buNone/>
              <a:defRPr>
                <a:solidFill>
                  <a:srgbClr val="666666"/>
                </a:solidFill>
              </a:defRPr>
            </a:lvl7pPr>
            <a:lvl8pPr lvl="7" rtl="0">
              <a:spcBef>
                <a:spcPts val="0"/>
              </a:spcBef>
              <a:spcAft>
                <a:spcPts val="0"/>
              </a:spcAft>
              <a:buClr>
                <a:srgbClr val="666666"/>
              </a:buClr>
              <a:buSzPts val="2600"/>
              <a:buNone/>
              <a:defRPr>
                <a:solidFill>
                  <a:srgbClr val="666666"/>
                </a:solidFill>
              </a:defRPr>
            </a:lvl8pPr>
            <a:lvl9pPr lvl="8" rtl="0">
              <a:spcBef>
                <a:spcPts val="0"/>
              </a:spcBef>
              <a:spcAft>
                <a:spcPts val="0"/>
              </a:spcAft>
              <a:buClr>
                <a:srgbClr val="666666"/>
              </a:buClr>
              <a:buSzPts val="2600"/>
              <a:buNone/>
              <a:defRPr>
                <a:solidFill>
                  <a:srgbClr val="666666"/>
                </a:solidFill>
              </a:defRPr>
            </a:lvl9pPr>
          </a:lstStyle>
          <a:p>
            <a:endParaRPr/>
          </a:p>
        </p:txBody>
      </p:sp>
      <p:sp>
        <p:nvSpPr>
          <p:cNvPr id="29" name="Google Shape;29;p6"/>
          <p:cNvSpPr txBox="1">
            <a:spLocks noGrp="1"/>
          </p:cNvSpPr>
          <p:nvPr>
            <p:ph type="body" idx="1"/>
          </p:nvPr>
        </p:nvSpPr>
        <p:spPr>
          <a:xfrm>
            <a:off x="699000" y="1770225"/>
            <a:ext cx="3494700" cy="2583300"/>
          </a:xfrm>
          <a:prstGeom prst="rect">
            <a:avLst/>
          </a:prstGeom>
        </p:spPr>
        <p:txBody>
          <a:bodyPr spcFirstLastPara="1" wrap="square" lIns="0" tIns="0" rIns="0" bIns="0" anchor="t" anchorCtr="0"/>
          <a:lstStyle>
            <a:lvl1pPr marL="457200" lvl="0" indent="-368300" rtl="0">
              <a:spcBef>
                <a:spcPts val="60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30" name="Google Shape;3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body" idx="1"/>
          </p:nvPr>
        </p:nvSpPr>
        <p:spPr>
          <a:xfrm>
            <a:off x="457200" y="534577"/>
            <a:ext cx="8229600" cy="393600"/>
          </a:xfrm>
          <a:prstGeom prst="rect">
            <a:avLst/>
          </a:prstGeom>
        </p:spPr>
        <p:txBody>
          <a:bodyPr spcFirstLastPara="1" wrap="square" lIns="0" tIns="0" rIns="0" bIns="0" anchor="ctr" anchorCtr="0"/>
          <a:lstStyle>
            <a:lvl1pPr marL="457200" lvl="0" indent="-228600" algn="ctr">
              <a:spcBef>
                <a:spcPts val="360"/>
              </a:spcBef>
              <a:spcAft>
                <a:spcPts val="1000"/>
              </a:spcAft>
              <a:buClr>
                <a:srgbClr val="FFFFFF"/>
              </a:buClr>
              <a:buSzPts val="1400"/>
              <a:buNone/>
              <a:defRPr sz="1400">
                <a:solidFill>
                  <a:srgbClr val="FFFFFF"/>
                </a:solidFill>
              </a:defRPr>
            </a:lvl1pPr>
          </a:lstStyle>
          <a:p>
            <a:endParaRPr/>
          </a:p>
        </p:txBody>
      </p:sp>
      <p:sp>
        <p:nvSpPr>
          <p:cNvPr id="51" name="Google Shape;5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7" name="Google Shape;57;p12"/>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rgbClr val="B7B7B7"/>
                </a:solidFill>
                <a:latin typeface="Montserrat Light"/>
                <a:ea typeface="Montserrat Light"/>
                <a:cs typeface="Montserrat Light"/>
                <a:sym typeface="Montserrat Light"/>
              </a:defRPr>
            </a:lvl1pPr>
            <a:lvl2pPr lvl="1" algn="r">
              <a:buNone/>
              <a:defRPr sz="1200">
                <a:solidFill>
                  <a:srgbClr val="B7B7B7"/>
                </a:solidFill>
                <a:latin typeface="Montserrat Light"/>
                <a:ea typeface="Montserrat Light"/>
                <a:cs typeface="Montserrat Light"/>
                <a:sym typeface="Montserrat Light"/>
              </a:defRPr>
            </a:lvl2pPr>
            <a:lvl3pPr lvl="2" algn="r">
              <a:buNone/>
              <a:defRPr sz="1200">
                <a:solidFill>
                  <a:srgbClr val="B7B7B7"/>
                </a:solidFill>
                <a:latin typeface="Montserrat Light"/>
                <a:ea typeface="Montserrat Light"/>
                <a:cs typeface="Montserrat Light"/>
                <a:sym typeface="Montserrat Light"/>
              </a:defRPr>
            </a:lvl3pPr>
            <a:lvl4pPr lvl="3" algn="r">
              <a:buNone/>
              <a:defRPr sz="1200">
                <a:solidFill>
                  <a:srgbClr val="B7B7B7"/>
                </a:solidFill>
                <a:latin typeface="Montserrat Light"/>
                <a:ea typeface="Montserrat Light"/>
                <a:cs typeface="Montserrat Light"/>
                <a:sym typeface="Montserrat Light"/>
              </a:defRPr>
            </a:lvl4pPr>
            <a:lvl5pPr lvl="4" algn="r">
              <a:buNone/>
              <a:defRPr sz="1200">
                <a:solidFill>
                  <a:srgbClr val="B7B7B7"/>
                </a:solidFill>
                <a:latin typeface="Montserrat Light"/>
                <a:ea typeface="Montserrat Light"/>
                <a:cs typeface="Montserrat Light"/>
                <a:sym typeface="Montserrat Light"/>
              </a:defRPr>
            </a:lvl5pPr>
            <a:lvl6pPr lvl="5" algn="r">
              <a:buNone/>
              <a:defRPr sz="1200">
                <a:solidFill>
                  <a:srgbClr val="B7B7B7"/>
                </a:solidFill>
                <a:latin typeface="Montserrat Light"/>
                <a:ea typeface="Montserrat Light"/>
                <a:cs typeface="Montserrat Light"/>
                <a:sym typeface="Montserrat Light"/>
              </a:defRPr>
            </a:lvl6pPr>
            <a:lvl7pPr lvl="6" algn="r">
              <a:buNone/>
              <a:defRPr sz="1200">
                <a:solidFill>
                  <a:srgbClr val="B7B7B7"/>
                </a:solidFill>
                <a:latin typeface="Montserrat Light"/>
                <a:ea typeface="Montserrat Light"/>
                <a:cs typeface="Montserrat Light"/>
                <a:sym typeface="Montserrat Light"/>
              </a:defRPr>
            </a:lvl7pPr>
            <a:lvl8pPr lvl="7" algn="r">
              <a:buNone/>
              <a:defRPr sz="1200">
                <a:solidFill>
                  <a:srgbClr val="B7B7B7"/>
                </a:solidFill>
                <a:latin typeface="Montserrat Light"/>
                <a:ea typeface="Montserrat Light"/>
                <a:cs typeface="Montserrat Light"/>
                <a:sym typeface="Montserrat Light"/>
              </a:defRPr>
            </a:lvl8pPr>
            <a:lvl9pPr lvl="8" algn="r">
              <a:buNone/>
              <a:defRPr sz="1200">
                <a:solidFill>
                  <a:srgbClr val="B7B7B7"/>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ideo" Target="file:///C:\Users\Harish\Desktop\EG\temp%20change.mp4"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3" name="Picture 2" descr="effects-of-global-warming-is-climate-change-real.jpg"/>
          <p:cNvPicPr>
            <a:picLocks noChangeAspect="1"/>
          </p:cNvPicPr>
          <p:nvPr/>
        </p:nvPicPr>
        <p:blipFill>
          <a:blip r:embed="rId3"/>
          <a:stretch>
            <a:fillRect/>
          </a:stretch>
        </p:blipFill>
        <p:spPr>
          <a:xfrm>
            <a:off x="0" y="0"/>
            <a:ext cx="9144000" cy="6858000"/>
          </a:xfrm>
          <a:prstGeom prst="rect">
            <a:avLst/>
          </a:prstGeom>
        </p:spPr>
      </p:pic>
      <p:sp>
        <p:nvSpPr>
          <p:cNvPr id="62" name="Google Shape;62;p13"/>
          <p:cNvSpPr txBox="1">
            <a:spLocks noGrp="1"/>
          </p:cNvSpPr>
          <p:nvPr>
            <p:ph type="ctrTitle"/>
          </p:nvPr>
        </p:nvSpPr>
        <p:spPr>
          <a:xfrm>
            <a:off x="533400" y="2114550"/>
            <a:ext cx="8077200" cy="1805650"/>
          </a:xfrm>
          <a:prstGeom prst="rect">
            <a:avLst/>
          </a:prstGeom>
        </p:spPr>
        <p:txBody>
          <a:bodyPr spcFirstLastPara="1" wrap="square" lIns="0" tIns="0" rIns="0" bIns="0" anchor="ctr" anchorCtr="0">
            <a:noAutofit/>
          </a:bodyPr>
          <a:lstStyle/>
          <a:p>
            <a:r>
              <a:rPr lang="en-US" b="1" dirty="0" smtClean="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rPr>
              <a:t>CLIMATE CHANGE </a:t>
            </a:r>
            <a:br>
              <a:rPr lang="en-US" b="1" dirty="0" smtClean="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rPr>
            </a:br>
            <a:endParaRPr>
              <a:solidFill>
                <a:srgbClr val="92D050"/>
              </a:solidFill>
            </a:endParaRPr>
          </a:p>
        </p:txBody>
      </p:sp>
      <p:sp>
        <p:nvSpPr>
          <p:cNvPr id="4" name="TextBox 3"/>
          <p:cNvSpPr txBox="1"/>
          <p:nvPr/>
        </p:nvSpPr>
        <p:spPr>
          <a:xfrm>
            <a:off x="533400" y="133350"/>
            <a:ext cx="5791200" cy="307777"/>
          </a:xfrm>
          <a:prstGeom prst="rect">
            <a:avLst/>
          </a:prstGeom>
          <a:noFill/>
        </p:spPr>
        <p:txBody>
          <a:bodyPr wrap="square" rtlCol="0">
            <a:spAutoFit/>
          </a:bodyPr>
          <a:lstStyle/>
          <a:p>
            <a:endParaRPr lang="en-US" dirty="0"/>
          </a:p>
        </p:txBody>
      </p:sp>
      <p:sp>
        <p:nvSpPr>
          <p:cNvPr id="5" name="TextBox 4"/>
          <p:cNvSpPr txBox="1"/>
          <p:nvPr/>
        </p:nvSpPr>
        <p:spPr>
          <a:xfrm>
            <a:off x="762000" y="0"/>
            <a:ext cx="8001000" cy="1754326"/>
          </a:xfrm>
          <a:prstGeom prst="rect">
            <a:avLst/>
          </a:prstGeom>
          <a:noFill/>
        </p:spPr>
        <p:txBody>
          <a:bodyPr wrap="square" rtlCol="0">
            <a:spAutoFit/>
          </a:bodyPr>
          <a:lstStyle/>
          <a:p>
            <a:r>
              <a:rPr lang="en-US" sz="3600" b="1" dirty="0" smtClean="0">
                <a:solidFill>
                  <a:schemeClr val="bg1"/>
                </a:solidFill>
                <a:latin typeface="Arial Narrow" pitchFamily="34" charset="0"/>
              </a:rPr>
              <a:t>       KONGU ENGINEERING COLLEGE</a:t>
            </a:r>
            <a:br>
              <a:rPr lang="en-US" sz="3600" b="1" dirty="0" smtClean="0">
                <a:solidFill>
                  <a:schemeClr val="bg1"/>
                </a:solidFill>
                <a:latin typeface="Arial Narrow" pitchFamily="34" charset="0"/>
              </a:rPr>
            </a:br>
            <a:r>
              <a:rPr lang="en-US" sz="3600" b="1" dirty="0" smtClean="0">
                <a:solidFill>
                  <a:schemeClr val="bg1"/>
                </a:solidFill>
                <a:latin typeface="Arial Narrow" pitchFamily="34" charset="0"/>
              </a:rPr>
              <a:t>                       PERUNDURAI</a:t>
            </a:r>
          </a:p>
          <a:p>
            <a:endParaRPr lang="en-US" sz="3600" dirty="0">
              <a:solidFill>
                <a:schemeClr val="bg1"/>
              </a:solidFill>
            </a:endParaRPr>
          </a:p>
        </p:txBody>
      </p:sp>
      <p:pic>
        <p:nvPicPr>
          <p:cNvPr id="6" name="Picture 5"/>
          <p:cNvPicPr>
            <a:picLocks noChangeAspect="1"/>
          </p:cNvPicPr>
          <p:nvPr/>
        </p:nvPicPr>
        <p:blipFill>
          <a:blip r:embed="rId4" cstate="print"/>
          <a:stretch>
            <a:fillRect/>
          </a:stretch>
        </p:blipFill>
        <p:spPr>
          <a:xfrm>
            <a:off x="207369" y="149449"/>
            <a:ext cx="958382" cy="1355501"/>
          </a:xfrm>
          <a:prstGeom prst="rect">
            <a:avLst/>
          </a:prstGeom>
        </p:spPr>
      </p:pic>
      <p:pic>
        <p:nvPicPr>
          <p:cNvPr id="7" name="Picture 4"/>
          <p:cNvPicPr>
            <a:picLocks noChangeAspect="1"/>
          </p:cNvPicPr>
          <p:nvPr/>
        </p:nvPicPr>
        <p:blipFill>
          <a:blip r:embed="rId5" cstate="print"/>
          <a:stretch>
            <a:fillRect/>
          </a:stretch>
        </p:blipFill>
        <p:spPr>
          <a:xfrm>
            <a:off x="7848600" y="209550"/>
            <a:ext cx="1295400" cy="1005591"/>
          </a:xfrm>
          <a:prstGeom prst="rect">
            <a:avLst/>
          </a:prstGeom>
        </p:spPr>
      </p:pic>
      <p:sp>
        <p:nvSpPr>
          <p:cNvPr id="8" name="TextBox 7"/>
          <p:cNvSpPr txBox="1"/>
          <p:nvPr/>
        </p:nvSpPr>
        <p:spPr>
          <a:xfrm>
            <a:off x="6553200" y="4095750"/>
            <a:ext cx="2590800" cy="738664"/>
          </a:xfrm>
          <a:prstGeom prst="rect">
            <a:avLst/>
          </a:prstGeom>
          <a:noFill/>
        </p:spPr>
        <p:txBody>
          <a:bodyPr wrap="square" rtlCol="0">
            <a:spAutoFit/>
          </a:bodyPr>
          <a:lstStyle/>
          <a:p>
            <a:endParaRPr lang="en-US" dirty="0" smtClean="0">
              <a:solidFill>
                <a:schemeClr val="bg1">
                  <a:lumMod val="50000"/>
                </a:schemeClr>
              </a:solidFill>
              <a:latin typeface="Algerian" pitchFamily="82" charset="0"/>
            </a:endParaRPr>
          </a:p>
          <a:p>
            <a:r>
              <a:rPr lang="en-US" dirty="0" smtClean="0">
                <a:solidFill>
                  <a:schemeClr val="bg1">
                    <a:lumMod val="50000"/>
                  </a:schemeClr>
                </a:solidFill>
                <a:latin typeface="Algerian" pitchFamily="82" charset="0"/>
              </a:rPr>
              <a:t> </a:t>
            </a:r>
            <a:r>
              <a:rPr lang="en-US" dirty="0" smtClean="0">
                <a:solidFill>
                  <a:schemeClr val="bg1">
                    <a:lumMod val="50000"/>
                  </a:schemeClr>
                </a:solidFill>
                <a:latin typeface="Algerian" pitchFamily="82" charset="0"/>
              </a:rPr>
              <a:t> -----   </a:t>
            </a:r>
            <a:r>
              <a:rPr lang="en-US" dirty="0" err="1" smtClean="0">
                <a:solidFill>
                  <a:schemeClr val="bg1">
                    <a:lumMod val="50000"/>
                  </a:schemeClr>
                </a:solidFill>
                <a:latin typeface="Algerian" pitchFamily="82" charset="0"/>
              </a:rPr>
              <a:t>eraja</a:t>
            </a:r>
            <a:r>
              <a:rPr lang="en-US" dirty="0" smtClean="0">
                <a:solidFill>
                  <a:schemeClr val="bg1">
                    <a:lumMod val="50000"/>
                  </a:schemeClr>
                </a:solidFill>
                <a:latin typeface="Algerian" pitchFamily="82" charset="0"/>
              </a:rPr>
              <a:t> </a:t>
            </a:r>
            <a:r>
              <a:rPr lang="en-US" dirty="0" err="1" smtClean="0">
                <a:solidFill>
                  <a:schemeClr val="bg1">
                    <a:lumMod val="50000"/>
                  </a:schemeClr>
                </a:solidFill>
                <a:latin typeface="Algerian" pitchFamily="82" charset="0"/>
              </a:rPr>
              <a:t>ganapathy</a:t>
            </a:r>
            <a:r>
              <a:rPr lang="en-US" dirty="0" smtClean="0">
                <a:solidFill>
                  <a:schemeClr val="bg1">
                    <a:lumMod val="50000"/>
                  </a:schemeClr>
                </a:solidFill>
                <a:latin typeface="Algerian" pitchFamily="82" charset="0"/>
              </a:rPr>
              <a:t> m</a:t>
            </a:r>
          </a:p>
          <a:p>
            <a:r>
              <a:rPr lang="en-US" dirty="0" smtClean="0">
                <a:solidFill>
                  <a:schemeClr val="bg1">
                    <a:lumMod val="50000"/>
                  </a:schemeClr>
                </a:solidFill>
                <a:latin typeface="Algerian" pitchFamily="82" charset="0"/>
              </a:rPr>
              <a:t> </a:t>
            </a:r>
            <a:r>
              <a:rPr lang="en-US" dirty="0" smtClean="0">
                <a:solidFill>
                  <a:schemeClr val="bg1">
                    <a:lumMod val="50000"/>
                  </a:schemeClr>
                </a:solidFill>
                <a:latin typeface="Algerian" pitchFamily="82" charset="0"/>
              </a:rPr>
              <a:t> -----   </a:t>
            </a:r>
            <a:r>
              <a:rPr lang="en-US" dirty="0" err="1" smtClean="0">
                <a:solidFill>
                  <a:schemeClr val="bg1">
                    <a:lumMod val="50000"/>
                  </a:schemeClr>
                </a:solidFill>
                <a:latin typeface="Algerian" pitchFamily="82" charset="0"/>
              </a:rPr>
              <a:t>dhanush</a:t>
            </a:r>
            <a:r>
              <a:rPr lang="en-US" dirty="0" smtClean="0">
                <a:solidFill>
                  <a:schemeClr val="bg1">
                    <a:lumMod val="50000"/>
                  </a:schemeClr>
                </a:solidFill>
                <a:latin typeface="Algerian" pitchFamily="82" charset="0"/>
              </a:rPr>
              <a:t> s </a:t>
            </a:r>
            <a:endParaRPr lang="en-US" dirty="0">
              <a:solidFill>
                <a:schemeClr val="bg1">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10</a:t>
            </a:fld>
            <a:endParaRPr/>
          </a:p>
        </p:txBody>
      </p:sp>
      <p:sp>
        <p:nvSpPr>
          <p:cNvPr id="4" name="TextBox 3"/>
          <p:cNvSpPr txBox="1"/>
          <p:nvPr/>
        </p:nvSpPr>
        <p:spPr>
          <a:xfrm>
            <a:off x="381000" y="438150"/>
            <a:ext cx="4495800" cy="954107"/>
          </a:xfrm>
          <a:prstGeom prst="rect">
            <a:avLst/>
          </a:prstGeom>
          <a:noFill/>
        </p:spPr>
        <p:txBody>
          <a:bodyPr wrap="square" rtlCol="0">
            <a:spAutoFit/>
          </a:bodyPr>
          <a:lstStyle/>
          <a:p>
            <a:r>
              <a:rPr lang="en-US" sz="2800" b="1" dirty="0" smtClean="0">
                <a:solidFill>
                  <a:schemeClr val="bg2">
                    <a:lumMod val="75000"/>
                  </a:schemeClr>
                </a:solidFill>
                <a:latin typeface="Times New Roman" pitchFamily="18" charset="0"/>
                <a:cs typeface="Times New Roman" pitchFamily="18" charset="0"/>
              </a:rPr>
              <a:t>FUTURE  EFFECTS</a:t>
            </a:r>
            <a:br>
              <a:rPr lang="en-US" sz="2800" b="1" dirty="0" smtClean="0">
                <a:solidFill>
                  <a:schemeClr val="bg2">
                    <a:lumMod val="75000"/>
                  </a:schemeClr>
                </a:solidFill>
                <a:latin typeface="Times New Roman" pitchFamily="18" charset="0"/>
                <a:cs typeface="Times New Roman" pitchFamily="18" charset="0"/>
              </a:rPr>
            </a:br>
            <a:endParaRPr lang="en-US" sz="2800" dirty="0">
              <a:solidFill>
                <a:schemeClr val="bg2">
                  <a:lumMod val="75000"/>
                </a:schemeClr>
              </a:solidFill>
            </a:endParaRPr>
          </a:p>
        </p:txBody>
      </p:sp>
      <p:sp>
        <p:nvSpPr>
          <p:cNvPr id="5" name="TextBox 4"/>
          <p:cNvSpPr txBox="1"/>
          <p:nvPr/>
        </p:nvSpPr>
        <p:spPr>
          <a:xfrm>
            <a:off x="609600" y="1276350"/>
            <a:ext cx="8077200" cy="2492990"/>
          </a:xfrm>
          <a:prstGeom prst="rect">
            <a:avLst/>
          </a:prstGeom>
          <a:noFill/>
        </p:spPr>
        <p:txBody>
          <a:bodyPr wrap="square" rtlCol="0">
            <a:spAutoFit/>
          </a:bodyPr>
          <a:lstStyle/>
          <a:p>
            <a:pPr>
              <a:buFont typeface="Arial" pitchFamily="34" charset="0"/>
              <a:buChar char="•"/>
            </a:pPr>
            <a:r>
              <a:rPr lang="en-US" sz="2000" dirty="0" smtClean="0">
                <a:latin typeface="Script MT Bold" pitchFamily="66" charset="0"/>
                <a:cs typeface="Times New Roman" pitchFamily="18" charset="0"/>
              </a:rPr>
              <a:t>Temperatures will continue to rise</a:t>
            </a:r>
          </a:p>
          <a:p>
            <a:pPr>
              <a:buFont typeface="Arial" pitchFamily="34" charset="0"/>
              <a:buChar char="•"/>
            </a:pPr>
            <a:r>
              <a:rPr lang="en-US" sz="2000" dirty="0" smtClean="0">
                <a:latin typeface="Script MT Bold" pitchFamily="66" charset="0"/>
                <a:cs typeface="Times New Roman" pitchFamily="18" charset="0"/>
              </a:rPr>
              <a:t> Frost-free season (and growing season) will lengthen</a:t>
            </a:r>
          </a:p>
          <a:p>
            <a:pPr>
              <a:buFont typeface="Arial" pitchFamily="34" charset="0"/>
              <a:buChar char="•"/>
            </a:pPr>
            <a:r>
              <a:rPr lang="en-US" sz="2000" dirty="0" smtClean="0">
                <a:latin typeface="Script MT Bold" pitchFamily="66" charset="0"/>
                <a:cs typeface="Times New Roman" pitchFamily="18" charset="0"/>
              </a:rPr>
              <a:t>Changes in precipitation patterns</a:t>
            </a:r>
          </a:p>
          <a:p>
            <a:pPr>
              <a:buFont typeface="Arial" pitchFamily="34" charset="0"/>
              <a:buChar char="•"/>
            </a:pPr>
            <a:r>
              <a:rPr lang="en-US" sz="2000" dirty="0" smtClean="0">
                <a:latin typeface="Script MT Bold" pitchFamily="66" charset="0"/>
                <a:cs typeface="Times New Roman" pitchFamily="18" charset="0"/>
              </a:rPr>
              <a:t>More droughts and heat waves</a:t>
            </a:r>
          </a:p>
          <a:p>
            <a:pPr>
              <a:buFont typeface="Arial" pitchFamily="34" charset="0"/>
              <a:buChar char="•"/>
            </a:pPr>
            <a:r>
              <a:rPr lang="en-US" sz="2000" dirty="0" smtClean="0">
                <a:latin typeface="Script MT Bold" pitchFamily="66" charset="0"/>
                <a:cs typeface="Times New Roman" pitchFamily="18" charset="0"/>
              </a:rPr>
              <a:t>Hurricanes will become stronger and more intense</a:t>
            </a:r>
          </a:p>
          <a:p>
            <a:pPr>
              <a:buFont typeface="Arial" pitchFamily="34" charset="0"/>
              <a:buChar char="•"/>
            </a:pPr>
            <a:r>
              <a:rPr lang="en-US" sz="2000" dirty="0" smtClean="0">
                <a:latin typeface="Script MT Bold" pitchFamily="66" charset="0"/>
                <a:cs typeface="Times New Roman" pitchFamily="18" charset="0"/>
              </a:rPr>
              <a:t>Sea level will rise 1-4 feet by 2100</a:t>
            </a:r>
          </a:p>
          <a:p>
            <a:pPr>
              <a:buFont typeface="Arial" pitchFamily="34" charset="0"/>
              <a:buChar char="•"/>
            </a:pPr>
            <a:r>
              <a:rPr lang="en-US" sz="2000" dirty="0" smtClean="0">
                <a:latin typeface="Script MT Bold" pitchFamily="66" charset="0"/>
                <a:cs typeface="Times New Roman" pitchFamily="18" charset="0"/>
              </a:rPr>
              <a:t>Arctic likely to become ice-free</a:t>
            </a:r>
          </a:p>
          <a:p>
            <a:pPr>
              <a:buFont typeface="Arial" pitchFamily="34" charset="0"/>
              <a:buChar char="•"/>
            </a:pPr>
            <a:endParaRPr lang="en-US" sz="1600" dirty="0">
              <a:latin typeface="Times New Roman" pitchFamily="18" charset="0"/>
              <a:cs typeface="Times New Roman" pitchFamily="18" charset="0"/>
            </a:endParaRPr>
          </a:p>
        </p:txBody>
      </p:sp>
      <p:pic>
        <p:nvPicPr>
          <p:cNvPr id="6" name="Picture 5" descr="atmosphere-clipart-cause-and-effect-climate-change-845057-2178898.jpg"/>
          <p:cNvPicPr>
            <a:picLocks noChangeAspect="1"/>
          </p:cNvPicPr>
          <p:nvPr/>
        </p:nvPicPr>
        <p:blipFill>
          <a:blip r:embed="rId4"/>
          <a:stretch>
            <a:fillRect/>
          </a:stretch>
        </p:blipFill>
        <p:spPr>
          <a:xfrm>
            <a:off x="6477000" y="2647950"/>
            <a:ext cx="2057400" cy="192881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87"/>
        <p:cNvGrpSpPr/>
        <p:nvPr/>
      </p:nvGrpSpPr>
      <p:grpSpPr>
        <a:xfrm>
          <a:off x="0" y="0"/>
          <a:ext cx="0" cy="0"/>
          <a:chOff x="0" y="0"/>
          <a:chExt cx="0" cy="0"/>
        </a:xfrm>
      </p:grpSpPr>
      <p:sp>
        <p:nvSpPr>
          <p:cNvPr id="188" name="Google Shape;188;p27"/>
          <p:cNvSpPr txBox="1">
            <a:spLocks noGrp="1"/>
          </p:cNvSpPr>
          <p:nvPr>
            <p:ph type="ctrTitle" idx="4294967295"/>
          </p:nvPr>
        </p:nvSpPr>
        <p:spPr>
          <a:xfrm>
            <a:off x="-457200" y="361950"/>
            <a:ext cx="6553200" cy="1143000"/>
          </a:xfrm>
          <a:prstGeom prst="rect">
            <a:avLst/>
          </a:prstGeom>
        </p:spPr>
        <p:txBody>
          <a:bodyPr spcFirstLastPara="1" wrap="square" lIns="0" tIns="0" rIns="0" bIns="0" anchor="ctr" anchorCtr="0">
            <a:noAutofit/>
          </a:bodyPr>
          <a:lstStyle/>
          <a:p>
            <a:pPr lvl="0" algn="ctr"/>
            <a:r>
              <a:rPr lang="en-US" sz="2800" b="1" cap="all" dirty="0" smtClean="0">
                <a:solidFill>
                  <a:schemeClr val="bg1">
                    <a:lumMod val="50000"/>
                  </a:schemeClr>
                </a:solidFill>
                <a:latin typeface="Times New Roman" pitchFamily="18" charset="0"/>
                <a:cs typeface="Times New Roman" pitchFamily="18" charset="0"/>
              </a:rPr>
              <a:t> HOW TO EFFECT CHANGE</a:t>
            </a:r>
            <a:br>
              <a:rPr lang="en-US" sz="2800" b="1" cap="all" dirty="0" smtClean="0">
                <a:solidFill>
                  <a:schemeClr val="bg1">
                    <a:lumMod val="50000"/>
                  </a:schemeClr>
                </a:solidFill>
                <a:latin typeface="Times New Roman" pitchFamily="18" charset="0"/>
                <a:cs typeface="Times New Roman" pitchFamily="18" charset="0"/>
              </a:rPr>
            </a:br>
            <a:endParaRPr sz="2800">
              <a:solidFill>
                <a:schemeClr val="bg1">
                  <a:lumMod val="50000"/>
                </a:schemeClr>
              </a:solidFill>
              <a:latin typeface="Times New Roman" pitchFamily="18" charset="0"/>
              <a:cs typeface="Times New Roman" pitchFamily="18" charset="0"/>
            </a:endParaRPr>
          </a:p>
        </p:txBody>
      </p:sp>
      <p:sp>
        <p:nvSpPr>
          <p:cNvPr id="189" name="Google Shape;189;p27"/>
          <p:cNvSpPr txBox="1">
            <a:spLocks noGrp="1"/>
          </p:cNvSpPr>
          <p:nvPr>
            <p:ph type="subTitle" idx="4294967295"/>
          </p:nvPr>
        </p:nvSpPr>
        <p:spPr>
          <a:xfrm>
            <a:off x="457200" y="1428750"/>
            <a:ext cx="7772400" cy="3415303"/>
          </a:xfrm>
          <a:prstGeom prst="rect">
            <a:avLst/>
          </a:prstGeom>
        </p:spPr>
        <p:txBody>
          <a:bodyPr spcFirstLastPara="1" wrap="square" lIns="0" tIns="0" rIns="0" bIns="0" anchor="ctr" anchorCtr="0">
            <a:noAutofit/>
          </a:bodyPr>
          <a:lstStyle/>
          <a:p>
            <a:pPr>
              <a:buClr>
                <a:schemeClr val="tx1">
                  <a:lumMod val="95000"/>
                  <a:lumOff val="5000"/>
                </a:schemeClr>
              </a:buClr>
              <a:buFont typeface="Arial" pitchFamily="34" charset="0"/>
              <a:buChar char="•"/>
            </a:pPr>
            <a:r>
              <a:rPr lang="en-US" sz="2000" dirty="0" smtClean="0">
                <a:solidFill>
                  <a:schemeClr val="tx1">
                    <a:lumMod val="95000"/>
                    <a:lumOff val="5000"/>
                  </a:schemeClr>
                </a:solidFill>
                <a:latin typeface="Script MT Bold" pitchFamily="66" charset="0"/>
                <a:cs typeface="Times New Roman" pitchFamily="18" charset="0"/>
              </a:rPr>
              <a:t>Driving more fuel-efficient cars or hybrid vehicles</a:t>
            </a:r>
          </a:p>
          <a:p>
            <a:pPr>
              <a:buClr>
                <a:schemeClr val="tx1">
                  <a:lumMod val="95000"/>
                  <a:lumOff val="5000"/>
                </a:schemeClr>
              </a:buClr>
              <a:buFont typeface="Arial" pitchFamily="34" charset="0"/>
              <a:buChar char="•"/>
            </a:pPr>
            <a:r>
              <a:rPr lang="en-US" sz="2000" dirty="0" smtClean="0">
                <a:solidFill>
                  <a:schemeClr val="tx1">
                    <a:lumMod val="95000"/>
                    <a:lumOff val="5000"/>
                  </a:schemeClr>
                </a:solidFill>
                <a:latin typeface="Script MT Bold" pitchFamily="66" charset="0"/>
                <a:cs typeface="Times New Roman" pitchFamily="18" charset="0"/>
              </a:rPr>
              <a:t>Using public transportation or cycling to work</a:t>
            </a:r>
          </a:p>
          <a:p>
            <a:pPr>
              <a:buClr>
                <a:schemeClr val="tx1">
                  <a:lumMod val="95000"/>
                  <a:lumOff val="5000"/>
                </a:schemeClr>
              </a:buClr>
              <a:buFont typeface="Arial" pitchFamily="34" charset="0"/>
              <a:buChar char="•"/>
            </a:pPr>
            <a:r>
              <a:rPr lang="en-US" sz="2000" dirty="0" smtClean="0">
                <a:solidFill>
                  <a:schemeClr val="tx1">
                    <a:lumMod val="95000"/>
                    <a:lumOff val="5000"/>
                  </a:schemeClr>
                </a:solidFill>
                <a:latin typeface="Script MT Bold" pitchFamily="66" charset="0"/>
                <a:cs typeface="Times New Roman" pitchFamily="18" charset="0"/>
              </a:rPr>
              <a:t>Using household appliances and devices that expend less energy</a:t>
            </a:r>
          </a:p>
          <a:p>
            <a:pPr>
              <a:buClr>
                <a:schemeClr val="tx1">
                  <a:lumMod val="95000"/>
                  <a:lumOff val="5000"/>
                </a:schemeClr>
              </a:buClr>
              <a:buFont typeface="Arial" pitchFamily="34" charset="0"/>
              <a:buChar char="•"/>
            </a:pPr>
            <a:r>
              <a:rPr lang="en-US" sz="2000" dirty="0" smtClean="0">
                <a:solidFill>
                  <a:schemeClr val="tx1">
                    <a:lumMod val="95000"/>
                    <a:lumOff val="5000"/>
                  </a:schemeClr>
                </a:solidFill>
                <a:latin typeface="Script MT Bold" pitchFamily="66" charset="0"/>
                <a:cs typeface="Times New Roman" pitchFamily="18" charset="0"/>
              </a:rPr>
              <a:t>Retrofitting their homes with ‘green’ technologies (like solar panels or compact fluorescent light bulbs)</a:t>
            </a:r>
          </a:p>
          <a:p>
            <a:pPr>
              <a:buClr>
                <a:schemeClr val="tx1">
                  <a:lumMod val="95000"/>
                  <a:lumOff val="5000"/>
                </a:schemeClr>
              </a:buClr>
              <a:buFont typeface="Arial" pitchFamily="34" charset="0"/>
              <a:buChar char="•"/>
            </a:pPr>
            <a:r>
              <a:rPr lang="en-US" sz="2000" dirty="0" smtClean="0">
                <a:solidFill>
                  <a:schemeClr val="tx1">
                    <a:lumMod val="95000"/>
                    <a:lumOff val="5000"/>
                  </a:schemeClr>
                </a:solidFill>
                <a:latin typeface="Script MT Bold" pitchFamily="66" charset="0"/>
                <a:cs typeface="Times New Roman" pitchFamily="18" charset="0"/>
              </a:rPr>
              <a:t>Researching alternative energies and getting involved in community-level projects that promote awareness of climate change causes and effect</a:t>
            </a:r>
            <a:r>
              <a:rPr lang="en-US" sz="2000" dirty="0" smtClean="0">
                <a:solidFill>
                  <a:schemeClr val="tx1">
                    <a:lumMod val="95000"/>
                    <a:lumOff val="5000"/>
                  </a:schemeClr>
                </a:solidFill>
                <a:latin typeface="Script MT Bold" pitchFamily="66" charset="0"/>
              </a:rPr>
              <a:t>s</a:t>
            </a:r>
            <a:br>
              <a:rPr lang="en-US" sz="2000" dirty="0" smtClean="0">
                <a:solidFill>
                  <a:schemeClr val="tx1">
                    <a:lumMod val="95000"/>
                    <a:lumOff val="5000"/>
                  </a:schemeClr>
                </a:solidFill>
                <a:latin typeface="Script MT Bold" pitchFamily="66" charset="0"/>
              </a:rPr>
            </a:br>
            <a:endParaRPr lang="en-US" sz="2000" dirty="0" smtClean="0">
              <a:solidFill>
                <a:schemeClr val="tx1">
                  <a:lumMod val="95000"/>
                  <a:lumOff val="5000"/>
                </a:schemeClr>
              </a:solidFill>
              <a:latin typeface="Script MT Bold" pitchFamily="66" charset="0"/>
            </a:endParaRPr>
          </a:p>
          <a:p>
            <a:pPr marL="0" indent="0">
              <a:spcAft>
                <a:spcPts val="1000"/>
              </a:spcAft>
              <a:buClr>
                <a:schemeClr val="tx1">
                  <a:lumMod val="95000"/>
                  <a:lumOff val="5000"/>
                </a:schemeClr>
              </a:buClr>
              <a:buFont typeface="Arial" pitchFamily="34" charset="0"/>
              <a:buChar char="•"/>
            </a:pPr>
            <a:endParaRPr>
              <a:solidFill>
                <a:schemeClr val="tx1">
                  <a:lumMod val="95000"/>
                  <a:lumOff val="5000"/>
                </a:schemeClr>
              </a:solidFill>
            </a:endParaRPr>
          </a:p>
        </p:txBody>
      </p:sp>
      <p:sp>
        <p:nvSpPr>
          <p:cNvPr id="190" name="Google Shape;19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279" name="Google Shape;279;p35"/>
          <p:cNvSpPr txBox="1">
            <a:spLocks noGrp="1"/>
          </p:cNvSpPr>
          <p:nvPr>
            <p:ph type="ctrTitle" idx="4294967295"/>
          </p:nvPr>
        </p:nvSpPr>
        <p:spPr>
          <a:xfrm>
            <a:off x="533400" y="438150"/>
            <a:ext cx="8077200" cy="1159800"/>
          </a:xfrm>
          <a:prstGeom prst="rect">
            <a:avLst/>
          </a:prstGeom>
        </p:spPr>
        <p:txBody>
          <a:bodyPr spcFirstLastPara="1" wrap="square" lIns="0" tIns="0" rIns="0" bIns="0" anchor="ctr" anchorCtr="0">
            <a:noAutofit/>
          </a:bodyPr>
          <a:lstStyle/>
          <a:p>
            <a:pPr lvl="0" algn="ctr"/>
            <a:r>
              <a:rPr lang="en-US" sz="2800" b="1" dirty="0" smtClean="0">
                <a:solidFill>
                  <a:schemeClr val="bg1">
                    <a:lumMod val="50000"/>
                  </a:schemeClr>
                </a:solidFill>
                <a:latin typeface="Times New Roman" pitchFamily="18" charset="0"/>
                <a:cs typeface="Times New Roman" pitchFamily="18" charset="0"/>
              </a:rPr>
              <a:t>CHANGE OF GLOBAL TEMPERATURE FROM 1884 -- 2017</a:t>
            </a:r>
            <a:endParaRPr sz="2800">
              <a:solidFill>
                <a:schemeClr val="bg1">
                  <a:lumMod val="50000"/>
                </a:schemeClr>
              </a:solidFill>
            </a:endParaRPr>
          </a:p>
        </p:txBody>
      </p:sp>
      <p:sp>
        <p:nvSpPr>
          <p:cNvPr id="280" name="Google Shape;280;p35"/>
          <p:cNvSpPr txBox="1">
            <a:spLocks noGrp="1"/>
          </p:cNvSpPr>
          <p:nvPr>
            <p:ph type="subTitle" idx="4294967295"/>
          </p:nvPr>
        </p:nvSpPr>
        <p:spPr>
          <a:xfrm>
            <a:off x="723300" y="1428750"/>
            <a:ext cx="7697400" cy="3200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sz="2400" b="1">
              <a:solidFill>
                <a:srgbClr val="FFFFFF"/>
              </a:solidFill>
            </a:endParaRPr>
          </a:p>
        </p:txBody>
      </p:sp>
      <p:pic>
        <p:nvPicPr>
          <p:cNvPr id="6" name="temp change.mp4">
            <a:hlinkClick r:id="" action="ppaction://media"/>
          </p:cNvPr>
          <p:cNvPicPr>
            <a:picLocks noGrp="1" noRot="1" noChangeAspect="1"/>
          </p:cNvPicPr>
          <p:nvPr>
            <p:ph sz="quarter" idx="1"/>
            <a:videoFile r:link="rId1"/>
          </p:nvPr>
        </p:nvPicPr>
        <p:blipFill>
          <a:blip r:embed="rId4"/>
          <a:stretch>
            <a:fillRect/>
          </a:stretch>
        </p:blipFill>
        <p:spPr>
          <a:xfrm>
            <a:off x="3124200" y="1885950"/>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96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p:cTn id="12"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00"/>
        <p:cNvGrpSpPr/>
        <p:nvPr/>
      </p:nvGrpSpPr>
      <p:grpSpPr>
        <a:xfrm>
          <a:off x="0" y="0"/>
          <a:ext cx="0" cy="0"/>
          <a:chOff x="0" y="0"/>
          <a:chExt cx="0" cy="0"/>
        </a:xfrm>
      </p:grpSpPr>
      <p:pic>
        <p:nvPicPr>
          <p:cNvPr id="86" name="Content Placeholder 6" descr="fall-foods.jpg"/>
          <p:cNvPicPr>
            <a:picLocks noChangeAspect="1"/>
          </p:cNvPicPr>
          <p:nvPr/>
        </p:nvPicPr>
        <p:blipFill>
          <a:blip r:embed="rId3"/>
          <a:stretch>
            <a:fillRect/>
          </a:stretch>
        </p:blipFill>
        <p:spPr>
          <a:xfrm>
            <a:off x="-74692" y="0"/>
            <a:ext cx="9218691" cy="6858000"/>
          </a:xfrm>
          <a:prstGeom prst="rect">
            <a:avLst/>
          </a:prstGeom>
          <a:noFill/>
          <a:ln>
            <a:noFill/>
          </a:ln>
        </p:spPr>
      </p:pic>
      <p:sp>
        <p:nvSpPr>
          <p:cNvPr id="383" name="Google Shape;383;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13</a:t>
            </a:fld>
            <a:endParaRPr/>
          </a:p>
        </p:txBody>
      </p:sp>
      <p:sp>
        <p:nvSpPr>
          <p:cNvPr id="87" name="Rectangle 86"/>
          <p:cNvSpPr/>
          <p:nvPr/>
        </p:nvSpPr>
        <p:spPr>
          <a:xfrm>
            <a:off x="0" y="2495550"/>
            <a:ext cx="3647152" cy="1754326"/>
          </a:xfrm>
          <a:prstGeom prst="rect">
            <a:avLst/>
          </a:prstGeom>
          <a:noFill/>
        </p:spPr>
        <p:txBody>
          <a:bodyPr wrap="none" lIns="91440" tIns="45720" rIns="91440" bIns="45720">
            <a:spAutoFit/>
          </a:bodyPr>
          <a:lstStyle/>
          <a:p>
            <a:pPr algn="ctr"/>
            <a:r>
              <a:rPr lang="en-US" sz="5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Thank you</a:t>
            </a:r>
          </a:p>
          <a:p>
            <a:pPr algn="ct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ctrTitle" idx="4294967295"/>
          </p:nvPr>
        </p:nvSpPr>
        <p:spPr>
          <a:xfrm>
            <a:off x="-152400" y="438150"/>
            <a:ext cx="3124200" cy="990600"/>
          </a:xfrm>
          <a:prstGeom prst="rect">
            <a:avLst/>
          </a:prstGeom>
        </p:spPr>
        <p:txBody>
          <a:bodyPr spcFirstLastPara="1" wrap="square" lIns="0" tIns="0" rIns="0" bIns="0" anchor="ctr" anchorCtr="0">
            <a:noAutofit/>
          </a:bodyPr>
          <a:lstStyle/>
          <a:p>
            <a:pPr algn="ctr"/>
            <a:r>
              <a:rPr lang="en-US" sz="2800" dirty="0" smtClean="0">
                <a:solidFill>
                  <a:schemeClr val="bg1">
                    <a:lumMod val="50000"/>
                  </a:schemeClr>
                </a:solidFill>
                <a:latin typeface="Times New Roman" pitchFamily="18" charset="0"/>
                <a:cs typeface="Times New Roman" pitchFamily="18" charset="0"/>
              </a:rPr>
              <a:t>SYNOPSIS</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endParaRPr sz="2800">
              <a:latin typeface="Times New Roman" pitchFamily="18" charset="0"/>
              <a:cs typeface="Times New Roman" pitchFamily="18" charset="0"/>
            </a:endParaRPr>
          </a:p>
        </p:txBody>
      </p:sp>
      <p:sp>
        <p:nvSpPr>
          <p:cNvPr id="77" name="Google Shape;77;p15"/>
          <p:cNvSpPr txBox="1">
            <a:spLocks noGrp="1"/>
          </p:cNvSpPr>
          <p:nvPr>
            <p:ph type="subTitle" idx="4294967295"/>
          </p:nvPr>
        </p:nvSpPr>
        <p:spPr>
          <a:xfrm>
            <a:off x="533400" y="1324874"/>
            <a:ext cx="7697400" cy="3818626"/>
          </a:xfrm>
          <a:prstGeom prst="rect">
            <a:avLst/>
          </a:prstGeom>
        </p:spPr>
        <p:txBody>
          <a:bodyPr spcFirstLastPara="1" wrap="square" lIns="0" tIns="0" rIns="0" bIns="0" anchor="t" anchorCtr="0">
            <a:noAutofit/>
          </a:bodyPr>
          <a:lstStyle/>
          <a:p>
            <a:pPr marL="514350" indent="-514350">
              <a:buClrTx/>
              <a:buFont typeface="+mj-lt"/>
              <a:buAutoNum type="arabicPeriod"/>
            </a:pPr>
            <a:r>
              <a:rPr lang="en-US" sz="1800" dirty="0" smtClean="0">
                <a:solidFill>
                  <a:schemeClr val="tx1">
                    <a:lumMod val="95000"/>
                    <a:lumOff val="5000"/>
                  </a:schemeClr>
                </a:solidFill>
              </a:rPr>
              <a:t>CLIMATE CHANGE</a:t>
            </a:r>
          </a:p>
          <a:p>
            <a:pPr marL="514350" indent="-514350">
              <a:buClr>
                <a:schemeClr val="tx1"/>
              </a:buClr>
              <a:buFont typeface="+mj-lt"/>
              <a:buAutoNum type="arabicPeriod"/>
            </a:pPr>
            <a:r>
              <a:rPr lang="en-US" sz="1800" dirty="0" smtClean="0">
                <a:solidFill>
                  <a:schemeClr val="tx1">
                    <a:lumMod val="95000"/>
                    <a:lumOff val="5000"/>
                  </a:schemeClr>
                </a:solidFill>
              </a:rPr>
              <a:t>CHANGE </a:t>
            </a:r>
            <a:r>
              <a:rPr lang="en-US" sz="1800" dirty="0" smtClean="0">
                <a:solidFill>
                  <a:schemeClr val="tx1">
                    <a:lumMod val="95000"/>
                    <a:lumOff val="5000"/>
                  </a:schemeClr>
                </a:solidFill>
              </a:rPr>
              <a:t>IS PROVOKED BY </a:t>
            </a:r>
          </a:p>
          <a:p>
            <a:pPr marL="514350" indent="-514350">
              <a:buClr>
                <a:schemeClr val="tx1"/>
              </a:buClr>
              <a:buFont typeface="+mj-lt"/>
              <a:buAutoNum type="arabicPeriod"/>
            </a:pPr>
            <a:r>
              <a:rPr lang="en-US" sz="1800" dirty="0" smtClean="0">
                <a:solidFill>
                  <a:schemeClr val="tx1">
                    <a:lumMod val="95000"/>
                    <a:lumOff val="5000"/>
                  </a:schemeClr>
                </a:solidFill>
              </a:rPr>
              <a:t>NOTABLE CLIMATE EVENTS IN EARTH HISTORY</a:t>
            </a:r>
          </a:p>
          <a:p>
            <a:pPr marL="514350" indent="-514350">
              <a:buClr>
                <a:schemeClr val="tx1">
                  <a:lumMod val="95000"/>
                  <a:lumOff val="5000"/>
                </a:schemeClr>
              </a:buClr>
              <a:buFont typeface="+mj-lt"/>
              <a:buAutoNum type="arabicPeriod"/>
            </a:pPr>
            <a:r>
              <a:rPr lang="en-US" sz="1800" dirty="0" smtClean="0">
                <a:solidFill>
                  <a:schemeClr val="tx1">
                    <a:lumMod val="95000"/>
                    <a:lumOff val="5000"/>
                  </a:schemeClr>
                </a:solidFill>
              </a:rPr>
              <a:t>CLIMATE CHANGE CAUSES</a:t>
            </a:r>
          </a:p>
          <a:p>
            <a:pPr marL="514350" indent="-514350">
              <a:buClr>
                <a:schemeClr val="tx1"/>
              </a:buClr>
              <a:buFont typeface="+mj-lt"/>
              <a:buAutoNum type="arabicPeriod"/>
            </a:pPr>
            <a:r>
              <a:rPr lang="en-US" sz="1800" dirty="0" smtClean="0">
                <a:solidFill>
                  <a:schemeClr val="tx1">
                    <a:lumMod val="95000"/>
                    <a:lumOff val="5000"/>
                  </a:schemeClr>
                </a:solidFill>
              </a:rPr>
              <a:t>VITAL SIGNS</a:t>
            </a:r>
          </a:p>
          <a:p>
            <a:pPr marL="514350" indent="-514350">
              <a:buClr>
                <a:schemeClr val="tx1"/>
              </a:buClr>
              <a:buFont typeface="+mj-lt"/>
              <a:buAutoNum type="arabicPeriod"/>
            </a:pPr>
            <a:r>
              <a:rPr lang="en-US" sz="1800" dirty="0" smtClean="0">
                <a:solidFill>
                  <a:schemeClr val="tx1">
                    <a:lumMod val="95000"/>
                    <a:lumOff val="5000"/>
                  </a:schemeClr>
                </a:solidFill>
              </a:rPr>
              <a:t>FUTURE EVENTS</a:t>
            </a:r>
          </a:p>
          <a:p>
            <a:pPr marL="514350" indent="-514350">
              <a:buClr>
                <a:schemeClr val="tx1"/>
              </a:buClr>
              <a:buFont typeface="+mj-lt"/>
              <a:buAutoNum type="arabicPeriod"/>
            </a:pPr>
            <a:r>
              <a:rPr lang="en-US" sz="1800" dirty="0" smtClean="0">
                <a:solidFill>
                  <a:schemeClr val="tx1">
                    <a:lumMod val="95000"/>
                    <a:lumOff val="5000"/>
                  </a:schemeClr>
                </a:solidFill>
              </a:rPr>
              <a:t>HOW TO EFFECT CHANGE</a:t>
            </a:r>
            <a:endParaRPr lang="en-US" sz="2400" dirty="0" smtClean="0">
              <a:solidFill>
                <a:schemeClr val="tx1">
                  <a:lumMod val="95000"/>
                  <a:lumOff val="5000"/>
                </a:schemeClr>
              </a:solidFill>
            </a:endParaRPr>
          </a:p>
          <a:p>
            <a:pPr lvl="0" indent="-457200" algn="ctr" rtl="0">
              <a:spcBef>
                <a:spcPts val="0"/>
              </a:spcBef>
              <a:spcAft>
                <a:spcPts val="0"/>
              </a:spcAft>
              <a:buFont typeface="+mj-lt"/>
              <a:buAutoNum type="arabicPeriod"/>
            </a:pPr>
            <a:endParaRPr sz="2400" b="1">
              <a:solidFill>
                <a:schemeClr val="tx1">
                  <a:lumMod val="95000"/>
                  <a:lumOff val="5000"/>
                </a:schemeClr>
              </a:solidFill>
            </a:endParaRPr>
          </a:p>
        </p:txBody>
      </p:sp>
      <p:sp>
        <p:nvSpPr>
          <p:cNvPr id="79" name="Google Shape;79;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6" name="Picture 5" descr="download.png"/>
          <p:cNvPicPr>
            <a:picLocks noChangeAspect="1"/>
          </p:cNvPicPr>
          <p:nvPr/>
        </p:nvPicPr>
        <p:blipFill>
          <a:blip r:embed="rId3"/>
          <a:stretch>
            <a:fillRect/>
          </a:stretch>
        </p:blipFill>
        <p:spPr>
          <a:xfrm>
            <a:off x="7162800" y="514350"/>
            <a:ext cx="1371600" cy="14859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88"/>
        <p:cNvGrpSpPr/>
        <p:nvPr/>
      </p:nvGrpSpPr>
      <p:grpSpPr>
        <a:xfrm>
          <a:off x="0" y="0"/>
          <a:ext cx="0" cy="0"/>
          <a:chOff x="0" y="0"/>
          <a:chExt cx="0" cy="0"/>
        </a:xfrm>
      </p:grpSpPr>
      <p:sp>
        <p:nvSpPr>
          <p:cNvPr id="389" name="Google Shape;389;p39"/>
          <p:cNvSpPr txBox="1"/>
          <p:nvPr/>
        </p:nvSpPr>
        <p:spPr>
          <a:xfrm>
            <a:off x="1265300" y="2374250"/>
            <a:ext cx="65511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400">
              <a:solidFill>
                <a:srgbClr val="FFFFFF"/>
              </a:solidFill>
              <a:latin typeface="Montserrat"/>
              <a:ea typeface="Montserrat"/>
              <a:cs typeface="Montserrat"/>
              <a:sym typeface="Montserrat"/>
            </a:endParaRPr>
          </a:p>
        </p:txBody>
      </p:sp>
      <p:sp>
        <p:nvSpPr>
          <p:cNvPr id="391" name="Google Shape;391;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pPr marL="0" lvl="0" indent="0" algn="r" rtl="0">
                <a:spcBef>
                  <a:spcPts val="0"/>
                </a:spcBef>
                <a:spcAft>
                  <a:spcPts val="0"/>
                </a:spcAft>
                <a:buClr>
                  <a:srgbClr val="000000"/>
                </a:buClr>
                <a:buSzPts val="1100"/>
                <a:buFont typeface="Arial"/>
                <a:buNone/>
              </a:pPr>
              <a:t>3</a:t>
            </a:fld>
            <a:endParaRPr/>
          </a:p>
        </p:txBody>
      </p:sp>
      <p:sp>
        <p:nvSpPr>
          <p:cNvPr id="392" name="Google Shape;392;p39"/>
          <p:cNvSpPr txBox="1">
            <a:spLocks noGrp="1"/>
          </p:cNvSpPr>
          <p:nvPr>
            <p:ph type="body" idx="4294967295"/>
          </p:nvPr>
        </p:nvSpPr>
        <p:spPr>
          <a:xfrm>
            <a:off x="457200" y="438150"/>
            <a:ext cx="4776300" cy="685800"/>
          </a:xfrm>
          <a:prstGeom prst="rect">
            <a:avLst/>
          </a:prstGeom>
        </p:spPr>
        <p:txBody>
          <a:bodyPr spcFirstLastPara="1" wrap="square" lIns="0" tIns="0" rIns="0" bIns="0" anchor="ctr" anchorCtr="0">
            <a:noAutofit/>
          </a:bodyPr>
          <a:lstStyle/>
          <a:p>
            <a:pPr marL="0" lvl="0" indent="0" algn="l" rtl="0">
              <a:spcBef>
                <a:spcPts val="600"/>
              </a:spcBef>
              <a:spcAft>
                <a:spcPts val="1000"/>
              </a:spcAft>
              <a:buNone/>
            </a:pPr>
            <a:endParaRPr sz="1200">
              <a:solidFill>
                <a:srgbClr val="FFFFFF"/>
              </a:solidFill>
            </a:endParaRPr>
          </a:p>
        </p:txBody>
      </p:sp>
      <p:pic>
        <p:nvPicPr>
          <p:cNvPr id="5" name="Picture 4" descr="download (1).png"/>
          <p:cNvPicPr>
            <a:picLocks noChangeAspect="1"/>
          </p:cNvPicPr>
          <p:nvPr/>
        </p:nvPicPr>
        <p:blipFill>
          <a:blip r:embed="rId3"/>
          <a:stretch>
            <a:fillRect/>
          </a:stretch>
        </p:blipFill>
        <p:spPr>
          <a:xfrm>
            <a:off x="7772400" y="3028950"/>
            <a:ext cx="914399" cy="1681132"/>
          </a:xfrm>
          <a:prstGeom prst="rect">
            <a:avLst/>
          </a:prstGeom>
        </p:spPr>
      </p:pic>
      <p:sp>
        <p:nvSpPr>
          <p:cNvPr id="6" name="Google Shape;84;p16"/>
          <p:cNvSpPr txBox="1">
            <a:spLocks/>
          </p:cNvSpPr>
          <p:nvPr/>
        </p:nvSpPr>
        <p:spPr>
          <a:xfrm>
            <a:off x="457200" y="361950"/>
            <a:ext cx="6400800" cy="895350"/>
          </a:xfrm>
          <a:prstGeom prst="rect">
            <a:avLst/>
          </a:prstGeom>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smtClean="0">
                <a:ln>
                  <a:noFill/>
                </a:ln>
                <a:solidFill>
                  <a:schemeClr val="tx1">
                    <a:lumMod val="75000"/>
                    <a:lumOff val="25000"/>
                  </a:schemeClr>
                </a:solidFill>
                <a:effectLst/>
                <a:uLnTx/>
                <a:uFillTx/>
                <a:latin typeface="Times New Roman" pitchFamily="18" charset="0"/>
                <a:ea typeface="Arial"/>
                <a:cs typeface="Times New Roman" pitchFamily="18" charset="0"/>
                <a:sym typeface="Arial"/>
              </a:rPr>
              <a:t>WHAT IS CLIMATE CHANGE</a:t>
            </a:r>
            <a:endParaRPr kumimoji="0" lang="en-US" sz="2800" b="0" i="0" u="none" strike="noStrike" kern="0" cap="none" spc="0" normalizeH="0" baseline="0" noProof="0" dirty="0">
              <a:ln>
                <a:noFill/>
              </a:ln>
              <a:solidFill>
                <a:schemeClr val="tx1">
                  <a:lumMod val="75000"/>
                  <a:lumOff val="25000"/>
                </a:schemeClr>
              </a:solidFill>
              <a:effectLst/>
              <a:uLnTx/>
              <a:uFillTx/>
              <a:latin typeface="Arial"/>
              <a:ea typeface="Arial"/>
              <a:cs typeface="Arial"/>
              <a:sym typeface="Arial"/>
            </a:endParaRPr>
          </a:p>
        </p:txBody>
      </p:sp>
      <p:sp>
        <p:nvSpPr>
          <p:cNvPr id="7" name="Google Shape;85;p16"/>
          <p:cNvSpPr txBox="1">
            <a:spLocks/>
          </p:cNvSpPr>
          <p:nvPr/>
        </p:nvSpPr>
        <p:spPr>
          <a:xfrm>
            <a:off x="609600" y="1123950"/>
            <a:ext cx="7848599" cy="2438400"/>
          </a:xfrm>
          <a:prstGeom prst="rect">
            <a:avLst/>
          </a:prstGeom>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kumimoji="0" lang="en-US" sz="1800" b="1" i="0" u="none" strike="noStrike" kern="0" cap="none" spc="0" normalizeH="0" baseline="0" noProof="0" dirty="0" smtClean="0">
                <a:ln>
                  <a:noFill/>
                </a:ln>
                <a:solidFill>
                  <a:schemeClr val="tx1">
                    <a:lumMod val="95000"/>
                    <a:lumOff val="5000"/>
                  </a:schemeClr>
                </a:solidFill>
                <a:effectLst/>
                <a:uLnTx/>
                <a:uFillTx/>
                <a:latin typeface="Script MT Bold" pitchFamily="66" charset="0"/>
                <a:ea typeface="Arial"/>
                <a:cs typeface="Arial"/>
                <a:sym typeface="Arial"/>
              </a:rPr>
              <a:t>Climate change</a:t>
            </a:r>
            <a:r>
              <a:rPr kumimoji="0" lang="en-US" sz="1800" b="0" i="0" u="none" strike="noStrike" kern="0" cap="none" spc="0" normalizeH="0" baseline="0" noProof="0" dirty="0" smtClean="0">
                <a:ln>
                  <a:noFill/>
                </a:ln>
                <a:solidFill>
                  <a:schemeClr val="tx1">
                    <a:lumMod val="95000"/>
                    <a:lumOff val="5000"/>
                  </a:schemeClr>
                </a:solidFill>
                <a:effectLst/>
                <a:uLnTx/>
                <a:uFillTx/>
                <a:latin typeface="Script MT Bold" pitchFamily="66" charset="0"/>
                <a:ea typeface="Arial"/>
                <a:cs typeface="Arial"/>
                <a:sym typeface="Arial"/>
              </a:rPr>
              <a:t> is a change in the statistical distribution of weather patterns when that change lasts for an extended period of time .</a:t>
            </a:r>
          </a:p>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endParaRPr kumimoji="0" lang="en-US" sz="1800" b="0" i="0" u="none" strike="noStrike" kern="0" cap="none" spc="0" normalizeH="0" baseline="0" noProof="0" dirty="0" smtClean="0">
              <a:ln>
                <a:noFill/>
              </a:ln>
              <a:solidFill>
                <a:schemeClr val="tx1">
                  <a:lumMod val="95000"/>
                  <a:lumOff val="5000"/>
                </a:schemeClr>
              </a:solidFill>
              <a:effectLst/>
              <a:uLnTx/>
              <a:uFillTx/>
              <a:latin typeface="Script MT Bold" pitchFamily="66" charset="0"/>
              <a:ea typeface="Arial"/>
              <a:cs typeface="Arial"/>
              <a:sym typeface="Arial"/>
            </a:endParaRPr>
          </a:p>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r>
              <a:rPr kumimoji="0" lang="en-US" sz="1800" b="0" i="0" u="none" strike="noStrike" kern="0" cap="none" spc="0" normalizeH="0" baseline="0" noProof="0" dirty="0" smtClean="0">
                <a:ln>
                  <a:noFill/>
                </a:ln>
                <a:solidFill>
                  <a:schemeClr val="tx1">
                    <a:lumMod val="95000"/>
                    <a:lumOff val="5000"/>
                  </a:schemeClr>
                </a:solidFill>
                <a:effectLst/>
                <a:uLnTx/>
                <a:uFillTx/>
                <a:latin typeface="Script MT Bold" pitchFamily="66" charset="0"/>
                <a:ea typeface="Arial"/>
                <a:cs typeface="Arial"/>
                <a:sym typeface="Arial"/>
              </a:rPr>
              <a:t>  The term "climate change" is often used to refer specifically to anthropogenic climate change (also known as global warming). Anthropogenic climate change is caused by human activity, as opposed to changes in climate that may have resulted as part of Earth's natural processes.</a:t>
            </a:r>
          </a:p>
          <a:p>
            <a:pPr marL="0" marR="0" lvl="0" indent="0" algn="l" defTabSz="914400" rtl="0" eaLnBrk="1" fontAlgn="auto" latinLnBrk="0" hangingPunct="1">
              <a:lnSpc>
                <a:spcPct val="100000"/>
              </a:lnSpc>
              <a:spcBef>
                <a:spcPts val="0"/>
              </a:spcBef>
              <a:spcAft>
                <a:spcPts val="0"/>
              </a:spcAft>
              <a:buClr>
                <a:schemeClr val="tx1"/>
              </a:buClr>
              <a:buSzTx/>
              <a:buFont typeface="Arial" pitchFamily="34" charset="0"/>
              <a:buChar char="•"/>
              <a:tabLst/>
              <a:defRPr/>
            </a:pPr>
            <a:endParaRPr kumimoji="0" lang="en-US" sz="1400" b="0" i="0" u="none" strike="noStrike" kern="0" cap="none" spc="0" normalizeH="0" baseline="0" noProof="0" dirty="0">
              <a:ln>
                <a:noFill/>
              </a:ln>
              <a:solidFill>
                <a:schemeClr val="tx1">
                  <a:lumMod val="95000"/>
                  <a:lumOff val="5000"/>
                </a:schemeClr>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590550"/>
          </a:xfrm>
        </p:spPr>
        <p:txBody>
          <a:bodyPr/>
          <a:lstStyle/>
          <a:p>
            <a:r>
              <a:rPr lang="en-US" sz="2800" b="1" dirty="0" smtClean="0">
                <a:latin typeface="Times New Roman" pitchFamily="18" charset="0"/>
                <a:cs typeface="Times New Roman" pitchFamily="18" charset="0"/>
              </a:rPr>
              <a:t> </a:t>
            </a:r>
            <a:r>
              <a:rPr lang="en-US" sz="2800" b="1" dirty="0" smtClean="0">
                <a:solidFill>
                  <a:schemeClr val="bg1">
                    <a:lumMod val="50000"/>
                  </a:schemeClr>
                </a:solidFill>
                <a:latin typeface="Times New Roman" pitchFamily="18" charset="0"/>
                <a:cs typeface="Times New Roman" pitchFamily="18" charset="0"/>
              </a:rPr>
              <a:t>CLIMATE CHANGE IS PROVOKED BY</a:t>
            </a:r>
            <a:endParaRPr lang="en-US" sz="2800" dirty="0">
              <a:solidFill>
                <a:schemeClr val="bg1">
                  <a:lumMod val="50000"/>
                </a:schemeClr>
              </a:solidFill>
            </a:endParaRPr>
          </a:p>
        </p:txBody>
      </p:sp>
      <p:sp>
        <p:nvSpPr>
          <p:cNvPr id="3" name="Text Placeholder 2"/>
          <p:cNvSpPr>
            <a:spLocks noGrp="1"/>
          </p:cNvSpPr>
          <p:nvPr>
            <p:ph type="body" idx="1"/>
          </p:nvPr>
        </p:nvSpPr>
        <p:spPr>
          <a:xfrm>
            <a:off x="609600" y="1047750"/>
            <a:ext cx="4114800" cy="4267200"/>
          </a:xfrm>
        </p:spPr>
        <p:txBody>
          <a:bodyPr/>
          <a:lstStyle/>
          <a:p>
            <a:pPr>
              <a:lnSpc>
                <a:spcPct val="100000"/>
              </a:lnSpc>
              <a:buClr>
                <a:schemeClr val="tx1"/>
              </a:buClr>
            </a:pPr>
            <a:r>
              <a:rPr lang="en-US" sz="1800" i="1" u="sng" dirty="0" smtClean="0">
                <a:latin typeface="Script MT Bold" pitchFamily="66" charset="0"/>
                <a:cs typeface="Times New Roman" pitchFamily="18" charset="0"/>
              </a:rPr>
              <a:t> </a:t>
            </a:r>
            <a:r>
              <a:rPr lang="en-US" sz="1800" i="1" u="sng" dirty="0" smtClean="0">
                <a:solidFill>
                  <a:schemeClr val="tx1">
                    <a:lumMod val="95000"/>
                    <a:lumOff val="5000"/>
                  </a:schemeClr>
                </a:solidFill>
                <a:latin typeface="Script MT Bold" pitchFamily="66" charset="0"/>
                <a:cs typeface="Times New Roman" pitchFamily="18" charset="0"/>
              </a:rPr>
              <a:t>Internal forcing mechanisms</a:t>
            </a:r>
          </a:p>
          <a:p>
            <a:pPr lvl="1">
              <a:lnSpc>
                <a:spcPct val="100000"/>
              </a:lnSpc>
              <a:buClr>
                <a:srgbClr val="00B050"/>
              </a:buClr>
              <a:buBlip>
                <a:blip r:embed="rId2"/>
              </a:buBlip>
            </a:pPr>
            <a:r>
              <a:rPr lang="en-US" sz="1800" dirty="0" smtClean="0">
                <a:solidFill>
                  <a:schemeClr val="tx1">
                    <a:lumMod val="95000"/>
                    <a:lumOff val="5000"/>
                  </a:schemeClr>
                </a:solidFill>
                <a:latin typeface="Script MT Bold" pitchFamily="66" charset="0"/>
                <a:cs typeface="Times New Roman" pitchFamily="18" charset="0"/>
              </a:rPr>
              <a:t>  </a:t>
            </a:r>
            <a:r>
              <a:rPr lang="en-US" sz="1800" dirty="0" smtClean="0">
                <a:solidFill>
                  <a:schemeClr val="tx1">
                    <a:lumMod val="95000"/>
                    <a:lumOff val="5000"/>
                  </a:schemeClr>
                </a:solidFill>
                <a:latin typeface="Script MT Bold" pitchFamily="66" charset="0"/>
                <a:cs typeface="Times New Roman" pitchFamily="18" charset="0"/>
              </a:rPr>
              <a:t>Ocean-atmosphere variability</a:t>
            </a:r>
          </a:p>
          <a:p>
            <a:pPr lvl="1">
              <a:lnSpc>
                <a:spcPct val="100000"/>
              </a:lnSpc>
              <a:buClr>
                <a:srgbClr val="00B050"/>
              </a:buClr>
              <a:buBlip>
                <a:blip r:embed="rId2"/>
              </a:buBlip>
            </a:pPr>
            <a:r>
              <a:rPr lang="en-US" sz="1800" dirty="0" smtClean="0">
                <a:solidFill>
                  <a:schemeClr val="tx1">
                    <a:lumMod val="95000"/>
                    <a:lumOff val="5000"/>
                  </a:schemeClr>
                </a:solidFill>
                <a:latin typeface="Script MT Bold" pitchFamily="66" charset="0"/>
                <a:cs typeface="Times New Roman" pitchFamily="18" charset="0"/>
              </a:rPr>
              <a:t>  Life</a:t>
            </a:r>
          </a:p>
          <a:p>
            <a:pPr>
              <a:lnSpc>
                <a:spcPct val="100000"/>
              </a:lnSpc>
              <a:buClr>
                <a:schemeClr val="tx1"/>
              </a:buClr>
            </a:pPr>
            <a:r>
              <a:rPr lang="en-US" sz="1800" i="1" u="sng" dirty="0" smtClean="0">
                <a:solidFill>
                  <a:schemeClr val="tx1">
                    <a:lumMod val="95000"/>
                    <a:lumOff val="5000"/>
                  </a:schemeClr>
                </a:solidFill>
                <a:latin typeface="Script MT Bold" pitchFamily="66" charset="0"/>
                <a:cs typeface="Times New Roman" pitchFamily="18" charset="0"/>
              </a:rPr>
              <a:t>External forcing mechanisms</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Human influences</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variations</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Solar output</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Volcanism</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Plate tectonics</a:t>
            </a:r>
          </a:p>
          <a:p>
            <a:pPr lvl="1">
              <a:lnSpc>
                <a:spcPct val="100000"/>
              </a:lnSpc>
              <a:buBlip>
                <a:blip r:embed="rId2"/>
              </a:buBlip>
            </a:pPr>
            <a:r>
              <a:rPr lang="en-US" sz="1800" dirty="0" smtClean="0">
                <a:solidFill>
                  <a:schemeClr val="tx1">
                    <a:lumMod val="95000"/>
                    <a:lumOff val="5000"/>
                  </a:schemeClr>
                </a:solidFill>
                <a:latin typeface="Script MT Bold" pitchFamily="66" charset="0"/>
                <a:cs typeface="Times New Roman" pitchFamily="18" charset="0"/>
              </a:rPr>
              <a:t>   Other mechanisms</a:t>
            </a:r>
          </a:p>
          <a:p>
            <a:endParaRPr lang="en-US" sz="1800" dirty="0" smtClean="0"/>
          </a:p>
          <a:p>
            <a:pPr>
              <a:buNone/>
            </a:pP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5" name="Picture 4" descr="large_5CPNd42lnHeu7x1LBTm6kCmQS4FBTS8716sZVVuPoYw.jpg"/>
          <p:cNvPicPr>
            <a:picLocks noChangeAspect="1"/>
          </p:cNvPicPr>
          <p:nvPr/>
        </p:nvPicPr>
        <p:blipFill>
          <a:blip r:embed="rId3"/>
          <a:stretch>
            <a:fillRect/>
          </a:stretch>
        </p:blipFill>
        <p:spPr>
          <a:xfrm>
            <a:off x="5105400" y="895350"/>
            <a:ext cx="3352800" cy="3352800"/>
          </a:xfrm>
          <a:prstGeom prst="rect">
            <a:avLst/>
          </a:prstGeom>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686800" cy="1219200"/>
          </a:xfrm>
        </p:spPr>
        <p:txBody>
          <a:bodyPr/>
          <a:lstStyle/>
          <a:p>
            <a:r>
              <a:rPr lang="en-US" sz="2800" b="1" dirty="0" smtClean="0">
                <a:solidFill>
                  <a:schemeClr val="bg1">
                    <a:lumMod val="50000"/>
                  </a:schemeClr>
                </a:solidFill>
                <a:latin typeface="Times New Roman" pitchFamily="18" charset="0"/>
                <a:cs typeface="Times New Roman" pitchFamily="18" charset="0"/>
              </a:rPr>
              <a:t>NOTABLE CLIMATE EVENTS IN EARTH HISTORY</a:t>
            </a:r>
            <a:r>
              <a:rPr lang="en-US" sz="2800" dirty="0" smtClean="0">
                <a:solidFill>
                  <a:schemeClr val="bg1">
                    <a:lumMod val="50000"/>
                  </a:schemeClr>
                </a:solidFill>
                <a:latin typeface="Times New Roman" pitchFamily="18" charset="0"/>
                <a:cs typeface="Times New Roman" pitchFamily="18" charset="0"/>
              </a:rPr>
              <a:t/>
            </a:r>
            <a:br>
              <a:rPr lang="en-US" sz="2800" dirty="0" smtClean="0">
                <a:solidFill>
                  <a:schemeClr val="bg1">
                    <a:lumMod val="50000"/>
                  </a:schemeClr>
                </a:solidFill>
                <a:latin typeface="Times New Roman" pitchFamily="18" charset="0"/>
                <a:cs typeface="Times New Roman" pitchFamily="18" charset="0"/>
              </a:rPr>
            </a:br>
            <a:endParaRPr lang="en-US" sz="2800" dirty="0">
              <a:solidFill>
                <a:schemeClr val="bg1">
                  <a:lumMod val="50000"/>
                </a:schemeClr>
              </a:solidFill>
            </a:endParaRPr>
          </a:p>
        </p:txBody>
      </p:sp>
      <p:sp>
        <p:nvSpPr>
          <p:cNvPr id="3" name="Subtitle 2"/>
          <p:cNvSpPr>
            <a:spLocks noGrp="1"/>
          </p:cNvSpPr>
          <p:nvPr>
            <p:ph type="subTitle" idx="1"/>
          </p:nvPr>
        </p:nvSpPr>
        <p:spPr>
          <a:xfrm>
            <a:off x="1905000" y="1276350"/>
            <a:ext cx="5334000" cy="2272304"/>
          </a:xfrm>
        </p:spPr>
        <p:txBody>
          <a:bodyPr/>
          <a:lstStyle/>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Younger </a:t>
            </a:r>
            <a:r>
              <a:rPr lang="en-US" dirty="0" err="1" smtClean="0">
                <a:solidFill>
                  <a:schemeClr val="tx1"/>
                </a:solidFill>
                <a:latin typeface="Script MT Bold" pitchFamily="66" charset="0"/>
                <a:cs typeface="Arabic Typesetting" pitchFamily="66" charset="-78"/>
              </a:rPr>
              <a:t>Dryas</a:t>
            </a:r>
            <a:r>
              <a:rPr lang="en-US" dirty="0" smtClean="0">
                <a:solidFill>
                  <a:schemeClr val="tx1"/>
                </a:solidFill>
                <a:latin typeface="Script MT Bold" pitchFamily="66" charset="0"/>
                <a:cs typeface="Arabic Typesetting" pitchFamily="66" charset="-78"/>
              </a:rPr>
              <a:t>/The Big Freeze (~11,000 BC)</a:t>
            </a:r>
          </a:p>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Holocene climatic optimum (~7000–3000 BC)</a:t>
            </a:r>
          </a:p>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Extreme weather events of 535–536 (535–536 AD)</a:t>
            </a:r>
          </a:p>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Medieval Warm Period (900–1300)</a:t>
            </a:r>
          </a:p>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Little Ice Age (1300–1800)</a:t>
            </a:r>
          </a:p>
          <a:p>
            <a:pPr algn="l">
              <a:buClr>
                <a:schemeClr val="tx1"/>
              </a:buClr>
              <a:buFont typeface="Arial" pitchFamily="34" charset="0"/>
              <a:buChar char="•"/>
            </a:pPr>
            <a:r>
              <a:rPr lang="en-US" dirty="0" smtClean="0">
                <a:solidFill>
                  <a:schemeClr val="tx1"/>
                </a:solidFill>
                <a:latin typeface="Script MT Bold" pitchFamily="66" charset="0"/>
                <a:cs typeface="Arabic Typesetting" pitchFamily="66" charset="-78"/>
              </a:rPr>
              <a:t>Year Without a Summer (1816)</a:t>
            </a:r>
          </a:p>
          <a:p>
            <a:pPr algn="l">
              <a:buClr>
                <a:schemeClr val="tx1"/>
              </a:buClr>
              <a:buFont typeface="Arial" pitchFamily="34" charset="0"/>
              <a:buChar char="•"/>
            </a:pPr>
            <a:endParaRPr lang="en-US" dirty="0" smtClean="0">
              <a:solidFill>
                <a:schemeClr val="tx1"/>
              </a:solidFill>
            </a:endParaRPr>
          </a:p>
          <a:p>
            <a:pPr algn="l">
              <a:buClr>
                <a:schemeClr val="tx1"/>
              </a:buClr>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381000" y="209550"/>
            <a:ext cx="5105400" cy="990600"/>
          </a:xfrm>
          <a:prstGeom prst="rect">
            <a:avLst/>
          </a:prstGeom>
        </p:spPr>
        <p:txBody>
          <a:bodyPr spcFirstLastPara="1" wrap="square" lIns="0" tIns="0" rIns="0" bIns="0" anchor="ctr" anchorCtr="0">
            <a:noAutofit/>
          </a:bodyPr>
          <a:lstStyle/>
          <a:p>
            <a:pPr lvl="0" algn="ctr"/>
            <a:r>
              <a:rPr lang="en-US" sz="2800" dirty="0" smtClean="0">
                <a:solidFill>
                  <a:schemeClr val="bg1">
                    <a:lumMod val="50000"/>
                  </a:schemeClr>
                </a:solidFill>
                <a:latin typeface="Times New Roman" pitchFamily="18" charset="0"/>
                <a:cs typeface="Times New Roman" pitchFamily="18" charset="0"/>
              </a:rPr>
              <a:t>CLIMATE CHANGE CAUSES</a:t>
            </a:r>
            <a:endParaRPr sz="2800">
              <a:solidFill>
                <a:schemeClr val="bg1">
                  <a:lumMod val="50000"/>
                </a:schemeClr>
              </a:solidFill>
              <a:latin typeface="Times New Roman" pitchFamily="18" charset="0"/>
              <a:cs typeface="Times New Roman" pitchFamily="18" charset="0"/>
            </a:endParaRPr>
          </a:p>
        </p:txBody>
      </p:sp>
      <p:sp>
        <p:nvSpPr>
          <p:cNvPr id="104" name="Google Shape;104;p19"/>
          <p:cNvSpPr txBox="1">
            <a:spLocks noGrp="1"/>
          </p:cNvSpPr>
          <p:nvPr>
            <p:ph type="subTitle" idx="4294967295"/>
          </p:nvPr>
        </p:nvSpPr>
        <p:spPr>
          <a:xfrm>
            <a:off x="609600" y="1276350"/>
            <a:ext cx="8001000" cy="3352800"/>
          </a:xfrm>
          <a:prstGeom prst="rect">
            <a:avLst/>
          </a:prstGeom>
        </p:spPr>
        <p:txBody>
          <a:bodyPr spcFirstLastPara="1" wrap="square" lIns="0" tIns="0" rIns="0" bIns="0" anchor="ctr" anchorCtr="0">
            <a:noAutofit/>
          </a:bodyPr>
          <a:lstStyle/>
          <a:p>
            <a:pPr>
              <a:buClr>
                <a:schemeClr val="tx1"/>
              </a:buClr>
              <a:buFont typeface="Arial" pitchFamily="34" charset="0"/>
              <a:buChar char="•"/>
            </a:pPr>
            <a:r>
              <a:rPr lang="en-US" sz="2000" dirty="0" smtClean="0">
                <a:solidFill>
                  <a:schemeClr val="tx1"/>
                </a:solidFill>
                <a:latin typeface="Script MT Bold" pitchFamily="66" charset="0"/>
              </a:rPr>
              <a:t>Rising temperatures</a:t>
            </a:r>
          </a:p>
          <a:p>
            <a:pPr>
              <a:buClr>
                <a:schemeClr val="tx1"/>
              </a:buClr>
              <a:buFont typeface="Arial" pitchFamily="34" charset="0"/>
              <a:buChar char="•"/>
            </a:pPr>
            <a:r>
              <a:rPr lang="en-US" sz="2000" dirty="0" smtClean="0">
                <a:solidFill>
                  <a:schemeClr val="tx1"/>
                </a:solidFill>
                <a:latin typeface="Script MT Bold" pitchFamily="66" charset="0"/>
              </a:rPr>
              <a:t>Declining air quality</a:t>
            </a:r>
          </a:p>
          <a:p>
            <a:pPr>
              <a:buClr>
                <a:schemeClr val="tx1"/>
              </a:buClr>
              <a:buFont typeface="Arial" pitchFamily="34" charset="0"/>
              <a:buChar char="•"/>
            </a:pPr>
            <a:r>
              <a:rPr lang="en-US" sz="2000" dirty="0" smtClean="0">
                <a:solidFill>
                  <a:schemeClr val="tx1"/>
                </a:solidFill>
                <a:latin typeface="Script MT Bold" pitchFamily="66" charset="0"/>
              </a:rPr>
              <a:t>Extreme weather</a:t>
            </a:r>
          </a:p>
          <a:p>
            <a:pPr>
              <a:buClr>
                <a:schemeClr val="tx1"/>
              </a:buClr>
              <a:buFont typeface="Arial" pitchFamily="34" charset="0"/>
              <a:buChar char="•"/>
            </a:pPr>
            <a:r>
              <a:rPr lang="en-US" sz="2000" dirty="0" smtClean="0">
                <a:solidFill>
                  <a:schemeClr val="tx1"/>
                </a:solidFill>
                <a:latin typeface="Script MT Bold" pitchFamily="66" charset="0"/>
              </a:rPr>
              <a:t>Vector-borne illnesses</a:t>
            </a:r>
          </a:p>
          <a:p>
            <a:pPr>
              <a:buClr>
                <a:schemeClr val="tx1"/>
              </a:buClr>
              <a:buFont typeface="Arial" pitchFamily="34" charset="0"/>
              <a:buChar char="•"/>
            </a:pPr>
            <a:r>
              <a:rPr lang="en-US" sz="2000" dirty="0" smtClean="0">
                <a:solidFill>
                  <a:schemeClr val="tx1"/>
                </a:solidFill>
                <a:latin typeface="Script MT Bold" pitchFamily="66" charset="0"/>
              </a:rPr>
              <a:t>Species evolution</a:t>
            </a:r>
          </a:p>
          <a:p>
            <a:pPr>
              <a:buNone/>
            </a:pPr>
            <a:endParaRPr lang="en-US" dirty="0" smtClean="0"/>
          </a:p>
          <a:p>
            <a:pPr marL="0" lvl="0" indent="0" algn="ctr" rtl="0">
              <a:spcBef>
                <a:spcPts val="600"/>
              </a:spcBef>
              <a:spcAft>
                <a:spcPts val="1000"/>
              </a:spcAft>
              <a:buNone/>
            </a:pPr>
            <a:endParaRPr>
              <a:solidFill>
                <a:srgbClr val="FFFFFF"/>
              </a:solidFill>
            </a:endParaRPr>
          </a:p>
        </p:txBody>
      </p:sp>
      <p:sp>
        <p:nvSpPr>
          <p:cNvPr id="109" name="Google Shape;10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5" name="Picture 4" descr="d5b80241-72a1-42f1-89b8-5a0462fe0860-AP_ICELAND_VOLCANO.jpg"/>
          <p:cNvPicPr>
            <a:picLocks noChangeAspect="1"/>
          </p:cNvPicPr>
          <p:nvPr/>
        </p:nvPicPr>
        <p:blipFill>
          <a:blip r:embed="rId3" cstate="print"/>
          <a:stretch>
            <a:fillRect/>
          </a:stretch>
        </p:blipFill>
        <p:spPr>
          <a:xfrm>
            <a:off x="4038600" y="2038350"/>
            <a:ext cx="4520836" cy="252998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94"/>
        <p:cNvGrpSpPr/>
        <p:nvPr/>
      </p:nvGrpSpPr>
      <p:grpSpPr>
        <a:xfrm>
          <a:off x="0" y="0"/>
          <a:ext cx="0" cy="0"/>
          <a:chOff x="0" y="0"/>
          <a:chExt cx="0" cy="0"/>
        </a:xfrm>
      </p:grpSpPr>
      <p:sp>
        <p:nvSpPr>
          <p:cNvPr id="201" name="Google Shape;201;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8" name="Rectangle 7"/>
          <p:cNvSpPr/>
          <p:nvPr/>
        </p:nvSpPr>
        <p:spPr>
          <a:xfrm>
            <a:off x="-533400" y="0"/>
            <a:ext cx="3581399" cy="1384995"/>
          </a:xfrm>
          <a:prstGeom prst="rect">
            <a:avLst/>
          </a:prstGeom>
          <a:noFill/>
        </p:spPr>
        <p:txBody>
          <a:bodyPr wrap="square" lIns="91440" tIns="45720" rIns="91440" bIns="45720">
            <a:spAutoFit/>
          </a:bodyPr>
          <a:lstStyle/>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VITAL SIGNS</a:t>
            </a:r>
            <a:r>
              <a:rPr lang="en-US" sz="2800" dirty="0" smtClean="0">
                <a:solidFill>
                  <a:schemeClr val="bg1">
                    <a:lumMod val="50000"/>
                  </a:schemeClr>
                </a:solidFill>
                <a:latin typeface="Times New Roman" pitchFamily="18" charset="0"/>
                <a:cs typeface="Times New Roman" pitchFamily="18" charset="0"/>
              </a:rPr>
              <a:t/>
            </a:r>
            <a:br>
              <a:rPr lang="en-US" sz="2800" dirty="0" smtClean="0">
                <a:solidFill>
                  <a:schemeClr val="bg1">
                    <a:lumMod val="50000"/>
                  </a:schemeClr>
                </a:solidFill>
                <a:latin typeface="Times New Roman" pitchFamily="18" charset="0"/>
                <a:cs typeface="Times New Roman" pitchFamily="18" charset="0"/>
              </a:rPr>
            </a:b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bg1">
                  <a:lumMod val="50000"/>
                </a:schemeClr>
              </a:solidFill>
              <a:effectLst>
                <a:outerShdw blurRad="41275" dist="12700" dir="12000000" algn="tl" rotWithShape="0">
                  <a:srgbClr val="000000">
                    <a:alpha val="40000"/>
                  </a:srgbClr>
                </a:outerShdw>
              </a:effectLst>
              <a:latin typeface="Times New Roman" pitchFamily="18" charset="0"/>
              <a:cs typeface="Times New Roman" pitchFamily="18" charset="0"/>
            </a:endParaRPr>
          </a:p>
        </p:txBody>
      </p:sp>
      <p:sp>
        <p:nvSpPr>
          <p:cNvPr id="9" name="Rectangle 8"/>
          <p:cNvSpPr/>
          <p:nvPr/>
        </p:nvSpPr>
        <p:spPr>
          <a:xfrm>
            <a:off x="1066800" y="971550"/>
            <a:ext cx="2066192" cy="307777"/>
          </a:xfrm>
          <a:prstGeom prst="rect">
            <a:avLst/>
          </a:prstGeom>
        </p:spPr>
        <p:txBody>
          <a:bodyPr wrap="square">
            <a:spAutoFit/>
          </a:bodyPr>
          <a:lstStyle/>
          <a:p>
            <a:pPr>
              <a:buFont typeface="Arial" pitchFamily="34" charset="0"/>
              <a:buChar char="•"/>
            </a:pPr>
            <a:r>
              <a:rPr lang="en-US" dirty="0" smtClean="0">
                <a:latin typeface="Segoe Print" pitchFamily="2" charset="0"/>
                <a:cs typeface="Times New Roman" pitchFamily="18" charset="0"/>
              </a:rPr>
              <a:t>     Carbon dioxide</a:t>
            </a:r>
            <a:endParaRPr lang="en-US" dirty="0"/>
          </a:p>
        </p:txBody>
      </p:sp>
      <p:pic>
        <p:nvPicPr>
          <p:cNvPr id="10" name="Picture 2" descr="C:\Users\Harish\Downloads\CO2.png"/>
          <p:cNvPicPr>
            <a:picLocks noChangeAspect="1" noChangeArrowheads="1"/>
          </p:cNvPicPr>
          <p:nvPr/>
        </p:nvPicPr>
        <p:blipFill>
          <a:blip r:embed="rId3"/>
          <a:srcRect/>
          <a:stretch>
            <a:fillRect/>
          </a:stretch>
        </p:blipFill>
        <p:spPr bwMode="auto">
          <a:xfrm>
            <a:off x="3581400" y="1047750"/>
            <a:ext cx="3414167" cy="1600200"/>
          </a:xfrm>
          <a:prstGeom prst="rect">
            <a:avLst/>
          </a:prstGeom>
          <a:noFill/>
        </p:spPr>
      </p:pic>
      <p:sp>
        <p:nvSpPr>
          <p:cNvPr id="11" name="Rectangle 10"/>
          <p:cNvSpPr/>
          <p:nvPr/>
        </p:nvSpPr>
        <p:spPr>
          <a:xfrm>
            <a:off x="914400" y="2724150"/>
            <a:ext cx="2489385" cy="307777"/>
          </a:xfrm>
          <a:prstGeom prst="rect">
            <a:avLst/>
          </a:prstGeom>
        </p:spPr>
        <p:txBody>
          <a:bodyPr wrap="square">
            <a:spAutoFit/>
          </a:bodyPr>
          <a:lstStyle/>
          <a:p>
            <a:pPr fontAlgn="ctr">
              <a:buFont typeface="Arial" pitchFamily="34" charset="0"/>
              <a:buChar char="•"/>
            </a:pPr>
            <a:r>
              <a:rPr lang="en-US" dirty="0" smtClean="0">
                <a:latin typeface="Segoe Print" pitchFamily="2" charset="0"/>
                <a:cs typeface="Times New Roman" pitchFamily="18" charset="0"/>
              </a:rPr>
              <a:t>      Global temperature</a:t>
            </a:r>
          </a:p>
        </p:txBody>
      </p:sp>
      <p:pic>
        <p:nvPicPr>
          <p:cNvPr id="12" name="Picture 3" descr="C:\Users\Harish\Downloads\GlobalTemp.png"/>
          <p:cNvPicPr>
            <a:picLocks noChangeAspect="1" noChangeArrowheads="1"/>
          </p:cNvPicPr>
          <p:nvPr/>
        </p:nvPicPr>
        <p:blipFill>
          <a:blip r:embed="rId4"/>
          <a:srcRect/>
          <a:stretch>
            <a:fillRect/>
          </a:stretch>
        </p:blipFill>
        <p:spPr bwMode="auto">
          <a:xfrm>
            <a:off x="3505200" y="2952750"/>
            <a:ext cx="3581400" cy="162564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245"/>
        <p:cNvGrpSpPr/>
        <p:nvPr/>
      </p:nvGrpSpPr>
      <p:grpSpPr>
        <a:xfrm>
          <a:off x="0" y="0"/>
          <a:ext cx="0" cy="0"/>
          <a:chOff x="0" y="0"/>
          <a:chExt cx="0" cy="0"/>
        </a:xfrm>
      </p:grpSpPr>
      <p:sp>
        <p:nvSpPr>
          <p:cNvPr id="246" name="Google Shape;246;p32"/>
          <p:cNvSpPr txBox="1">
            <a:spLocks noGrp="1"/>
          </p:cNvSpPr>
          <p:nvPr>
            <p:ph type="body" idx="4294967295"/>
          </p:nvPr>
        </p:nvSpPr>
        <p:spPr>
          <a:xfrm>
            <a:off x="381000" y="361950"/>
            <a:ext cx="8197900" cy="44949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1800" dirty="0" smtClean="0">
                <a:solidFill>
                  <a:srgbClr val="FFFFFF"/>
                </a:solidFill>
              </a:rPr>
              <a:t>=</a:t>
            </a:r>
            <a:endParaRPr sz="1800">
              <a:solidFill>
                <a:srgbClr val="FFFFFF"/>
              </a:solidFill>
            </a:endParaRPr>
          </a:p>
        </p:txBody>
      </p:sp>
      <p:sp>
        <p:nvSpPr>
          <p:cNvPr id="247" name="Google Shape;247;p32"/>
          <p:cNvSpPr/>
          <p:nvPr/>
        </p:nvSpPr>
        <p:spPr>
          <a:xfrm>
            <a:off x="5287892" y="1107692"/>
            <a:ext cx="1645500" cy="293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rgbClr val="FFFFFF"/>
              </a:solidFill>
              <a:latin typeface="Montserrat"/>
              <a:ea typeface="Montserrat"/>
              <a:cs typeface="Montserrat"/>
              <a:sym typeface="Montserrat"/>
            </a:endParaRPr>
          </a:p>
        </p:txBody>
      </p:sp>
      <p:sp>
        <p:nvSpPr>
          <p:cNvPr id="248" name="Google Shape;248;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Rectangle 4"/>
          <p:cNvSpPr/>
          <p:nvPr/>
        </p:nvSpPr>
        <p:spPr>
          <a:xfrm>
            <a:off x="457200" y="438150"/>
            <a:ext cx="8153400" cy="3108543"/>
          </a:xfrm>
          <a:prstGeom prst="rect">
            <a:avLst/>
          </a:prstGeom>
        </p:spPr>
        <p:txBody>
          <a:bodyPr wrap="square">
            <a:spAutoFit/>
          </a:bodyPr>
          <a:lstStyle/>
          <a:p>
            <a:pPr fontAlgn="ctr">
              <a:buFont typeface="Arial" pitchFamily="34" charset="0"/>
              <a:buChar char="•"/>
            </a:pPr>
            <a:r>
              <a:rPr lang="en-US" dirty="0" smtClean="0">
                <a:latin typeface="Times New Roman" pitchFamily="18" charset="0"/>
                <a:cs typeface="Times New Roman" pitchFamily="18" charset="0"/>
              </a:rPr>
              <a:t>        </a:t>
            </a:r>
            <a:r>
              <a:rPr lang="en-US" dirty="0" smtClean="0">
                <a:latin typeface="Segoe Print" pitchFamily="2" charset="0"/>
                <a:cs typeface="Times New Roman" pitchFamily="18" charset="0"/>
              </a:rPr>
              <a:t>Arctic sea ice minimum</a:t>
            </a:r>
            <a:endParaRPr lang="en-US" cap="all" dirty="0" smtClean="0">
              <a:latin typeface="Segoe Print" pitchFamily="2" charset="0"/>
              <a:cs typeface="Times New Roman" pitchFamily="18" charset="0"/>
            </a:endParaRPr>
          </a:p>
          <a:p>
            <a:pPr fontAlgn="ctr">
              <a:buNone/>
            </a:pPr>
            <a:r>
              <a:rPr lang="en-US" cap="all" dirty="0" smtClean="0"/>
              <a:t> </a:t>
            </a:r>
          </a:p>
          <a:p>
            <a:pPr fontAlgn="ctr"/>
            <a:endParaRPr lang="en-US" cap="all" dirty="0" smtClean="0"/>
          </a:p>
          <a:p>
            <a:pPr fontAlgn="ctr"/>
            <a:endParaRPr lang="en-US" cap="all" dirty="0" smtClean="0"/>
          </a:p>
          <a:p>
            <a:pPr fontAlgn="ctr">
              <a:buNone/>
            </a:pPr>
            <a:endParaRPr lang="en-US" dirty="0" smtClean="0"/>
          </a:p>
          <a:p>
            <a:pPr>
              <a:buNone/>
            </a:pPr>
            <a:endParaRPr lang="en-US" cap="all" dirty="0" smtClean="0">
              <a:latin typeface="Times New Roman" pitchFamily="18" charset="0"/>
              <a:cs typeface="Times New Roman" pitchFamily="18" charset="0"/>
            </a:endParaRPr>
          </a:p>
          <a:p>
            <a:r>
              <a:rPr lang="en-US" cap="all" dirty="0" smtClean="0">
                <a:latin typeface="Segoe Print" pitchFamily="2" charset="0"/>
                <a:cs typeface="Times New Roman" pitchFamily="18" charset="0"/>
              </a:rPr>
              <a:t>  </a:t>
            </a:r>
          </a:p>
          <a:p>
            <a:endParaRPr lang="en-US" cap="all" dirty="0" smtClean="0">
              <a:latin typeface="Segoe Print" pitchFamily="2" charset="0"/>
              <a:cs typeface="Times New Roman" pitchFamily="18" charset="0"/>
            </a:endParaRPr>
          </a:p>
          <a:p>
            <a:endParaRPr lang="en-US" cap="all" dirty="0" smtClean="0">
              <a:latin typeface="Segoe Print" pitchFamily="2" charset="0"/>
              <a:cs typeface="Times New Roman" pitchFamily="18" charset="0"/>
            </a:endParaRPr>
          </a:p>
          <a:p>
            <a:pPr>
              <a:buFont typeface="Arial" pitchFamily="34" charset="0"/>
              <a:buChar char="•"/>
            </a:pPr>
            <a:r>
              <a:rPr lang="en-US" cap="all" dirty="0" smtClean="0">
                <a:latin typeface="Segoe Print" pitchFamily="2" charset="0"/>
                <a:cs typeface="Times New Roman" pitchFamily="18" charset="0"/>
              </a:rPr>
              <a:t>      </a:t>
            </a:r>
            <a:r>
              <a:rPr lang="en-US" dirty="0" smtClean="0">
                <a:latin typeface="Segoe Print" pitchFamily="2" charset="0"/>
                <a:cs typeface="Times New Roman" pitchFamily="18" charset="0"/>
              </a:rPr>
              <a:t>Ice sheets</a:t>
            </a:r>
            <a:r>
              <a:rPr lang="en-US" cap="all" dirty="0" smtClean="0">
                <a:latin typeface="Segoe Print" pitchFamily="2" charset="0"/>
                <a:cs typeface="Times New Roman" pitchFamily="18" charset="0"/>
              </a:rPr>
              <a:t> </a:t>
            </a:r>
          </a:p>
          <a:p>
            <a:pPr>
              <a:buNone/>
            </a:pPr>
            <a:r>
              <a:rPr lang="en-US" cap="all" dirty="0" smtClean="0">
                <a:latin typeface="Times New Roman" pitchFamily="18" charset="0"/>
                <a:cs typeface="Times New Roman" pitchFamily="18" charset="0"/>
              </a:rPr>
              <a:t>          </a:t>
            </a:r>
            <a:r>
              <a:rPr lang="en-US" cap="all" dirty="0" smtClean="0">
                <a:latin typeface="Times New Roman" pitchFamily="18" charset="0"/>
                <a:cs typeface="Times New Roman" pitchFamily="18" charset="0"/>
              </a:rPr>
              <a:t>        </a:t>
            </a:r>
            <a:r>
              <a:rPr lang="en-US" dirty="0" smtClean="0">
                <a:latin typeface="Segoe Print" pitchFamily="2" charset="0"/>
                <a:cs typeface="Times New Roman" pitchFamily="18" charset="0"/>
              </a:rPr>
              <a:t>Antarctica mass variation since 2002</a:t>
            </a:r>
            <a:endParaRPr lang="en-US" cap="all" dirty="0" smtClean="0">
              <a:latin typeface="Segoe Print" pitchFamily="2" charset="0"/>
              <a:cs typeface="Times New Roman" pitchFamily="18" charset="0"/>
            </a:endParaRPr>
          </a:p>
          <a:p>
            <a:endParaRPr lang="en-US" cap="all" dirty="0" smtClean="0">
              <a:latin typeface="Times New Roman" pitchFamily="18" charset="0"/>
              <a:cs typeface="Times New Roman" pitchFamily="18" charset="0"/>
            </a:endParaRPr>
          </a:p>
          <a:p>
            <a:pPr>
              <a:buNone/>
            </a:pPr>
            <a:endParaRPr lang="en-US" cap="all" dirty="0" smtClean="0">
              <a:latin typeface="Times New Roman" pitchFamily="18" charset="0"/>
              <a:cs typeface="Times New Roman" pitchFamily="18" charset="0"/>
            </a:endParaRPr>
          </a:p>
          <a:p>
            <a:pPr>
              <a:buNone/>
            </a:pPr>
            <a:endParaRPr lang="en-US" dirty="0"/>
          </a:p>
        </p:txBody>
      </p:sp>
      <p:pic>
        <p:nvPicPr>
          <p:cNvPr id="6" name="Picture 2" descr="C:\Users\Harish\Downloads\SeaIce.png"/>
          <p:cNvPicPr>
            <a:picLocks noChangeAspect="1" noChangeArrowheads="1"/>
          </p:cNvPicPr>
          <p:nvPr/>
        </p:nvPicPr>
        <p:blipFill>
          <a:blip r:embed="rId3"/>
          <a:srcRect/>
          <a:stretch>
            <a:fillRect/>
          </a:stretch>
        </p:blipFill>
        <p:spPr bwMode="auto">
          <a:xfrm>
            <a:off x="2590800" y="819150"/>
            <a:ext cx="3352800" cy="1539672"/>
          </a:xfrm>
          <a:prstGeom prst="rect">
            <a:avLst/>
          </a:prstGeom>
          <a:noFill/>
        </p:spPr>
      </p:pic>
      <p:pic>
        <p:nvPicPr>
          <p:cNvPr id="7" name="Picture 3" descr="C:\Users\Harish\Downloads\LandIceAntarctica.png"/>
          <p:cNvPicPr>
            <a:picLocks noChangeAspect="1" noChangeArrowheads="1"/>
          </p:cNvPicPr>
          <p:nvPr/>
        </p:nvPicPr>
        <p:blipFill>
          <a:blip r:embed="rId4"/>
          <a:srcRect/>
          <a:stretch>
            <a:fillRect/>
          </a:stretch>
        </p:blipFill>
        <p:spPr bwMode="auto">
          <a:xfrm>
            <a:off x="2590800" y="2907607"/>
            <a:ext cx="3657600" cy="1720838"/>
          </a:xfrm>
          <a:prstGeom prst="rect">
            <a:avLst/>
          </a:prstGeom>
          <a:noFill/>
        </p:spPr>
      </p:pic>
      <p:sp>
        <p:nvSpPr>
          <p:cNvPr id="8" name="Rectangle 7"/>
          <p:cNvSpPr/>
          <p:nvPr/>
        </p:nvSpPr>
        <p:spPr>
          <a:xfrm>
            <a:off x="5257800" y="895350"/>
            <a:ext cx="4572000" cy="1015663"/>
          </a:xfrm>
          <a:prstGeom prst="rect">
            <a:avLst/>
          </a:prstGeom>
        </p:spPr>
        <p:txBody>
          <a:bodyPr>
            <a:spAutoFit/>
          </a:bodyPr>
          <a:lstStyle/>
          <a:p>
            <a:r>
              <a:rPr lang="en-US" b="1" cap="all" dirty="0" smtClean="0"/>
              <a:t>                                RATE OF  CHANGE</a:t>
            </a:r>
          </a:p>
          <a:p>
            <a:pPr fontAlgn="t"/>
            <a:r>
              <a:rPr lang="en-US" dirty="0" smtClean="0"/>
              <a:t>                                      </a:t>
            </a:r>
            <a:r>
              <a:rPr lang="en-US" sz="3200" dirty="0" smtClean="0">
                <a:latin typeface="Arial Narrow" pitchFamily="34" charset="0"/>
              </a:rPr>
              <a:t>12.8 </a:t>
            </a:r>
          </a:p>
          <a:p>
            <a:pPr fontAlgn="t"/>
            <a:r>
              <a:rPr lang="en-US" dirty="0" smtClean="0"/>
              <a:t>                                percent per decade</a:t>
            </a:r>
            <a:endParaRPr lang="en-US" dirty="0"/>
          </a:p>
        </p:txBody>
      </p:sp>
      <p:sp>
        <p:nvSpPr>
          <p:cNvPr id="9" name="Down Arrow 8"/>
          <p:cNvSpPr/>
          <p:nvPr/>
        </p:nvSpPr>
        <p:spPr>
          <a:xfrm>
            <a:off x="6553200" y="120015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81600" y="3105150"/>
            <a:ext cx="4572000" cy="1231106"/>
          </a:xfrm>
          <a:prstGeom prst="rect">
            <a:avLst/>
          </a:prstGeom>
        </p:spPr>
        <p:txBody>
          <a:bodyPr>
            <a:spAutoFit/>
          </a:bodyPr>
          <a:lstStyle/>
          <a:p>
            <a:r>
              <a:rPr lang="en-US" b="1" cap="all" dirty="0" smtClean="0"/>
              <a:t>                                    RATE OF CHANGE</a:t>
            </a:r>
          </a:p>
          <a:p>
            <a:pPr fontAlgn="t"/>
            <a:r>
              <a:rPr lang="en-US" dirty="0" smtClean="0"/>
              <a:t>                                    </a:t>
            </a:r>
            <a:r>
              <a:rPr lang="en-US" sz="3200" dirty="0" smtClean="0">
                <a:latin typeface="Times New Roman" pitchFamily="18" charset="0"/>
                <a:cs typeface="Times New Roman" pitchFamily="18" charset="0"/>
              </a:rPr>
              <a:t>127.0</a:t>
            </a:r>
          </a:p>
          <a:p>
            <a:r>
              <a:rPr lang="en-US" dirty="0" smtClean="0">
                <a:latin typeface="Times New Roman" pitchFamily="18" charset="0"/>
                <a:cs typeface="Times New Roman" pitchFamily="18" charset="0"/>
              </a:rPr>
              <a:t>                                         Giga </a:t>
            </a:r>
            <a:r>
              <a:rPr lang="en-US" dirty="0" err="1" smtClean="0">
                <a:latin typeface="Times New Roman" pitchFamily="18" charset="0"/>
                <a:cs typeface="Times New Roman" pitchFamily="18" charset="0"/>
              </a:rPr>
              <a:t>tonnes</a:t>
            </a:r>
            <a:r>
              <a:rPr lang="en-US" dirty="0" smtClean="0">
                <a:latin typeface="Times New Roman" pitchFamily="18" charset="0"/>
                <a:cs typeface="Times New Roman" pitchFamily="18" charset="0"/>
              </a:rPr>
              <a:t> per year</a:t>
            </a:r>
          </a:p>
          <a:p>
            <a:r>
              <a:rPr lang="en-US" dirty="0" smtClean="0">
                <a:latin typeface="Times New Roman" pitchFamily="18" charset="0"/>
                <a:cs typeface="Times New Roman" pitchFamily="18" charset="0"/>
              </a:rPr>
              <a:t>                                                margin: ±39</a:t>
            </a:r>
            <a:endParaRPr lang="en-US" dirty="0"/>
          </a:p>
        </p:txBody>
      </p:sp>
      <p:sp>
        <p:nvSpPr>
          <p:cNvPr id="11" name="Down Arrow 10"/>
          <p:cNvSpPr/>
          <p:nvPr/>
        </p:nvSpPr>
        <p:spPr>
          <a:xfrm>
            <a:off x="6705600" y="340995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257"/>
        <p:cNvGrpSpPr/>
        <p:nvPr/>
      </p:nvGrpSpPr>
      <p:grpSpPr>
        <a:xfrm>
          <a:off x="0" y="0"/>
          <a:ext cx="0" cy="0"/>
          <a:chOff x="0" y="0"/>
          <a:chExt cx="0" cy="0"/>
        </a:xfrm>
      </p:grpSpPr>
      <p:sp>
        <p:nvSpPr>
          <p:cNvPr id="259" name="Google Shape;259;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1" name="Rectangle 10"/>
          <p:cNvSpPr/>
          <p:nvPr/>
        </p:nvSpPr>
        <p:spPr>
          <a:xfrm>
            <a:off x="457200" y="514350"/>
            <a:ext cx="4838184" cy="307777"/>
          </a:xfrm>
          <a:prstGeom prst="rect">
            <a:avLst/>
          </a:prstGeom>
        </p:spPr>
        <p:txBody>
          <a:bodyPr wrap="none">
            <a:spAutoFit/>
          </a:bodyPr>
          <a:lstStyle/>
          <a:p>
            <a:r>
              <a:rPr lang="en-US" dirty="0" smtClean="0">
                <a:latin typeface="Segoe Print" pitchFamily="2" charset="0"/>
                <a:cs typeface="Times New Roman" pitchFamily="18" charset="0"/>
              </a:rPr>
              <a:t> </a:t>
            </a:r>
            <a:r>
              <a:rPr lang="en-US" dirty="0" smtClean="0">
                <a:latin typeface="Segoe Print" pitchFamily="2" charset="0"/>
                <a:cs typeface="Times New Roman" pitchFamily="18" charset="0"/>
              </a:rPr>
              <a:t>                Greenland </a:t>
            </a:r>
            <a:r>
              <a:rPr lang="en-US" dirty="0" smtClean="0">
                <a:latin typeface="Segoe Print" pitchFamily="2" charset="0"/>
                <a:cs typeface="Times New Roman" pitchFamily="18" charset="0"/>
              </a:rPr>
              <a:t>mass variation since 2002</a:t>
            </a:r>
            <a:endParaRPr lang="en-US" dirty="0"/>
          </a:p>
        </p:txBody>
      </p:sp>
      <p:pic>
        <p:nvPicPr>
          <p:cNvPr id="12" name="Picture 2" descr="C:\Users\Harish\Downloads\LandIceGreenland.png"/>
          <p:cNvPicPr>
            <a:picLocks noChangeAspect="1" noChangeArrowheads="1"/>
          </p:cNvPicPr>
          <p:nvPr/>
        </p:nvPicPr>
        <p:blipFill>
          <a:blip r:embed="rId3"/>
          <a:srcRect/>
          <a:stretch>
            <a:fillRect/>
          </a:stretch>
        </p:blipFill>
        <p:spPr bwMode="auto">
          <a:xfrm>
            <a:off x="2743200" y="762001"/>
            <a:ext cx="3647410" cy="1742144"/>
          </a:xfrm>
          <a:prstGeom prst="rect">
            <a:avLst/>
          </a:prstGeom>
          <a:noFill/>
        </p:spPr>
      </p:pic>
      <p:sp>
        <p:nvSpPr>
          <p:cNvPr id="21" name="Rectangle 20"/>
          <p:cNvSpPr/>
          <p:nvPr/>
        </p:nvSpPr>
        <p:spPr>
          <a:xfrm>
            <a:off x="762000" y="2647950"/>
            <a:ext cx="1669047" cy="307777"/>
          </a:xfrm>
          <a:prstGeom prst="rect">
            <a:avLst/>
          </a:prstGeom>
        </p:spPr>
        <p:txBody>
          <a:bodyPr wrap="none">
            <a:spAutoFit/>
          </a:bodyPr>
          <a:lstStyle/>
          <a:p>
            <a:pPr>
              <a:buFont typeface="Arial" pitchFamily="34" charset="0"/>
              <a:buChar char="•"/>
            </a:pPr>
            <a:r>
              <a:rPr lang="en-US" dirty="0" smtClean="0">
                <a:latin typeface="Segoe Print" pitchFamily="2" charset="0"/>
              </a:rPr>
              <a:t>         Sea level</a:t>
            </a:r>
            <a:endParaRPr lang="en-US" dirty="0"/>
          </a:p>
        </p:txBody>
      </p:sp>
      <p:pic>
        <p:nvPicPr>
          <p:cNvPr id="22" name="Picture 4" descr="C:\Users\Harish\Downloads\SeaLevel.png"/>
          <p:cNvPicPr>
            <a:picLocks noChangeAspect="1" noChangeArrowheads="1"/>
          </p:cNvPicPr>
          <p:nvPr/>
        </p:nvPicPr>
        <p:blipFill>
          <a:blip r:embed="rId4"/>
          <a:srcRect/>
          <a:stretch>
            <a:fillRect/>
          </a:stretch>
        </p:blipFill>
        <p:spPr bwMode="auto">
          <a:xfrm>
            <a:off x="2667000" y="2800350"/>
            <a:ext cx="3886200" cy="1793631"/>
          </a:xfrm>
          <a:prstGeom prst="rect">
            <a:avLst/>
          </a:prstGeom>
          <a:noFill/>
        </p:spPr>
      </p:pic>
      <p:sp>
        <p:nvSpPr>
          <p:cNvPr id="23" name="Rectangle 22"/>
          <p:cNvSpPr/>
          <p:nvPr/>
        </p:nvSpPr>
        <p:spPr>
          <a:xfrm>
            <a:off x="4800600" y="971550"/>
            <a:ext cx="4572000" cy="1231106"/>
          </a:xfrm>
          <a:prstGeom prst="rect">
            <a:avLst/>
          </a:prstGeom>
        </p:spPr>
        <p:txBody>
          <a:bodyPr>
            <a:spAutoFit/>
          </a:bodyPr>
          <a:lstStyle/>
          <a:p>
            <a:r>
              <a:rPr lang="en-US" b="1" cap="all" dirty="0" smtClean="0"/>
              <a:t>                                             RATE OF CHANGE</a:t>
            </a:r>
          </a:p>
          <a:p>
            <a:pPr fontAlgn="t"/>
            <a:r>
              <a:rPr lang="en-US" dirty="0" smtClean="0"/>
              <a:t>                                                  </a:t>
            </a:r>
            <a:r>
              <a:rPr lang="en-US" sz="3200" dirty="0" smtClean="0">
                <a:latin typeface="Times New Roman" pitchFamily="18" charset="0"/>
                <a:cs typeface="Times New Roman" pitchFamily="18" charset="0"/>
              </a:rPr>
              <a:t>286.0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Gigatonnes</a:t>
            </a:r>
            <a:r>
              <a:rPr lang="en-US" dirty="0" smtClean="0">
                <a:latin typeface="Times New Roman" pitchFamily="18" charset="0"/>
                <a:cs typeface="Times New Roman" pitchFamily="18" charset="0"/>
              </a:rPr>
              <a:t> per year</a:t>
            </a:r>
          </a:p>
          <a:p>
            <a:r>
              <a:rPr lang="en-US" dirty="0" smtClean="0">
                <a:latin typeface="Times New Roman" pitchFamily="18" charset="0"/>
                <a:cs typeface="Times New Roman" pitchFamily="18" charset="0"/>
              </a:rPr>
              <a:t>                                                        margin: ±21</a:t>
            </a:r>
            <a:endParaRPr lang="en-US" dirty="0"/>
          </a:p>
        </p:txBody>
      </p:sp>
      <p:sp>
        <p:nvSpPr>
          <p:cNvPr id="24" name="Down Arrow 23"/>
          <p:cNvSpPr/>
          <p:nvPr/>
        </p:nvSpPr>
        <p:spPr>
          <a:xfrm>
            <a:off x="6858000" y="1200150"/>
            <a:ext cx="228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334000" y="3105150"/>
            <a:ext cx="4572000" cy="1015663"/>
          </a:xfrm>
          <a:prstGeom prst="rect">
            <a:avLst/>
          </a:prstGeom>
        </p:spPr>
        <p:txBody>
          <a:bodyPr>
            <a:spAutoFit/>
          </a:bodyPr>
          <a:lstStyle/>
          <a:p>
            <a:r>
              <a:rPr lang="en-US" b="1" cap="all" dirty="0" smtClean="0">
                <a:latin typeface="Times New Roman" pitchFamily="18" charset="0"/>
                <a:cs typeface="Times New Roman" pitchFamily="18" charset="0"/>
              </a:rPr>
              <a:t>                                     </a:t>
            </a:r>
            <a:r>
              <a:rPr lang="en-US" b="1" cap="all" dirty="0" smtClean="0">
                <a:cs typeface="Times New Roman" pitchFamily="18" charset="0"/>
              </a:rPr>
              <a:t>RATE OF CHANGE</a:t>
            </a:r>
          </a:p>
          <a:p>
            <a:pPr fontAlgn="t"/>
            <a:r>
              <a:rPr lang="en-US" sz="3200" dirty="0" smtClean="0">
                <a:latin typeface="Times New Roman" pitchFamily="18" charset="0"/>
                <a:cs typeface="Times New Roman" pitchFamily="18" charset="0"/>
              </a:rPr>
              <a:t>                      3.2</a:t>
            </a:r>
          </a:p>
          <a:p>
            <a:r>
              <a:rPr lang="en-US" dirty="0" smtClean="0">
                <a:latin typeface="Times New Roman" pitchFamily="18" charset="0"/>
                <a:cs typeface="Times New Roman" pitchFamily="18" charset="0"/>
              </a:rPr>
              <a:t>                                        millimeters per year</a:t>
            </a:r>
            <a:endParaRPr lang="en-US" dirty="0"/>
          </a:p>
        </p:txBody>
      </p:sp>
      <p:sp>
        <p:nvSpPr>
          <p:cNvPr id="26" name="Up Arrow 25"/>
          <p:cNvSpPr/>
          <p:nvPr/>
        </p:nvSpPr>
        <p:spPr>
          <a:xfrm>
            <a:off x="6858000" y="3333750"/>
            <a:ext cx="3048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uli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297</Words>
  <PresentationFormat>On-screen Show (16:9)</PresentationFormat>
  <Paragraphs>100</Paragraphs>
  <Slides>13</Slides>
  <Notes>12</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Juliet template</vt:lpstr>
      <vt:lpstr>CLIMATE CHANGE  </vt:lpstr>
      <vt:lpstr>SYNOPSIS </vt:lpstr>
      <vt:lpstr>Slide 3</vt:lpstr>
      <vt:lpstr> CLIMATE CHANGE IS PROVOKED BY</vt:lpstr>
      <vt:lpstr>NOTABLE CLIMATE EVENTS IN EARTH HISTORY </vt:lpstr>
      <vt:lpstr>CLIMATE CHANGE CAUSES</vt:lpstr>
      <vt:lpstr>Slide 7</vt:lpstr>
      <vt:lpstr>Slide 8</vt:lpstr>
      <vt:lpstr>Slide 9</vt:lpstr>
      <vt:lpstr>Slide 10</vt:lpstr>
      <vt:lpstr> HOW TO EFFECT CHANGE </vt:lpstr>
      <vt:lpstr>CHANGE OF GLOBAL TEMPERATURE FROM 1884 -- 2017</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Harish</dc:creator>
  <cp:lastModifiedBy>Harish</cp:lastModifiedBy>
  <cp:revision>31</cp:revision>
  <dcterms:modified xsi:type="dcterms:W3CDTF">2019-02-18T14:15:32Z</dcterms:modified>
</cp:coreProperties>
</file>