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fbaac7e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fbaac7e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fbaac7e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fbaac7e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fbaac7e7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fbaac7e7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fbaac7e7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fbaac7e7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43124"/>
            <a:ext cx="8520600" cy="1544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a:latin typeface="Times New Roman"/>
                <a:ea typeface="Times New Roman"/>
                <a:cs typeface="Times New Roman"/>
                <a:sym typeface="Times New Roman"/>
              </a:rPr>
              <a:t>Logistic</a:t>
            </a:r>
            <a:r>
              <a:rPr b="1" lang="en-GB">
                <a:latin typeface="Times New Roman"/>
                <a:ea typeface="Times New Roman"/>
                <a:cs typeface="Times New Roman"/>
                <a:sym typeface="Times New Roman"/>
              </a:rPr>
              <a:t> Regression</a:t>
            </a:r>
            <a:endParaRPr b="1">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2000">
                <a:latin typeface="Times New Roman"/>
                <a:ea typeface="Times New Roman"/>
                <a:cs typeface="Times New Roman"/>
                <a:sym typeface="Times New Roman"/>
              </a:rPr>
              <a:t>Classifying Data Scientist’s salary range</a:t>
            </a:r>
            <a:endParaRPr b="1" sz="2000">
              <a:latin typeface="Times New Roman"/>
              <a:ea typeface="Times New Roman"/>
              <a:cs typeface="Times New Roman"/>
              <a:sym typeface="Times New Roman"/>
            </a:endParaRPr>
          </a:p>
        </p:txBody>
      </p:sp>
      <p:sp>
        <p:nvSpPr>
          <p:cNvPr id="55" name="Google Shape;55;p13"/>
          <p:cNvSpPr txBox="1"/>
          <p:nvPr>
            <p:ph idx="1" type="subTitle"/>
          </p:nvPr>
        </p:nvSpPr>
        <p:spPr>
          <a:xfrm>
            <a:off x="356525" y="3708175"/>
            <a:ext cx="8520600" cy="12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400">
                <a:solidFill>
                  <a:srgbClr val="000000"/>
                </a:solidFill>
                <a:latin typeface="Times New Roman"/>
                <a:ea typeface="Times New Roman"/>
                <a:cs typeface="Times New Roman"/>
                <a:sym typeface="Times New Roman"/>
              </a:rPr>
              <a:t>Prepared by: </a:t>
            </a:r>
            <a:r>
              <a:rPr lang="en-GB" sz="1400">
                <a:solidFill>
                  <a:srgbClr val="000000"/>
                </a:solidFill>
                <a:latin typeface="Times New Roman"/>
                <a:ea typeface="Times New Roman"/>
                <a:cs typeface="Times New Roman"/>
                <a:sym typeface="Times New Roman"/>
              </a:rPr>
              <a:t>Eraj Ahmed </a:t>
            </a:r>
            <a:endParaRPr sz="14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GB" sz="1400">
                <a:solidFill>
                  <a:srgbClr val="000000"/>
                </a:solidFill>
                <a:latin typeface="Times New Roman"/>
                <a:ea typeface="Times New Roman"/>
                <a:cs typeface="Times New Roman"/>
                <a:sym typeface="Times New Roman"/>
              </a:rPr>
              <a:t>Student ID: 999177037</a:t>
            </a:r>
            <a:endParaRPr sz="14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Course: Introduction to Data Science &amp; Analytics</a:t>
            </a:r>
            <a:endParaRPr sz="14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Course Code: MIE 1624</a:t>
            </a:r>
            <a:endParaRPr sz="14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sz="14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3548350" y="87425"/>
            <a:ext cx="1742501" cy="61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65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EXPLORATORY ANALYSIS</a:t>
            </a:r>
            <a:endParaRPr b="1">
              <a:latin typeface="Times New Roman"/>
              <a:ea typeface="Times New Roman"/>
              <a:cs typeface="Times New Roman"/>
              <a:sym typeface="Times New Roman"/>
            </a:endParaRPr>
          </a:p>
        </p:txBody>
      </p:sp>
      <p:sp>
        <p:nvSpPr>
          <p:cNvPr id="62" name="Google Shape;62;p14"/>
          <p:cNvSpPr txBox="1"/>
          <p:nvPr>
            <p:ph idx="1" type="body"/>
          </p:nvPr>
        </p:nvSpPr>
        <p:spPr>
          <a:xfrm>
            <a:off x="311700" y="838425"/>
            <a:ext cx="8520600" cy="70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200">
                <a:solidFill>
                  <a:srgbClr val="000000"/>
                </a:solidFill>
                <a:latin typeface="Times New Roman"/>
                <a:ea typeface="Times New Roman"/>
                <a:cs typeface="Times New Roman"/>
                <a:sym typeface="Times New Roman"/>
              </a:rPr>
              <a:t>The dataset is an imbalanced as can be seen from the initial bar chart. There are too few samples when the salary range crosses $150,000. In order to balance the dataset, all the salary ranges after $100,000 and up are put in one bucket as target variable. The resulting distribution can be seen below as well.  </a:t>
            </a:r>
            <a:endParaRPr sz="1200">
              <a:solidFill>
                <a:srgbClr val="000000"/>
              </a:solidFill>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11350" y="2001400"/>
            <a:ext cx="4267199" cy="2593025"/>
          </a:xfrm>
          <a:prstGeom prst="rect">
            <a:avLst/>
          </a:prstGeom>
          <a:noFill/>
          <a:ln>
            <a:noFill/>
          </a:ln>
        </p:spPr>
      </p:pic>
      <p:sp>
        <p:nvSpPr>
          <p:cNvPr id="64" name="Google Shape;64;p14"/>
          <p:cNvSpPr txBox="1"/>
          <p:nvPr/>
        </p:nvSpPr>
        <p:spPr>
          <a:xfrm>
            <a:off x="670150" y="4594425"/>
            <a:ext cx="27477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Sample distribution before balancing </a:t>
            </a:r>
            <a:endParaRPr sz="1200"/>
          </a:p>
        </p:txBody>
      </p:sp>
      <p:sp>
        <p:nvSpPr>
          <p:cNvPr id="65" name="Google Shape;65;p14"/>
          <p:cNvSpPr txBox="1"/>
          <p:nvPr/>
        </p:nvSpPr>
        <p:spPr>
          <a:xfrm>
            <a:off x="5323900" y="4594425"/>
            <a:ext cx="27477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Sample distribution after balancing </a:t>
            </a:r>
            <a:endParaRPr sz="1200"/>
          </a:p>
        </p:txBody>
      </p:sp>
      <p:pic>
        <p:nvPicPr>
          <p:cNvPr id="66" name="Google Shape;66;p14"/>
          <p:cNvPicPr preferRelativeResize="0"/>
          <p:nvPr/>
        </p:nvPicPr>
        <p:blipFill>
          <a:blip r:embed="rId4">
            <a:alphaModFix/>
          </a:blip>
          <a:stretch>
            <a:fillRect/>
          </a:stretch>
        </p:blipFill>
        <p:spPr>
          <a:xfrm>
            <a:off x="4278550" y="2043450"/>
            <a:ext cx="4742499" cy="255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65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FEATURE SELECTION</a:t>
            </a:r>
            <a:endParaRPr b="1">
              <a:latin typeface="Times New Roman"/>
              <a:ea typeface="Times New Roman"/>
              <a:cs typeface="Times New Roman"/>
              <a:sym typeface="Times New Roman"/>
            </a:endParaRPr>
          </a:p>
        </p:txBody>
      </p:sp>
      <p:sp>
        <p:nvSpPr>
          <p:cNvPr id="72" name="Google Shape;72;p15"/>
          <p:cNvSpPr txBox="1"/>
          <p:nvPr>
            <p:ph idx="1" type="body"/>
          </p:nvPr>
        </p:nvSpPr>
        <p:spPr>
          <a:xfrm>
            <a:off x="311700" y="746075"/>
            <a:ext cx="8520600" cy="13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latin typeface="Times New Roman"/>
                <a:ea typeface="Times New Roman"/>
                <a:cs typeface="Times New Roman"/>
                <a:sym typeface="Times New Roman"/>
              </a:rPr>
              <a:t>In the feature engineering process, three techniques are applied.</a:t>
            </a:r>
            <a:endParaRPr sz="1200">
              <a:solidFill>
                <a:srgbClr val="000000"/>
              </a:solidFill>
              <a:latin typeface="Times New Roman"/>
              <a:ea typeface="Times New Roman"/>
              <a:cs typeface="Times New Roman"/>
              <a:sym typeface="Times New Roman"/>
            </a:endParaRPr>
          </a:p>
          <a:p>
            <a:pPr indent="-304800" lvl="0" marL="457200" rtl="0" algn="l">
              <a:spcBef>
                <a:spcPts val="160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Dropping features with high collinearity with each other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Selecting important features using chi square test as the target is categorical and the features are all numerical</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Using PCA to reduce dimensionality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
        <p:nvSpPr>
          <p:cNvPr id="73" name="Google Shape;73;p15"/>
          <p:cNvSpPr txBox="1"/>
          <p:nvPr/>
        </p:nvSpPr>
        <p:spPr>
          <a:xfrm>
            <a:off x="311700" y="4314225"/>
            <a:ext cx="18825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latin typeface="Times New Roman"/>
                <a:ea typeface="Times New Roman"/>
                <a:cs typeface="Times New Roman"/>
                <a:sym typeface="Times New Roman"/>
              </a:rPr>
              <a:t>Original number of features after data cleaning (using both label encoding and one hot encoding)</a:t>
            </a:r>
            <a:endParaRPr sz="1000">
              <a:latin typeface="Times New Roman"/>
              <a:ea typeface="Times New Roman"/>
              <a:cs typeface="Times New Roman"/>
              <a:sym typeface="Times New Roman"/>
            </a:endParaRPr>
          </a:p>
        </p:txBody>
      </p:sp>
      <p:sp>
        <p:nvSpPr>
          <p:cNvPr id="74" name="Google Shape;74;p15"/>
          <p:cNvSpPr/>
          <p:nvPr/>
        </p:nvSpPr>
        <p:spPr>
          <a:xfrm>
            <a:off x="7850219" y="3046250"/>
            <a:ext cx="684600" cy="638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latin typeface="Times New Roman"/>
                <a:ea typeface="Times New Roman"/>
                <a:cs typeface="Times New Roman"/>
                <a:sym typeface="Times New Roman"/>
              </a:rPr>
              <a:t>5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GB" sz="600">
                <a:latin typeface="Times New Roman"/>
                <a:ea typeface="Times New Roman"/>
                <a:cs typeface="Times New Roman"/>
                <a:sym typeface="Times New Roman"/>
              </a:rPr>
              <a:t>Features</a:t>
            </a:r>
            <a:endParaRPr b="1" sz="600">
              <a:latin typeface="Times New Roman"/>
              <a:ea typeface="Times New Roman"/>
              <a:cs typeface="Times New Roman"/>
              <a:sym typeface="Times New Roman"/>
            </a:endParaRPr>
          </a:p>
        </p:txBody>
      </p:sp>
      <p:sp>
        <p:nvSpPr>
          <p:cNvPr id="75" name="Google Shape;75;p15"/>
          <p:cNvSpPr/>
          <p:nvPr/>
        </p:nvSpPr>
        <p:spPr>
          <a:xfrm>
            <a:off x="378926" y="2394486"/>
            <a:ext cx="1942200" cy="19212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t>694 </a:t>
            </a:r>
            <a:endParaRPr b="1" sz="1200"/>
          </a:p>
          <a:p>
            <a:pPr indent="0" lvl="0" marL="0" rtl="0" algn="ctr">
              <a:spcBef>
                <a:spcPts val="0"/>
              </a:spcBef>
              <a:spcAft>
                <a:spcPts val="0"/>
              </a:spcAft>
              <a:buNone/>
            </a:pPr>
            <a:r>
              <a:rPr b="1" lang="en-GB" sz="1200"/>
              <a:t>Features</a:t>
            </a:r>
            <a:endParaRPr b="1" sz="1200"/>
          </a:p>
        </p:txBody>
      </p:sp>
      <p:sp>
        <p:nvSpPr>
          <p:cNvPr id="76" name="Google Shape;76;p15"/>
          <p:cNvSpPr/>
          <p:nvPr/>
        </p:nvSpPr>
        <p:spPr>
          <a:xfrm>
            <a:off x="3209025" y="2559350"/>
            <a:ext cx="1737000" cy="1612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latin typeface="Times New Roman"/>
                <a:ea typeface="Times New Roman"/>
                <a:cs typeface="Times New Roman"/>
                <a:sym typeface="Times New Roman"/>
              </a:rPr>
              <a:t>648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GB" sz="1200">
                <a:latin typeface="Times New Roman"/>
                <a:ea typeface="Times New Roman"/>
                <a:cs typeface="Times New Roman"/>
                <a:sym typeface="Times New Roman"/>
              </a:rPr>
              <a:t>Features</a:t>
            </a:r>
            <a:endParaRPr b="1" sz="1200">
              <a:latin typeface="Times New Roman"/>
              <a:ea typeface="Times New Roman"/>
              <a:cs typeface="Times New Roman"/>
              <a:sym typeface="Times New Roman"/>
            </a:endParaRPr>
          </a:p>
        </p:txBody>
      </p:sp>
      <p:sp>
        <p:nvSpPr>
          <p:cNvPr id="77" name="Google Shape;77;p15"/>
          <p:cNvSpPr/>
          <p:nvPr/>
        </p:nvSpPr>
        <p:spPr>
          <a:xfrm>
            <a:off x="5814625" y="2869550"/>
            <a:ext cx="1167000" cy="9921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t>10 </a:t>
            </a:r>
            <a:endParaRPr b="1" sz="1200"/>
          </a:p>
          <a:p>
            <a:pPr indent="0" lvl="0" marL="0" rtl="0" algn="ctr">
              <a:spcBef>
                <a:spcPts val="0"/>
              </a:spcBef>
              <a:spcAft>
                <a:spcPts val="0"/>
              </a:spcAft>
              <a:buNone/>
            </a:pPr>
            <a:r>
              <a:rPr b="1" lang="en-GB" sz="1200"/>
              <a:t>Features</a:t>
            </a:r>
            <a:endParaRPr b="1" sz="1200"/>
          </a:p>
        </p:txBody>
      </p:sp>
      <p:sp>
        <p:nvSpPr>
          <p:cNvPr id="78" name="Google Shape;78;p15"/>
          <p:cNvSpPr txBox="1"/>
          <p:nvPr/>
        </p:nvSpPr>
        <p:spPr>
          <a:xfrm>
            <a:off x="3111825" y="4319525"/>
            <a:ext cx="1882500" cy="6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t>Dropping features with collinearity higher than 70 percent</a:t>
            </a:r>
            <a:endParaRPr sz="1000"/>
          </a:p>
        </p:txBody>
      </p:sp>
      <p:sp>
        <p:nvSpPr>
          <p:cNvPr id="79" name="Google Shape;79;p15"/>
          <p:cNvSpPr txBox="1"/>
          <p:nvPr/>
        </p:nvSpPr>
        <p:spPr>
          <a:xfrm>
            <a:off x="5322175" y="4257875"/>
            <a:ext cx="19995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t>Selecting top 10 features using chi square test (categorical target and numerical features)</a:t>
            </a:r>
            <a:endParaRPr sz="1000"/>
          </a:p>
        </p:txBody>
      </p:sp>
      <p:sp>
        <p:nvSpPr>
          <p:cNvPr id="80" name="Google Shape;80;p15"/>
          <p:cNvSpPr txBox="1"/>
          <p:nvPr/>
        </p:nvSpPr>
        <p:spPr>
          <a:xfrm>
            <a:off x="7511825" y="4257875"/>
            <a:ext cx="1452900" cy="6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t>Reducing the number of features from 10 to 5 using PCA</a:t>
            </a:r>
            <a:endParaRPr sz="1000"/>
          </a:p>
        </p:txBody>
      </p:sp>
      <p:sp>
        <p:nvSpPr>
          <p:cNvPr id="81" name="Google Shape;81;p15"/>
          <p:cNvSpPr txBox="1"/>
          <p:nvPr/>
        </p:nvSpPr>
        <p:spPr>
          <a:xfrm>
            <a:off x="669325" y="2070275"/>
            <a:ext cx="13614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Data Cleanup</a:t>
            </a:r>
            <a:endParaRPr b="1">
              <a:latin typeface="Times New Roman"/>
              <a:ea typeface="Times New Roman"/>
              <a:cs typeface="Times New Roman"/>
              <a:sym typeface="Times New Roman"/>
            </a:endParaRPr>
          </a:p>
        </p:txBody>
      </p:sp>
      <p:sp>
        <p:nvSpPr>
          <p:cNvPr id="82" name="Google Shape;82;p15"/>
          <p:cNvSpPr txBox="1"/>
          <p:nvPr/>
        </p:nvSpPr>
        <p:spPr>
          <a:xfrm>
            <a:off x="3183238" y="2070275"/>
            <a:ext cx="17370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Correlation Matrix</a:t>
            </a:r>
            <a:endParaRPr b="1">
              <a:latin typeface="Times New Roman"/>
              <a:ea typeface="Times New Roman"/>
              <a:cs typeface="Times New Roman"/>
              <a:sym typeface="Times New Roman"/>
            </a:endParaRPr>
          </a:p>
        </p:txBody>
      </p:sp>
      <p:sp>
        <p:nvSpPr>
          <p:cNvPr id="83" name="Google Shape;83;p15"/>
          <p:cNvSpPr txBox="1"/>
          <p:nvPr/>
        </p:nvSpPr>
        <p:spPr>
          <a:xfrm>
            <a:off x="5580175" y="2070275"/>
            <a:ext cx="16359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Chi Square Test</a:t>
            </a:r>
            <a:endParaRPr b="1">
              <a:latin typeface="Times New Roman"/>
              <a:ea typeface="Times New Roman"/>
              <a:cs typeface="Times New Roman"/>
              <a:sym typeface="Times New Roman"/>
            </a:endParaRPr>
          </a:p>
        </p:txBody>
      </p:sp>
      <p:sp>
        <p:nvSpPr>
          <p:cNvPr id="84" name="Google Shape;84;p15"/>
          <p:cNvSpPr txBox="1"/>
          <p:nvPr/>
        </p:nvSpPr>
        <p:spPr>
          <a:xfrm>
            <a:off x="7374575" y="2070263"/>
            <a:ext cx="16359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PCA</a:t>
            </a:r>
            <a:endParaRPr b="1"/>
          </a:p>
        </p:txBody>
      </p:sp>
      <p:cxnSp>
        <p:nvCxnSpPr>
          <p:cNvPr id="85" name="Google Shape;85;p15"/>
          <p:cNvCxnSpPr/>
          <p:nvPr/>
        </p:nvCxnSpPr>
        <p:spPr>
          <a:xfrm flipH="1" rot="10800000">
            <a:off x="2469875" y="3365450"/>
            <a:ext cx="590400" cy="300"/>
          </a:xfrm>
          <a:prstGeom prst="straightConnector1">
            <a:avLst/>
          </a:prstGeom>
          <a:noFill/>
          <a:ln cap="flat" cmpd="sng" w="28575">
            <a:solidFill>
              <a:schemeClr val="dk2"/>
            </a:solidFill>
            <a:prstDash val="dash"/>
            <a:round/>
            <a:headEnd len="med" w="med" type="none"/>
            <a:tailEnd len="med" w="med" type="triangle"/>
          </a:ln>
        </p:spPr>
      </p:cxnSp>
      <p:cxnSp>
        <p:nvCxnSpPr>
          <p:cNvPr id="86" name="Google Shape;86;p15"/>
          <p:cNvCxnSpPr/>
          <p:nvPr/>
        </p:nvCxnSpPr>
        <p:spPr>
          <a:xfrm flipH="1" rot="10800000">
            <a:off x="7100075" y="3365450"/>
            <a:ext cx="590400" cy="300"/>
          </a:xfrm>
          <a:prstGeom prst="straightConnector1">
            <a:avLst/>
          </a:prstGeom>
          <a:noFill/>
          <a:ln cap="flat" cmpd="sng" w="28575">
            <a:solidFill>
              <a:schemeClr val="dk2"/>
            </a:solidFill>
            <a:prstDash val="dash"/>
            <a:round/>
            <a:headEnd len="med" w="med" type="none"/>
            <a:tailEnd len="med" w="med" type="triangle"/>
          </a:ln>
        </p:spPr>
      </p:cxnSp>
      <p:cxnSp>
        <p:nvCxnSpPr>
          <p:cNvPr id="87" name="Google Shape;87;p15"/>
          <p:cNvCxnSpPr/>
          <p:nvPr/>
        </p:nvCxnSpPr>
        <p:spPr>
          <a:xfrm flipH="1" rot="10800000">
            <a:off x="5085125" y="3365450"/>
            <a:ext cx="590400" cy="300"/>
          </a:xfrm>
          <a:prstGeom prst="straightConnector1">
            <a:avLst/>
          </a:prstGeom>
          <a:noFill/>
          <a:ln cap="flat" cmpd="sng" w="28575">
            <a:solidFill>
              <a:schemeClr val="dk2"/>
            </a:solidFill>
            <a:prstDash val="dash"/>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265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MODEL RESULTS</a:t>
            </a:r>
            <a:endParaRPr b="1">
              <a:latin typeface="Times New Roman"/>
              <a:ea typeface="Times New Roman"/>
              <a:cs typeface="Times New Roman"/>
              <a:sym typeface="Times New Roman"/>
            </a:endParaRPr>
          </a:p>
        </p:txBody>
      </p:sp>
      <p:sp>
        <p:nvSpPr>
          <p:cNvPr id="93" name="Google Shape;93;p16"/>
          <p:cNvSpPr txBox="1"/>
          <p:nvPr>
            <p:ph idx="1" type="body"/>
          </p:nvPr>
        </p:nvSpPr>
        <p:spPr>
          <a:xfrm>
            <a:off x="244450" y="838425"/>
            <a:ext cx="8520600" cy="41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000000"/>
                </a:solidFill>
                <a:latin typeface="Times New Roman"/>
                <a:ea typeface="Times New Roman"/>
                <a:cs typeface="Times New Roman"/>
                <a:sym typeface="Times New Roman"/>
              </a:rPr>
              <a:t>The following hyper-parameters were tuned using grid search:</a:t>
            </a:r>
            <a:endParaRPr b="1"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br>
              <a:rPr b="1" lang="en-GB" sz="1200">
                <a:solidFill>
                  <a:srgbClr val="000000"/>
                </a:solidFill>
                <a:latin typeface="Times New Roman"/>
                <a:ea typeface="Times New Roman"/>
                <a:cs typeface="Times New Roman"/>
                <a:sym typeface="Times New Roman"/>
              </a:rPr>
            </a:br>
            <a:r>
              <a:rPr b="1" lang="en-GB" sz="1200">
                <a:solidFill>
                  <a:srgbClr val="000000"/>
                </a:solidFill>
                <a:latin typeface="Times New Roman"/>
                <a:ea typeface="Times New Roman"/>
                <a:cs typeface="Times New Roman"/>
                <a:sym typeface="Times New Roman"/>
              </a:rPr>
              <a:t>Using the tuned hyperparameters, my model and results are as follows:</a:t>
            </a:r>
            <a:br>
              <a:rPr b="1" lang="en-GB" sz="1200">
                <a:solidFill>
                  <a:srgbClr val="000000"/>
                </a:solidFill>
                <a:latin typeface="Times New Roman"/>
                <a:ea typeface="Times New Roman"/>
                <a:cs typeface="Times New Roman"/>
                <a:sym typeface="Times New Roman"/>
              </a:rPr>
            </a:br>
            <a:endParaRPr b="1"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br>
              <a:rPr b="1" lang="en-GB" sz="1200">
                <a:solidFill>
                  <a:srgbClr val="000000"/>
                </a:solidFill>
                <a:latin typeface="Times New Roman"/>
                <a:ea typeface="Times New Roman"/>
                <a:cs typeface="Times New Roman"/>
                <a:sym typeface="Times New Roman"/>
              </a:rPr>
            </a:br>
            <a:br>
              <a:rPr b="1" lang="en-GB" sz="1200">
                <a:solidFill>
                  <a:srgbClr val="000000"/>
                </a:solidFill>
                <a:latin typeface="Times New Roman"/>
                <a:ea typeface="Times New Roman"/>
                <a:cs typeface="Times New Roman"/>
                <a:sym typeface="Times New Roman"/>
              </a:rPr>
            </a:br>
            <a:r>
              <a:rPr b="1" lang="en-GB" sz="1200">
                <a:solidFill>
                  <a:srgbClr val="000000"/>
                </a:solidFill>
                <a:latin typeface="Times New Roman"/>
                <a:ea typeface="Times New Roman"/>
                <a:cs typeface="Times New Roman"/>
                <a:sym typeface="Times New Roman"/>
              </a:rPr>
              <a:t>Selected metrics for each target class (testing data):                               </a:t>
            </a:r>
            <a:r>
              <a:rPr b="1" lang="en-GB" sz="1200">
                <a:solidFill>
                  <a:schemeClr val="dk1"/>
                </a:solidFill>
                <a:latin typeface="Times New Roman"/>
                <a:ea typeface="Times New Roman"/>
                <a:cs typeface="Times New Roman"/>
                <a:sym typeface="Times New Roman"/>
              </a:rPr>
              <a:t>Selected metrics for each target class (training data):</a:t>
            </a:r>
            <a:endParaRPr b="1"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endParaRPr>
          </a:p>
          <a:p>
            <a:pPr indent="0" lvl="0" marL="0" rtl="0" algn="l">
              <a:spcBef>
                <a:spcPts val="1600"/>
              </a:spcBef>
              <a:spcAft>
                <a:spcPts val="1600"/>
              </a:spcAft>
              <a:buNone/>
            </a:pPr>
            <a:r>
              <a:t/>
            </a:r>
            <a:endParaRPr sz="1200">
              <a:solidFill>
                <a:srgbClr val="000000"/>
              </a:solidFill>
            </a:endParaRPr>
          </a:p>
        </p:txBody>
      </p:sp>
      <p:pic>
        <p:nvPicPr>
          <p:cNvPr id="94" name="Google Shape;94;p16"/>
          <p:cNvPicPr preferRelativeResize="0"/>
          <p:nvPr/>
        </p:nvPicPr>
        <p:blipFill>
          <a:blip r:embed="rId3">
            <a:alphaModFix/>
          </a:blip>
          <a:stretch>
            <a:fillRect/>
          </a:stretch>
        </p:blipFill>
        <p:spPr>
          <a:xfrm>
            <a:off x="311700" y="1146600"/>
            <a:ext cx="8146617" cy="350213"/>
          </a:xfrm>
          <a:prstGeom prst="rect">
            <a:avLst/>
          </a:prstGeom>
          <a:noFill/>
          <a:ln>
            <a:noFill/>
          </a:ln>
        </p:spPr>
      </p:pic>
      <p:pic>
        <p:nvPicPr>
          <p:cNvPr id="95" name="Google Shape;95;p16"/>
          <p:cNvPicPr preferRelativeResize="0"/>
          <p:nvPr/>
        </p:nvPicPr>
        <p:blipFill>
          <a:blip r:embed="rId4">
            <a:alphaModFix/>
          </a:blip>
          <a:stretch>
            <a:fillRect/>
          </a:stretch>
        </p:blipFill>
        <p:spPr>
          <a:xfrm>
            <a:off x="320650" y="1805000"/>
            <a:ext cx="2798994" cy="572700"/>
          </a:xfrm>
          <a:prstGeom prst="rect">
            <a:avLst/>
          </a:prstGeom>
          <a:noFill/>
          <a:ln>
            <a:noFill/>
          </a:ln>
        </p:spPr>
      </p:pic>
      <p:pic>
        <p:nvPicPr>
          <p:cNvPr id="96" name="Google Shape;96;p16"/>
          <p:cNvPicPr preferRelativeResize="0"/>
          <p:nvPr/>
        </p:nvPicPr>
        <p:blipFill>
          <a:blip r:embed="rId5">
            <a:alphaModFix/>
          </a:blip>
          <a:stretch>
            <a:fillRect/>
          </a:stretch>
        </p:blipFill>
        <p:spPr>
          <a:xfrm>
            <a:off x="320651" y="2831500"/>
            <a:ext cx="3279650" cy="2110275"/>
          </a:xfrm>
          <a:prstGeom prst="rect">
            <a:avLst/>
          </a:prstGeom>
          <a:noFill/>
          <a:ln>
            <a:noFill/>
          </a:ln>
        </p:spPr>
      </p:pic>
      <p:pic>
        <p:nvPicPr>
          <p:cNvPr id="97" name="Google Shape;97;p16"/>
          <p:cNvPicPr preferRelativeResize="0"/>
          <p:nvPr/>
        </p:nvPicPr>
        <p:blipFill>
          <a:blip r:embed="rId6">
            <a:alphaModFix/>
          </a:blip>
          <a:stretch>
            <a:fillRect/>
          </a:stretch>
        </p:blipFill>
        <p:spPr>
          <a:xfrm>
            <a:off x="4648200" y="2831500"/>
            <a:ext cx="4146176" cy="2062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265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MODEL DISCUSSION</a:t>
            </a:r>
            <a:endParaRPr b="1">
              <a:latin typeface="Times New Roman"/>
              <a:ea typeface="Times New Roman"/>
              <a:cs typeface="Times New Roman"/>
              <a:sym typeface="Times New Roman"/>
            </a:endParaRPr>
          </a:p>
        </p:txBody>
      </p:sp>
      <p:sp>
        <p:nvSpPr>
          <p:cNvPr id="103" name="Google Shape;103;p17"/>
          <p:cNvSpPr txBox="1"/>
          <p:nvPr>
            <p:ph idx="1" type="body"/>
          </p:nvPr>
        </p:nvSpPr>
        <p:spPr>
          <a:xfrm>
            <a:off x="244450" y="838425"/>
            <a:ext cx="8520600" cy="4204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sz="1200">
                <a:solidFill>
                  <a:srgbClr val="000000"/>
                </a:solidFill>
                <a:latin typeface="Times New Roman"/>
                <a:ea typeface="Times New Roman"/>
                <a:cs typeface="Times New Roman"/>
                <a:sym typeface="Times New Roman"/>
              </a:rPr>
              <a:t>As it can be seen from the slide before, the scores on the training set are close with the scores on the testing set. This is further validated by plotting a learning curve which shows that our model is neither underfitting or overfitting and is converging to an acceptable accuracy at low model complexity (fewer samples). Therefore, it can be safely concluded that this a good model and the selected metrics (precision and recall) are satisfied with the result.</a:t>
            </a:r>
            <a:endParaRPr sz="1200">
              <a:solidFill>
                <a:srgbClr val="000000"/>
              </a:solidFill>
              <a:latin typeface="Times New Roman"/>
              <a:ea typeface="Times New Roman"/>
              <a:cs typeface="Times New Roman"/>
              <a:sym typeface="Times New Roman"/>
            </a:endParaRPr>
          </a:p>
        </p:txBody>
      </p:sp>
      <p:pic>
        <p:nvPicPr>
          <p:cNvPr id="104" name="Google Shape;104;p17"/>
          <p:cNvPicPr preferRelativeResize="0"/>
          <p:nvPr/>
        </p:nvPicPr>
        <p:blipFill>
          <a:blip r:embed="rId3">
            <a:alphaModFix/>
          </a:blip>
          <a:stretch>
            <a:fillRect/>
          </a:stretch>
        </p:blipFill>
        <p:spPr>
          <a:xfrm>
            <a:off x="311700" y="2033675"/>
            <a:ext cx="3854274" cy="275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