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76" r:id="rId4"/>
    <p:sldId id="302" r:id="rId5"/>
    <p:sldId id="275" r:id="rId6"/>
    <p:sldId id="286" r:id="rId7"/>
    <p:sldId id="308" r:id="rId8"/>
    <p:sldId id="287" r:id="rId9"/>
    <p:sldId id="271" r:id="rId10"/>
    <p:sldId id="288" r:id="rId11"/>
    <p:sldId id="272" r:id="rId12"/>
    <p:sldId id="290" r:id="rId13"/>
    <p:sldId id="270" r:id="rId14"/>
    <p:sldId id="312" r:id="rId15"/>
    <p:sldId id="313" r:id="rId16"/>
    <p:sldId id="291" r:id="rId17"/>
    <p:sldId id="309" r:id="rId18"/>
    <p:sldId id="294" r:id="rId19"/>
    <p:sldId id="314" r:id="rId20"/>
    <p:sldId id="281" r:id="rId21"/>
    <p:sldId id="297" r:id="rId22"/>
    <p:sldId id="306" r:id="rId23"/>
    <p:sldId id="301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A9B82-2AC0-DD4E-84BC-A65612BC4901}">
          <p14:sldIdLst>
            <p14:sldId id="256"/>
            <p14:sldId id="259"/>
            <p14:sldId id="276"/>
            <p14:sldId id="302"/>
            <p14:sldId id="275"/>
            <p14:sldId id="286"/>
            <p14:sldId id="308"/>
            <p14:sldId id="287"/>
            <p14:sldId id="271"/>
            <p14:sldId id="288"/>
            <p14:sldId id="272"/>
            <p14:sldId id="290"/>
            <p14:sldId id="270"/>
            <p14:sldId id="312"/>
            <p14:sldId id="313"/>
            <p14:sldId id="291"/>
            <p14:sldId id="309"/>
            <p14:sldId id="294"/>
            <p14:sldId id="314"/>
            <p14:sldId id="281"/>
            <p14:sldId id="297"/>
            <p14:sldId id="306"/>
            <p14:sldId id="301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0E4"/>
    <a:srgbClr val="E94F55"/>
    <a:srgbClr val="249AC2"/>
    <a:srgbClr val="4BC3E5"/>
    <a:srgbClr val="B6C8D3"/>
    <a:srgbClr val="102B3E"/>
    <a:srgbClr val="C82E3A"/>
    <a:srgbClr val="ED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59813" autoAdjust="0"/>
  </p:normalViewPr>
  <p:slideViewPr>
    <p:cSldViewPr snapToGrid="0" snapToObjects="1">
      <p:cViewPr>
        <p:scale>
          <a:sx n="100" d="100"/>
          <a:sy n="100" d="100"/>
        </p:scale>
        <p:origin x="-1320" y="-80"/>
      </p:cViewPr>
      <p:guideLst>
        <p:guide orient="horz" pos="737"/>
        <p:guide pos="45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B209-8DDB-644A-AF34-C2817AA6811E}" type="datetimeFigureOut">
              <a:rPr lang="en-US" smtClean="0"/>
              <a:t>3/29/14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7F64-6B7D-B644-B83A-EE9B8D30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E682C-E30C-964A-BFD3-2197205FD942}" type="datetimeFigureOut">
              <a:rPr lang="en-US" smtClean="0"/>
              <a:t>3/29/14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D333B-A3F7-EB41-8B00-4DEB7F3E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15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Internet turns 25 this year, and while its creation changed the world forever, dramatic shifts have occurred even within this quarter century.</a:t>
            </a:r>
          </a:p>
          <a:p>
            <a:endParaRPr lang="en-US" dirty="0" smtClean="0"/>
          </a:p>
          <a:p>
            <a:r>
              <a:rPr lang="en-US" dirty="0" smtClean="0"/>
              <a:t>Consequently,</a:t>
            </a:r>
            <a:r>
              <a:rPr lang="en-US" baseline="0" dirty="0" smtClean="0"/>
              <a:t> w</a:t>
            </a:r>
            <a:r>
              <a:rPr lang="en-US" dirty="0" smtClean="0"/>
              <a:t>e</a:t>
            </a:r>
            <a:r>
              <a:rPr lang="en-US" baseline="0" dirty="0" smtClean="0"/>
              <a:t> are living in an era of profound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7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where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Typesafe Reactive Platform comes in. It’s event-driven through the entire stack.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 Framework is a high-velocity Web framework for Java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developer-friendly, with a “just hit refresh" workflow.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hot-reloads changes without the need to restart the server. So you can see your modifications immediately, just as in a LAMP or Rails environment.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for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responsive Web apps because it’s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non-blocking out of the box.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default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 out-of-the-box support for 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ush channels, such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means you can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predictably,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horizontally,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simply adding new nodes.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Play is Reactive is because it’s built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efficiently uses threads and resources within the system,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it’s event-driven from top to bottom.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its most basic definition, is an actor system for managing concurrency on the JVM with both Java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has event-driven foundation for all applications you build, and manages your concurrency for you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built-in resilience supervision model that lets you build truly Reactive applications.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programming language is an optional part of the Typesafe Reactive Platform, it is a very important part of our value offering.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elegant and concise programming language that integrates both functional and object oriented paradigms.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lets you be more productive, retain full interoperability with any existing Java infrastructure, and take advantage of modern multicore hardware. Consequently,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it’s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excellent programming model for Reactive.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created around the ideas of Reactive from its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inception;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functional, has first-class support for callbacks, and provides some great features that ease Reactive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development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type inference, and concurrency distribution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the box.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Typesafe is dedicated to helping developers build Reactive applications on the JVM. </a:t>
            </a:r>
          </a:p>
          <a:p>
            <a:endParaRPr lang="en-US" dirty="0" smtClean="0"/>
          </a:p>
          <a:p>
            <a:r>
              <a:rPr lang="en-US" dirty="0" smtClean="0"/>
              <a:t>To make going Reactive easier, we created Typesafe Together,</a:t>
            </a:r>
            <a:r>
              <a:rPr lang="en-US" baseline="0" dirty="0" smtClean="0"/>
              <a:t> a program that delivers ongoing value to developers, with </a:t>
            </a:r>
            <a:r>
              <a:rPr lang="en-US" dirty="0" smtClean="0"/>
              <a:t>commercial support and maintenance to mitigate risk when your applications launch in production.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We also offer access to training and consulting as well as community spotlight</a:t>
            </a:r>
            <a:r>
              <a:rPr lang="en-US" baseline="0" dirty="0" smtClean="0"/>
              <a:t> services, </a:t>
            </a:r>
            <a:r>
              <a:rPr lang="en-US" dirty="0" smtClean="0"/>
              <a:t>helping</a:t>
            </a:r>
            <a:r>
              <a:rPr lang="en-US" baseline="0" dirty="0" smtClean="0"/>
              <a:t> you gain exposure for your project so you can attract and build a winning team.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new devices are created and used, shifting tech trends alter the way people consume online information.</a:t>
            </a:r>
            <a:r>
              <a:rPr lang="en-US" baseline="0" dirty="0" smtClean="0"/>
              <a:t> </a:t>
            </a:r>
            <a:r>
              <a:rPr lang="en-US" sz="1200" dirty="0" smtClean="0">
                <a:solidFill>
                  <a:srgbClr val="102B3E"/>
                </a:solidFill>
                <a:latin typeface="Source Sans Pro"/>
                <a:cs typeface="Source Sans Pro"/>
              </a:rPr>
              <a:t>Users are demanding richer and more personalized experiences. Yet, at the same time, expecting blazing fast load time. </a:t>
            </a:r>
          </a:p>
          <a:p>
            <a:endParaRPr lang="en-US" sz="1200" dirty="0" smtClean="0">
              <a:solidFill>
                <a:srgbClr val="102B3E"/>
              </a:solidFill>
              <a:latin typeface="Source Sans Pro"/>
              <a:cs typeface="Source Sans Pro"/>
            </a:endParaRPr>
          </a:p>
          <a:p>
            <a:r>
              <a:rPr lang="en-US" sz="1200" dirty="0" smtClean="0">
                <a:solidFill>
                  <a:srgbClr val="102B3E"/>
                </a:solidFill>
                <a:latin typeface="Source Sans Pro"/>
                <a:cs typeface="Source Sans Pro"/>
              </a:rPr>
              <a:t>Modern application technologies - Mobile and HTML5; Data and compute clouds; scaling on demand - are fueling this always-on, real-time user expectation,</a:t>
            </a:r>
          </a:p>
          <a:p>
            <a:endParaRPr lang="en-US" sz="1200" dirty="0" smtClean="0">
              <a:solidFill>
                <a:srgbClr val="102B3E"/>
              </a:solidFill>
              <a:latin typeface="Source Sans Pro"/>
              <a:cs typeface="Source Sans Pro"/>
            </a:endParaRPr>
          </a:p>
          <a:p>
            <a:r>
              <a:rPr lang="en-US" sz="1200" dirty="0" smtClean="0">
                <a:solidFill>
                  <a:srgbClr val="102B3E"/>
                </a:solidFill>
                <a:latin typeface="Source Sans Pro"/>
                <a:cs typeface="Source Sans Pro"/>
              </a:rPr>
              <a:t>pushing</a:t>
            </a:r>
            <a:r>
              <a:rPr lang="en-US" sz="1200" baseline="0" dirty="0" smtClean="0">
                <a:solidFill>
                  <a:srgbClr val="102B3E"/>
                </a:solidFill>
                <a:latin typeface="Source Sans Pro"/>
                <a:cs typeface="Source Sans Pro"/>
              </a:rPr>
              <a:t> </a:t>
            </a:r>
            <a:r>
              <a:rPr lang="en-US" sz="1200" dirty="0" smtClean="0">
                <a:solidFill>
                  <a:srgbClr val="102B3E"/>
                </a:solidFill>
                <a:latin typeface="Source Sans Pro"/>
                <a:cs typeface="Source Sans Pro"/>
              </a:rPr>
              <a:t>businesses</a:t>
            </a:r>
            <a:r>
              <a:rPr lang="en-US" sz="1200" baseline="0" dirty="0" smtClean="0">
                <a:solidFill>
                  <a:srgbClr val="102B3E"/>
                </a:solidFill>
                <a:latin typeface="Source Sans Pro"/>
                <a:cs typeface="Source Sans Pro"/>
              </a:rPr>
              <a:t> </a:t>
            </a:r>
            <a:r>
              <a:rPr lang="en-US" sz="1200" dirty="0" smtClean="0">
                <a:solidFill>
                  <a:srgbClr val="102B3E"/>
                </a:solidFill>
                <a:latin typeface="Source Sans Pro"/>
                <a:cs typeface="Source Sans Pro"/>
              </a:rPr>
              <a:t>to react to these changing user expectations</a:t>
            </a:r>
            <a:r>
              <a:rPr lang="en-US" sz="1200" baseline="0" dirty="0" smtClean="0">
                <a:solidFill>
                  <a:srgbClr val="102B3E"/>
                </a:solidFill>
                <a:latin typeface="Source Sans Pro"/>
                <a:cs typeface="Source Sans Pro"/>
              </a:rPr>
              <a:t> by </a:t>
            </a:r>
            <a:r>
              <a:rPr lang="en-US" sz="1200" dirty="0" smtClean="0">
                <a:solidFill>
                  <a:srgbClr val="102B3E"/>
                </a:solidFill>
                <a:latin typeface="Source Sans Pro"/>
                <a:cs typeface="Source Sans Pro"/>
              </a:rPr>
              <a:t>embracing</a:t>
            </a:r>
            <a:r>
              <a:rPr lang="en-US" sz="1200" baseline="0" dirty="0" smtClean="0">
                <a:solidFill>
                  <a:srgbClr val="102B3E"/>
                </a:solidFill>
                <a:latin typeface="Source Sans Pro"/>
                <a:cs typeface="Source Sans Pro"/>
              </a:rPr>
              <a:t> </a:t>
            </a:r>
            <a:r>
              <a:rPr lang="en-US" sz="1200" dirty="0" smtClean="0">
                <a:solidFill>
                  <a:srgbClr val="102B3E"/>
                </a:solidFill>
                <a:latin typeface="Source Sans Pro"/>
                <a:cs typeface="Source Sans Pro"/>
              </a:rPr>
              <a:t>modern application requirements.</a:t>
            </a:r>
          </a:p>
          <a:p>
            <a:endParaRPr lang="en-US" sz="1200" dirty="0" smtClean="0">
              <a:solidFill>
                <a:srgbClr val="102B3E"/>
              </a:solidFill>
              <a:latin typeface="Source Sans Pro"/>
              <a:cs typeface="Source Sans Pro"/>
            </a:endParaRPr>
          </a:p>
          <a:p>
            <a:endParaRPr lang="en-US" sz="1200" dirty="0" smtClean="0">
              <a:solidFill>
                <a:srgbClr val="102B3E"/>
              </a:solidFill>
              <a:latin typeface="Source Sans Pro"/>
              <a:cs typeface="Source Sans Pro"/>
            </a:endParaRPr>
          </a:p>
          <a:p>
            <a:endParaRPr lang="en-US" sz="1200" dirty="0" smtClean="0">
              <a:solidFill>
                <a:srgbClr val="102B3E"/>
              </a:solidFill>
              <a:latin typeface="Source Sans Pro"/>
              <a:cs typeface="Source Sans Pro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new requirements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fueling a new class of Reactive software application that is: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Event-Driven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—processing messages in parallel, asynchronously, without blocking.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—on-demand, across cores, nodes, and clusters; scaling predictably and elastically.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Resilient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—recovering and repairing itself automatically for seamless business continuity.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Responsive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—rich and engaging, providing instant feedback based on user interactions.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across all the big ecosystem of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development platforms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new requirements,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really no platform that implements all of the four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traits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Typesafe, especially where 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esilience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concerned. Most other platforms required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bend over backwards to get it there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let’s dive into each trait and take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closer took.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The foundation</a:t>
            </a:r>
            <a:r>
              <a:rPr lang="en-US" b="0" baseline="0" dirty="0" smtClean="0"/>
              <a:t> of Reactive applications is an event-driven architecture. </a:t>
            </a:r>
            <a:endParaRPr lang="en-US" b="0" dirty="0" smtClean="0"/>
          </a:p>
          <a:p>
            <a:endParaRPr lang="en-US" b="1" dirty="0" smtClean="0"/>
          </a:p>
          <a:p>
            <a:r>
              <a:rPr lang="en-US" b="1" dirty="0" smtClean="0"/>
              <a:t>This loosely </a:t>
            </a:r>
            <a:r>
              <a:rPr lang="en-US" b="1" dirty="0" smtClean="0"/>
              <a:t>coupled architecture</a:t>
            </a:r>
            <a:r>
              <a:rPr lang="en-US" dirty="0" smtClean="0"/>
              <a:t>, </a:t>
            </a:r>
            <a:r>
              <a:rPr lang="en-US" dirty="0" smtClean="0"/>
              <a:t>is easier </a:t>
            </a:r>
            <a:r>
              <a:rPr lang="en-US" dirty="0" smtClean="0"/>
              <a:t>to extend; maintain; evolve</a:t>
            </a:r>
          </a:p>
          <a:p>
            <a:r>
              <a:rPr lang="en-US" dirty="0" smtClean="0"/>
              <a:t>Under heavy load it leads to lower latency and higher throughput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 smtClean="0"/>
              <a:t>More efficient resource utilization and management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/>
          </a:p>
          <a:p>
            <a:r>
              <a:rPr lang="en-US" b="1" dirty="0" smtClean="0"/>
              <a:t>Asynchronou</a:t>
            </a:r>
            <a:r>
              <a:rPr lang="en-US" dirty="0" smtClean="0"/>
              <a:t>s sending of events</a:t>
            </a:r>
            <a:r>
              <a:rPr lang="en-US" baseline="0" dirty="0" smtClean="0"/>
              <a:t> and n</a:t>
            </a:r>
            <a:r>
              <a:rPr lang="en-US" dirty="0" smtClean="0"/>
              <a:t>on-blocking execution of events (benefit</a:t>
            </a:r>
            <a:r>
              <a:rPr lang="en-US" baseline="0" dirty="0" smtClean="0"/>
              <a:t> statement goes here)</a:t>
            </a:r>
            <a:endParaRPr lang="en-US" dirty="0" smtClean="0"/>
          </a:p>
          <a:p>
            <a:r>
              <a:rPr lang="en-US" dirty="0" smtClean="0"/>
              <a:t>Concurrent by design</a:t>
            </a:r>
          </a:p>
          <a:p>
            <a:r>
              <a:rPr lang="en-US" dirty="0" smtClean="0"/>
              <a:t>Immutable state</a:t>
            </a:r>
          </a:p>
          <a:p>
            <a:r>
              <a:rPr lang="en-US" dirty="0" smtClean="0"/>
              <a:t>Fully reactive:</a:t>
            </a:r>
            <a:r>
              <a:rPr lang="en-US" baseline="0" dirty="0" smtClean="0"/>
              <a:t> </a:t>
            </a:r>
            <a:r>
              <a:rPr lang="en-US" dirty="0" smtClean="0"/>
              <a:t>Push instead of Pull</a:t>
            </a:r>
            <a:r>
              <a:rPr lang="en-US" baseline="0" dirty="0" smtClean="0"/>
              <a:t> plus o</a:t>
            </a:r>
            <a:r>
              <a:rPr lang="en-US" dirty="0" smtClean="0"/>
              <a:t>n-demand execution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Less non-determinism</a:t>
            </a:r>
            <a:br>
              <a:rPr lang="en-US" sz="2800" dirty="0" smtClean="0"/>
            </a:b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Event-driven is the foundation for Scalability</a:t>
            </a:r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provides </a:t>
            </a:r>
            <a:r>
              <a:rPr lang="en-US" dirty="0" smtClean="0"/>
              <a:t>the </a:t>
            </a:r>
            <a:r>
              <a:rPr lang="en-US" b="1" dirty="0" smtClean="0"/>
              <a:t>elasticity</a:t>
            </a:r>
            <a:r>
              <a:rPr lang="en-US" dirty="0" smtClean="0"/>
              <a:t> </a:t>
            </a:r>
            <a:r>
              <a:rPr lang="en-US" b="1" dirty="0" smtClean="0"/>
              <a:t>required</a:t>
            </a:r>
            <a:r>
              <a:rPr lang="en-US" b="1" baseline="0" dirty="0" smtClean="0"/>
              <a:t> to </a:t>
            </a:r>
            <a:r>
              <a:rPr lang="en-US" b="1" dirty="0" smtClean="0"/>
              <a:t>embrace </a:t>
            </a:r>
            <a:r>
              <a:rPr lang="en-US" b="1" dirty="0" smtClean="0"/>
              <a:t>the </a:t>
            </a:r>
            <a:r>
              <a:rPr lang="en-US" b="1" dirty="0" smtClean="0"/>
              <a:t>Cloud</a:t>
            </a:r>
            <a:r>
              <a:rPr lang="en-US" dirty="0" smtClean="0"/>
              <a:t>,</a:t>
            </a:r>
            <a:r>
              <a:rPr lang="en-US" baseline="0" dirty="0" smtClean="0"/>
              <a:t> allowing you to s</a:t>
            </a:r>
            <a:r>
              <a:rPr lang="en-US" dirty="0" smtClean="0"/>
              <a:t>cale up </a:t>
            </a:r>
            <a:r>
              <a:rPr lang="en-US" dirty="0" smtClean="0"/>
              <a:t>or </a:t>
            </a:r>
            <a:r>
              <a:rPr lang="en-US" dirty="0" smtClean="0"/>
              <a:t>down dynamically</a:t>
            </a:r>
          </a:p>
          <a:p>
            <a:r>
              <a:rPr lang="en-US" dirty="0" smtClean="0"/>
              <a:t>	by</a:t>
            </a:r>
            <a:r>
              <a:rPr lang="en-US" baseline="0" dirty="0" smtClean="0"/>
              <a:t> </a:t>
            </a:r>
            <a:r>
              <a:rPr lang="en-US" b="1" baseline="0" dirty="0" smtClean="0"/>
              <a:t>leveraging all cores with asynchronous programming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’s really cool is that </a:t>
            </a:r>
            <a:r>
              <a:rPr lang="en-US" b="1" baseline="0" dirty="0" smtClean="0"/>
              <a:t>clustered servers can join and leave nodes</a:t>
            </a:r>
            <a:r>
              <a:rPr lang="en-US" baseline="0" dirty="0" smtClean="0"/>
              <a:t> dynamically</a:t>
            </a:r>
          </a:p>
          <a:p>
            <a:r>
              <a:rPr lang="en-US" baseline="0" dirty="0" smtClean="0"/>
              <a:t>	for </a:t>
            </a:r>
            <a:r>
              <a:rPr lang="en-US" b="1" baseline="0" dirty="0" smtClean="0"/>
              <a:t>m</a:t>
            </a:r>
            <a:r>
              <a:rPr lang="en-US" b="1" dirty="0" smtClean="0"/>
              <a:t>ore </a:t>
            </a:r>
            <a:r>
              <a:rPr lang="en-US" b="1" dirty="0" smtClean="0"/>
              <a:t>cost-efficient </a:t>
            </a:r>
            <a:r>
              <a:rPr lang="en-US" b="1" dirty="0" smtClean="0"/>
              <a:t>utilization</a:t>
            </a:r>
            <a:r>
              <a:rPr lang="en-US" b="1" baseline="0" dirty="0" smtClean="0"/>
              <a:t> of hardware</a:t>
            </a:r>
            <a:r>
              <a:rPr lang="en-US" baseline="0" dirty="0" smtClean="0"/>
              <a:t>.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4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Resilience is to a </a:t>
            </a:r>
            <a:r>
              <a:rPr lang="en-US" sz="1200" b="1" dirty="0" smtClean="0"/>
              <a:t>large extent ignored </a:t>
            </a:r>
            <a:r>
              <a:rPr lang="en-US" sz="1200" dirty="0" smtClean="0"/>
              <a:t>by the industry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	If not completely ignored then </a:t>
            </a:r>
            <a:r>
              <a:rPr lang="en-US" sz="1200" b="1" dirty="0" smtClean="0"/>
              <a:t>bolted on afterwards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In a Reactive Application </a:t>
            </a:r>
            <a:r>
              <a:rPr lang="en-US" sz="1200" b="1" dirty="0" smtClean="0"/>
              <a:t>resilience is not an afterthought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smtClean="0"/>
              <a:t>but </a:t>
            </a:r>
            <a:r>
              <a:rPr lang="en-US" sz="1200" b="1" dirty="0" smtClean="0"/>
              <a:t>part of the design</a:t>
            </a:r>
            <a:r>
              <a:rPr lang="en-US" sz="1200" dirty="0" smtClean="0"/>
              <a:t>, and a </a:t>
            </a:r>
            <a:r>
              <a:rPr lang="en-US" sz="1200" b="1" dirty="0" smtClean="0"/>
              <a:t>first class construct </a:t>
            </a:r>
            <a:r>
              <a:rPr lang="en-US" sz="1200" dirty="0" smtClean="0"/>
              <a:t>in the programming model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b="1" dirty="0" smtClean="0"/>
              <a:t>Failure</a:t>
            </a:r>
            <a:r>
              <a:rPr lang="en-US" sz="1200" dirty="0" smtClean="0"/>
              <a:t> will happen – </a:t>
            </a:r>
            <a:r>
              <a:rPr lang="en-US" sz="1200" dirty="0" smtClean="0"/>
              <a:t>whether</a:t>
            </a:r>
            <a:r>
              <a:rPr lang="en-US" sz="1200" baseline="0" dirty="0" smtClean="0"/>
              <a:t> </a:t>
            </a:r>
            <a:r>
              <a:rPr lang="en-US" sz="1200" dirty="0" smtClean="0"/>
              <a:t>you </a:t>
            </a:r>
            <a:r>
              <a:rPr lang="en-US" sz="1200" dirty="0" smtClean="0"/>
              <a:t>like it or </a:t>
            </a:r>
            <a:r>
              <a:rPr lang="en-US" sz="1200" dirty="0" smtClean="0"/>
              <a:t>not.</a:t>
            </a:r>
            <a:endParaRPr lang="en-US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	</a:t>
            </a:r>
            <a:r>
              <a:rPr lang="en-US" sz="1200" dirty="0" smtClean="0"/>
              <a:t>With</a:t>
            </a:r>
            <a:r>
              <a:rPr lang="en-US" sz="1200" baseline="0" dirty="0" smtClean="0"/>
              <a:t> the Typesafe Reactive Platform, we embrace this as </a:t>
            </a:r>
            <a:r>
              <a:rPr lang="en-US" sz="1200" dirty="0" smtClean="0"/>
              <a:t>a </a:t>
            </a:r>
            <a:r>
              <a:rPr lang="en-US" sz="1200" dirty="0" smtClean="0"/>
              <a:t>natural state in the </a:t>
            </a:r>
            <a:r>
              <a:rPr lang="en-US" sz="1200" dirty="0" smtClean="0"/>
              <a:t>application </a:t>
            </a:r>
            <a:r>
              <a:rPr lang="en-US" sz="1200" dirty="0" smtClean="0"/>
              <a:t>lifecycle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	and not only </a:t>
            </a:r>
            <a:r>
              <a:rPr lang="en-US" sz="1200" i="1" dirty="0" smtClean="0"/>
              <a:t>react</a:t>
            </a:r>
            <a:r>
              <a:rPr lang="en-US" sz="1200" dirty="0" smtClean="0"/>
              <a:t> to </a:t>
            </a:r>
            <a:r>
              <a:rPr lang="en-US" sz="1200" dirty="0" smtClean="0"/>
              <a:t>failure</a:t>
            </a:r>
            <a:r>
              <a:rPr lang="en-US" sz="1200" baseline="0" dirty="0" smtClean="0"/>
              <a:t> </a:t>
            </a:r>
            <a:r>
              <a:rPr lang="en-US" sz="1200" dirty="0" smtClean="0"/>
              <a:t>but </a:t>
            </a:r>
            <a:r>
              <a:rPr lang="en-US" sz="1200" b="1" i="1" dirty="0" smtClean="0"/>
              <a:t>manage</a:t>
            </a:r>
            <a:r>
              <a:rPr lang="en-US" sz="1200" b="1" dirty="0" smtClean="0"/>
              <a:t> it </a:t>
            </a: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Delivering</a:t>
            </a:r>
            <a:r>
              <a:rPr lang="en-US" sz="2800" baseline="0" dirty="0" smtClean="0"/>
              <a:t> </a:t>
            </a:r>
            <a:r>
              <a:rPr lang="en-US" sz="2800" dirty="0" smtClean="0"/>
              <a:t>applications </a:t>
            </a:r>
            <a:r>
              <a:rPr lang="en-US" sz="2800" dirty="0" smtClean="0"/>
              <a:t>that </a:t>
            </a:r>
            <a:r>
              <a:rPr lang="en-US" sz="2800" b="1" dirty="0" smtClean="0"/>
              <a:t>self</a:t>
            </a:r>
            <a:r>
              <a:rPr lang="en-US" sz="2800" b="1" dirty="0" smtClean="0"/>
              <a:t>-heal </a:t>
            </a:r>
            <a:r>
              <a:rPr lang="en-US" sz="2800" b="1" dirty="0" smtClean="0"/>
              <a:t>a</a:t>
            </a:r>
            <a:r>
              <a:rPr lang="en-US" sz="1200" spc="-70" dirty="0" smtClean="0"/>
              <a:t>nd</a:t>
            </a:r>
            <a:r>
              <a:rPr lang="en-US" sz="1200" b="1" spc="-70" dirty="0" smtClean="0"/>
              <a:t> avoid </a:t>
            </a:r>
            <a:r>
              <a:rPr lang="en-US" sz="1200" b="1" spc="-70" dirty="0" smtClean="0"/>
              <a:t>cascading failures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all of this is for not if your application is not highly responsive to the user.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application must respond in </a:t>
            </a:r>
            <a:r>
              <a:rPr lang="en-US" b="1" dirty="0" smtClean="0"/>
              <a:t>real</a:t>
            </a:r>
            <a:r>
              <a:rPr lang="en-US" b="1" dirty="0" smtClean="0"/>
              <a:t>-time, </a:t>
            </a:r>
            <a:r>
              <a:rPr lang="en-US" b="1" dirty="0" smtClean="0"/>
              <a:t>offering an</a:t>
            </a:r>
            <a:r>
              <a:rPr lang="en-US" b="1" baseline="0" dirty="0" smtClean="0"/>
              <a:t> </a:t>
            </a:r>
            <a:r>
              <a:rPr lang="en-US" b="1" dirty="0" smtClean="0"/>
              <a:t>engaging</a:t>
            </a:r>
            <a:r>
              <a:rPr lang="en-US" b="1" dirty="0" smtClean="0"/>
              <a:t>, rich and </a:t>
            </a:r>
            <a:r>
              <a:rPr lang="en-US" b="1" dirty="0" smtClean="0"/>
              <a:t>collaborative experience</a:t>
            </a:r>
          </a:p>
          <a:p>
            <a:r>
              <a:rPr lang="en-US" b="0" dirty="0" smtClean="0"/>
              <a:t>that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</a:t>
            </a:r>
            <a:r>
              <a:rPr lang="en-US" b="0" dirty="0" smtClean="0"/>
              <a:t>llows</a:t>
            </a:r>
            <a:r>
              <a:rPr lang="en-US" b="0" baseline="0" dirty="0" smtClean="0"/>
              <a:t> your business to </a:t>
            </a:r>
            <a:r>
              <a:rPr lang="en-US" dirty="0" smtClean="0"/>
              <a:t>create </a:t>
            </a:r>
            <a:r>
              <a:rPr lang="en-US" b="1" dirty="0" smtClean="0"/>
              <a:t>an open and ongoing dialog with </a:t>
            </a:r>
            <a:r>
              <a:rPr lang="en-US" b="1" dirty="0" smtClean="0"/>
              <a:t>your customers</a:t>
            </a:r>
          </a:p>
          <a:p>
            <a:endParaRPr lang="en-US" dirty="0" smtClean="0"/>
          </a:p>
          <a:p>
            <a:r>
              <a:rPr lang="en-US" dirty="0" smtClean="0"/>
              <a:t>Thi</a:t>
            </a:r>
            <a:r>
              <a:rPr lang="en-US" baseline="0" dirty="0" smtClean="0"/>
              <a:t>s is achieved through </a:t>
            </a:r>
            <a:r>
              <a:rPr lang="en-US" dirty="0" smtClean="0"/>
              <a:t>a </a:t>
            </a:r>
            <a:r>
              <a:rPr lang="en-US" dirty="0" smtClean="0"/>
              <a:t>more efficient workflow </a:t>
            </a:r>
            <a:r>
              <a:rPr lang="en-US" dirty="0" smtClean="0"/>
              <a:t>that</a:t>
            </a:r>
            <a:r>
              <a:rPr lang="en-US" baseline="0" dirty="0" smtClean="0"/>
              <a:t> </a:t>
            </a:r>
            <a:r>
              <a:rPr lang="en-US" dirty="0" smtClean="0"/>
              <a:t>inspires </a:t>
            </a:r>
            <a:r>
              <a:rPr lang="en-US" dirty="0" smtClean="0"/>
              <a:t>a feeling of connectedness </a:t>
            </a:r>
            <a:r>
              <a:rPr lang="en-US" dirty="0" smtClean="0"/>
              <a:t>with a fully Reactive</a:t>
            </a:r>
            <a:r>
              <a:rPr lang="en-US" baseline="0" dirty="0" smtClean="0"/>
              <a:t> architecture that leverages </a:t>
            </a:r>
            <a:r>
              <a:rPr lang="en-US" dirty="0" smtClean="0"/>
              <a:t>Push </a:t>
            </a:r>
            <a:r>
              <a:rPr lang="en-US" dirty="0" smtClean="0"/>
              <a:t>instead of </a:t>
            </a:r>
            <a:r>
              <a:rPr lang="en-US" dirty="0" smtClean="0"/>
              <a:t>Pull</a:t>
            </a:r>
            <a:r>
              <a:rPr lang="en-US" baseline="0" dirty="0" smtClean="0"/>
              <a:t> through </a:t>
            </a:r>
            <a:r>
              <a:rPr lang="en-US" dirty="0" err="1" smtClean="0"/>
              <a:t>WebSockets</a:t>
            </a:r>
            <a:r>
              <a:rPr lang="en-US" dirty="0" smtClean="0"/>
              <a:t>, Server-Sent </a:t>
            </a:r>
            <a:r>
              <a:rPr lang="en-US" dirty="0" smtClean="0"/>
              <a:t>Events</a:t>
            </a:r>
            <a:r>
              <a:rPr lang="en-US" baseline="0" dirty="0" smtClean="0"/>
              <a:t> and </a:t>
            </a:r>
            <a:r>
              <a:rPr lang="en-US" dirty="0" smtClean="0"/>
              <a:t>Streaming</a:t>
            </a:r>
            <a:r>
              <a:rPr lang="en-US" baseline="0" dirty="0" smtClean="0"/>
              <a:t> APIs.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Typesafe Reactive Platform is a horizontal stack that can be applied across an infinite number of use cases. What</a:t>
            </a:r>
            <a:r>
              <a:rPr lang="fr-FR" dirty="0" smtClean="0"/>
              <a:t>’</a:t>
            </a:r>
            <a:r>
              <a:rPr lang="en-US" dirty="0" smtClean="0"/>
              <a:t>s</a:t>
            </a:r>
            <a:r>
              <a:rPr lang="en-US" baseline="0" dirty="0" smtClean="0"/>
              <a:t> interesting to note is that </a:t>
            </a:r>
            <a:r>
              <a:rPr lang="en-US" dirty="0" smtClean="0"/>
              <a:t>In</a:t>
            </a:r>
            <a:r>
              <a:rPr lang="en-US" baseline="0" dirty="0" smtClean="0"/>
              <a:t> addition to typical early adopters – like Financial Services – industries that historically have been slower to embrace new technologies are making the move to Reactive.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Typesafe</a:t>
            </a:r>
            <a:r>
              <a:rPr lang="en-US" baseline="0" dirty="0" smtClean="0"/>
              <a:t> Reactive Platform is </a:t>
            </a:r>
            <a:r>
              <a:rPr lang="en-US" dirty="0" smtClean="0"/>
              <a:t>the foundation of The Guardian’s digital first transformation - enabling them to re-architect their monolithic online system into a suite of </a:t>
            </a:r>
            <a:r>
              <a:rPr lang="en-US" dirty="0" err="1" smtClean="0"/>
              <a:t>microservices</a:t>
            </a:r>
            <a:r>
              <a:rPr lang="en-US" dirty="0" smtClean="0"/>
              <a:t> for more rapid innovation, resilience, and scalability. </a:t>
            </a:r>
          </a:p>
          <a:p>
            <a:endParaRPr lang="en-US" dirty="0" smtClean="0"/>
          </a:p>
          <a:p>
            <a:r>
              <a:rPr lang="en-US" dirty="0" smtClean="0"/>
              <a:t>It provides Gilt </a:t>
            </a:r>
            <a:r>
              <a:rPr lang="en-US" dirty="0" err="1" smtClean="0"/>
              <a:t>Groupe</a:t>
            </a:r>
            <a:r>
              <a:rPr lang="en-US" dirty="0" smtClean="0"/>
              <a:t> with the elasticity to handle a two-orders-of-magnitude increase in traffic over the course of a few seconds.</a:t>
            </a:r>
          </a:p>
          <a:p>
            <a:endParaRPr lang="en-US" dirty="0" smtClean="0"/>
          </a:p>
          <a:p>
            <a:r>
              <a:rPr lang="en-US" dirty="0" smtClean="0"/>
              <a:t>It’s a core component of </a:t>
            </a:r>
            <a:r>
              <a:rPr lang="en-US" dirty="0" err="1" smtClean="0"/>
              <a:t>Predix</a:t>
            </a:r>
            <a:r>
              <a:rPr lang="en-US" dirty="0" smtClean="0"/>
              <a:t>, GE’s Industrial Internet software platform for running industrial-scale analytics;</a:t>
            </a:r>
            <a:r>
              <a:rPr lang="en-US" baseline="0" dirty="0" smtClean="0"/>
              <a:t> </a:t>
            </a:r>
            <a:r>
              <a:rPr lang="en-US" dirty="0" smtClean="0"/>
              <a:t>connecting machines, data, and people.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6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truly implement </a:t>
            </a:r>
            <a:r>
              <a:rPr lang="en-US" dirty="0" smtClean="0"/>
              <a:t>Reactive</a:t>
            </a:r>
            <a:r>
              <a:rPr lang="en-US" baseline="0" dirty="0" smtClean="0"/>
              <a:t> applications that can scale up and out elastically, you need </a:t>
            </a:r>
            <a:r>
              <a:rPr lang="en-US" dirty="0" smtClean="0"/>
              <a:t>a fully event</a:t>
            </a:r>
            <a:r>
              <a:rPr lang="en-US" dirty="0" smtClean="0"/>
              <a:t>-driven </a:t>
            </a:r>
            <a:r>
              <a:rPr lang="en-US" dirty="0" smtClean="0"/>
              <a:t>platform,</a:t>
            </a:r>
            <a:r>
              <a:rPr lang="en-US" baseline="0" dirty="0" smtClean="0"/>
              <a:t> as indicated by </a:t>
            </a:r>
            <a:r>
              <a:rPr lang="en-US" dirty="0" smtClean="0"/>
              <a:t>Amdahl's Law,</a:t>
            </a:r>
            <a:r>
              <a:rPr lang="en-US" baseline="0" dirty="0" smtClean="0"/>
              <a:t> </a:t>
            </a:r>
            <a:r>
              <a:rPr lang="en-US" dirty="0" smtClean="0"/>
              <a:t>a </a:t>
            </a:r>
            <a:r>
              <a:rPr lang="en-US" dirty="0" smtClean="0"/>
              <a:t>classic computer science </a:t>
            </a:r>
            <a:r>
              <a:rPr lang="en-US" dirty="0" smtClean="0"/>
              <a:t>theorem,</a:t>
            </a:r>
            <a:r>
              <a:rPr lang="en-US" baseline="0" dirty="0" smtClean="0"/>
              <a:t> which is illustrated here.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smtClean="0"/>
              <a:t>the horizontal access you see the number of </a:t>
            </a:r>
            <a:r>
              <a:rPr lang="en-US" dirty="0" smtClean="0"/>
              <a:t>processors -  </a:t>
            </a:r>
            <a:r>
              <a:rPr lang="en-US" dirty="0" smtClean="0"/>
              <a:t>and on the vertical access, you see the speedup </a:t>
            </a:r>
            <a:r>
              <a:rPr lang="en-US" dirty="0" smtClean="0"/>
              <a:t>you can achieve if</a:t>
            </a:r>
            <a:r>
              <a:rPr lang="en-US" baseline="0" dirty="0" smtClean="0"/>
              <a:t> </a:t>
            </a:r>
            <a:r>
              <a:rPr lang="en-US" dirty="0" smtClean="0"/>
              <a:t>your application is parallel,</a:t>
            </a:r>
            <a:r>
              <a:rPr lang="en-US" baseline="0" dirty="0" smtClean="0"/>
              <a:t> or </a:t>
            </a:r>
            <a:r>
              <a:rPr lang="en-US" dirty="0" smtClean="0"/>
              <a:t>how much</a:t>
            </a:r>
            <a:r>
              <a:rPr lang="en-US" baseline="0" dirty="0" smtClean="0"/>
              <a:t> is </a:t>
            </a:r>
            <a:r>
              <a:rPr lang="en-US" dirty="0" smtClean="0"/>
              <a:t>executed in an event-driven fashion.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your application </a:t>
            </a:r>
            <a:r>
              <a:rPr lang="en-US" dirty="0" smtClean="0"/>
              <a:t>is 90 percent parallel, the middle graph here, </a:t>
            </a:r>
            <a:r>
              <a:rPr lang="en-US" dirty="0" smtClean="0"/>
              <a:t>you can </a:t>
            </a:r>
            <a:r>
              <a:rPr lang="en-US" dirty="0" smtClean="0"/>
              <a:t>expect about 10 times the speedup of a system </a:t>
            </a:r>
            <a:r>
              <a:rPr lang="en-US" dirty="0" smtClean="0"/>
              <a:t>over a system that is completely </a:t>
            </a:r>
            <a:r>
              <a:rPr lang="en-US" dirty="0" smtClean="0"/>
              <a:t>single threaded. But what's </a:t>
            </a:r>
            <a:r>
              <a:rPr lang="en-US" dirty="0" smtClean="0"/>
              <a:t>really interesting </a:t>
            </a:r>
            <a:r>
              <a:rPr lang="en-US" dirty="0" smtClean="0"/>
              <a:t>is </a:t>
            </a:r>
            <a:r>
              <a:rPr lang="en-US" dirty="0" smtClean="0"/>
              <a:t>what you see </a:t>
            </a:r>
            <a:r>
              <a:rPr lang="en-US" dirty="0" smtClean="0"/>
              <a:t>around 200 or 300 cores and </a:t>
            </a:r>
            <a:r>
              <a:rPr lang="en-US" dirty="0" smtClean="0"/>
              <a:t>processors; </a:t>
            </a:r>
            <a:r>
              <a:rPr lang="en-US" dirty="0" smtClean="0"/>
              <a:t>the curve is completely flattening out. This means that even if </a:t>
            </a:r>
            <a:r>
              <a:rPr lang="en-US" dirty="0" smtClean="0"/>
              <a:t>you add </a:t>
            </a:r>
            <a:r>
              <a:rPr lang="en-US" dirty="0" smtClean="0"/>
              <a:t>more </a:t>
            </a:r>
            <a:r>
              <a:rPr lang="en-US" dirty="0" smtClean="0"/>
              <a:t>machines, you</a:t>
            </a:r>
            <a:r>
              <a:rPr lang="en-US" baseline="0" dirty="0" smtClean="0"/>
              <a:t>r application </a:t>
            </a:r>
            <a:r>
              <a:rPr lang="en-US" dirty="0" smtClean="0"/>
              <a:t>will </a:t>
            </a:r>
            <a:r>
              <a:rPr lang="en-US" dirty="0" smtClean="0"/>
              <a:t>never, ever run more than 10x faster. Even if </a:t>
            </a:r>
            <a:r>
              <a:rPr lang="en-US" dirty="0" smtClean="0"/>
              <a:t>you add </a:t>
            </a:r>
            <a:r>
              <a:rPr lang="en-US" dirty="0" smtClean="0"/>
              <a:t>one million </a:t>
            </a:r>
            <a:r>
              <a:rPr lang="en-US" dirty="0" smtClean="0"/>
              <a:t>CPUs</a:t>
            </a:r>
            <a:r>
              <a:rPr lang="en-US" dirty="0" smtClean="0"/>
              <a:t>, it doesn't matter. </a:t>
            </a:r>
          </a:p>
          <a:p>
            <a:endParaRPr lang="en-US" dirty="0" smtClean="0"/>
          </a:p>
          <a:p>
            <a:r>
              <a:rPr lang="en-US" dirty="0" smtClean="0"/>
              <a:t>If your application</a:t>
            </a:r>
            <a:r>
              <a:rPr lang="en-US" baseline="0" dirty="0" smtClean="0"/>
              <a:t> is </a:t>
            </a:r>
            <a:r>
              <a:rPr lang="en-US" dirty="0" smtClean="0"/>
              <a:t>95 </a:t>
            </a:r>
            <a:r>
              <a:rPr lang="en-US" dirty="0" smtClean="0"/>
              <a:t>percent parallel, </a:t>
            </a:r>
            <a:r>
              <a:rPr lang="en-US" dirty="0" smtClean="0"/>
              <a:t>with only </a:t>
            </a:r>
            <a:r>
              <a:rPr lang="en-US" dirty="0" smtClean="0"/>
              <a:t>5 percent that's </a:t>
            </a:r>
            <a:r>
              <a:rPr lang="en-US" dirty="0" smtClean="0"/>
              <a:t>not </a:t>
            </a:r>
            <a:r>
              <a:rPr lang="en-US" dirty="0" smtClean="0"/>
              <a:t>event </a:t>
            </a:r>
            <a:r>
              <a:rPr lang="en-US" dirty="0" smtClean="0"/>
              <a:t>driven,</a:t>
            </a:r>
            <a:r>
              <a:rPr lang="en-US" baseline="0" dirty="0" smtClean="0"/>
              <a:t> y</a:t>
            </a:r>
            <a:r>
              <a:rPr lang="en-US" dirty="0" smtClean="0"/>
              <a:t>ou still </a:t>
            </a:r>
            <a:r>
              <a:rPr lang="en-US" dirty="0" smtClean="0"/>
              <a:t>see that it completely flattens out after about 1000 processors. Adding more processors or more power to </a:t>
            </a:r>
            <a:r>
              <a:rPr lang="en-US" dirty="0" smtClean="0"/>
              <a:t>your application </a:t>
            </a:r>
            <a:r>
              <a:rPr lang="en-US" dirty="0" smtClean="0"/>
              <a:t>after that doesn't help at all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only way to </a:t>
            </a:r>
            <a:r>
              <a:rPr lang="en-US" dirty="0" smtClean="0"/>
              <a:t>truly</a:t>
            </a:r>
            <a:r>
              <a:rPr lang="en-US" baseline="0" dirty="0" smtClean="0"/>
              <a:t> maximize a multicore architectures is </a:t>
            </a:r>
            <a:r>
              <a:rPr lang="en-US" dirty="0" smtClean="0"/>
              <a:t>by </a:t>
            </a:r>
            <a:r>
              <a:rPr lang="en-US" dirty="0" smtClean="0"/>
              <a:t>being 100 percent event driven.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333B-A3F7-EB41-8B00-4DEB7F3EEE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okend Start"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ypesafe-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3022600"/>
            <a:ext cx="3403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ookend Start"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ypesafe-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3022600"/>
            <a:ext cx="3403600" cy="8128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67896" y="6073289"/>
            <a:ext cx="823494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Source Sans Pro"/>
                <a:cs typeface="Source Sans Pro"/>
              </a:rPr>
              <a:t>©</a:t>
            </a:r>
            <a:r>
              <a:rPr lang="en-US" sz="1400" baseline="0" dirty="0" smtClean="0">
                <a:solidFill>
                  <a:srgbClr val="FFFFFF"/>
                </a:solidFill>
                <a:latin typeface="Source Sans Pro"/>
                <a:cs typeface="Source Sans Pro"/>
              </a:rPr>
              <a:t>Typesafe 2014 – All Rights Reserved</a:t>
            </a:r>
            <a:endParaRPr lang="en-US" sz="1400" dirty="0">
              <a:solidFill>
                <a:srgbClr val="FFFFFF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8550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4BC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09452"/>
            <a:ext cx="8229600" cy="1039097"/>
          </a:xfrm>
          <a:noFill/>
          <a:ln>
            <a:noFill/>
          </a:ln>
        </p:spPr>
        <p:txBody>
          <a:bodyPr anchor="ctr">
            <a:normAutofit/>
          </a:bodyPr>
          <a:lstStyle>
            <a:lvl1pPr>
              <a:defRPr sz="3600" b="0" i="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SLIDE TITLE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4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&amp; Sub Title">
    <p:bg>
      <p:bgPr>
        <a:solidFill>
          <a:srgbClr val="4BC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4791"/>
            <a:ext cx="8229600" cy="2588419"/>
          </a:xfrm>
          <a:noFill/>
          <a:ln>
            <a:noFill/>
          </a:ln>
        </p:spPr>
        <p:txBody>
          <a:bodyPr anchor="ctr">
            <a:normAutofit/>
          </a:bodyPr>
          <a:lstStyle>
            <a:lvl1pPr>
              <a:defRPr sz="3600" b="0" i="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SLIDE TITLE PAGE</a:t>
            </a:r>
            <a:br>
              <a:rPr lang="en-US" dirty="0" smtClean="0"/>
            </a:br>
            <a:r>
              <a:rPr lang="en-US" sz="2400" dirty="0" smtClean="0"/>
              <a:t>Sub title here that goes into a little more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5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rgbClr val="102B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52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727"/>
            <a:ext cx="8229600" cy="4595092"/>
          </a:xfrm>
        </p:spPr>
        <p:txBody>
          <a:bodyPr/>
          <a:lstStyle>
            <a:lvl1pPr marL="342900" indent="-25603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82E3A"/>
              </a:buClr>
              <a:buFont typeface="Arial"/>
              <a:buChar char="•"/>
              <a:defRPr sz="2000" b="0" i="0">
                <a:solidFill>
                  <a:srgbClr val="102B3E"/>
                </a:solidFill>
                <a:latin typeface="Source Sans Pro"/>
                <a:cs typeface="Source Sans Pro"/>
              </a:defRPr>
            </a:lvl1pPr>
            <a:lvl2pPr marL="740664" indent="-192024">
              <a:lnSpc>
                <a:spcPct val="100000"/>
              </a:lnSpc>
              <a:spcBef>
                <a:spcPts val="432"/>
              </a:spcBef>
              <a:buClr>
                <a:srgbClr val="C82E3A"/>
              </a:buClr>
              <a:buFont typeface="Arial"/>
              <a:buChar char="•"/>
              <a:defRPr sz="1800" b="0" i="0" kern="1300" spc="0">
                <a:solidFill>
                  <a:srgbClr val="102B3E"/>
                </a:solidFill>
                <a:latin typeface="Source Sans Pro"/>
                <a:cs typeface="Source Sans Pro"/>
              </a:defRPr>
            </a:lvl2pPr>
            <a:lvl3pPr marL="1200150" indent="-285750">
              <a:buClr>
                <a:srgbClr val="C82E3A"/>
              </a:buClr>
              <a:buFont typeface="Arial"/>
              <a:buChar char="•"/>
              <a:defRPr sz="1400" b="0" i="0">
                <a:solidFill>
                  <a:srgbClr val="102B3E"/>
                </a:solidFill>
                <a:latin typeface="Source Sans Pro"/>
                <a:cs typeface="Source Sans Pro"/>
              </a:defRPr>
            </a:lvl3pPr>
            <a:lvl4pPr marL="1657350" indent="-285750">
              <a:buClr>
                <a:srgbClr val="C82E3A"/>
              </a:buClr>
              <a:buFont typeface="Arial"/>
              <a:buChar char="•"/>
              <a:defRPr sz="1400" b="0" i="0">
                <a:solidFill>
                  <a:srgbClr val="102B3E"/>
                </a:solidFill>
                <a:latin typeface="Source Sans Pro"/>
                <a:cs typeface="Source Sans Pro"/>
              </a:defRPr>
            </a:lvl4pPr>
            <a:lvl5pPr marL="2114550" indent="-285750">
              <a:buClr>
                <a:srgbClr val="C82E3A"/>
              </a:buClr>
              <a:buFont typeface="Arial"/>
              <a:buChar char="•"/>
              <a:defRPr sz="1400" b="0" i="0">
                <a:solidFill>
                  <a:srgbClr val="102B3E"/>
                </a:solidFill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26164"/>
            <a:ext cx="2895600" cy="731836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Reactive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26164"/>
            <a:ext cx="2133600" cy="73183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AC58BA-4BE9-5D48-AB66-D0E6575544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ypesafe-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69875"/>
            <a:ext cx="1192941" cy="2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61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6214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61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62141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7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Reactive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58BA-4BE9-5D48-AB66-D0E65755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3" r:id="rId4"/>
    <p:sldLayoutId id="2147483661" r:id="rId5"/>
    <p:sldLayoutId id="2147483665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102B3E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02B3E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02B3E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02B3E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02B3E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02B3E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5.png"/><Relationship Id="rId21" Type="http://schemas.openxmlformats.org/officeDocument/2006/relationships/image" Target="../media/image26.jpe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gif"/><Relationship Id="rId26" Type="http://schemas.openxmlformats.org/officeDocument/2006/relationships/image" Target="../media/image31.gif"/><Relationship Id="rId27" Type="http://schemas.openxmlformats.org/officeDocument/2006/relationships/image" Target="../media/image32.gif"/><Relationship Id="rId28" Type="http://schemas.openxmlformats.org/officeDocument/2006/relationships/image" Target="../media/image33.jpeg"/><Relationship Id="rId29" Type="http://schemas.openxmlformats.org/officeDocument/2006/relationships/image" Target="../media/image34.gi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30" Type="http://schemas.openxmlformats.org/officeDocument/2006/relationships/image" Target="../media/image35.png"/><Relationship Id="rId31" Type="http://schemas.openxmlformats.org/officeDocument/2006/relationships/image" Target="../media/image36.jpg"/><Relationship Id="rId32" Type="http://schemas.openxmlformats.org/officeDocument/2006/relationships/image" Target="../media/image37.jpg"/><Relationship Id="rId9" Type="http://schemas.openxmlformats.org/officeDocument/2006/relationships/image" Target="../media/image14.png"/><Relationship Id="rId6" Type="http://schemas.openxmlformats.org/officeDocument/2006/relationships/image" Target="../media/image11.jpg"/><Relationship Id="rId7" Type="http://schemas.openxmlformats.org/officeDocument/2006/relationships/image" Target="../media/image12.gif"/><Relationship Id="rId8" Type="http://schemas.openxmlformats.org/officeDocument/2006/relationships/image" Target="../media/image13.png"/><Relationship Id="rId33" Type="http://schemas.openxmlformats.org/officeDocument/2006/relationships/image" Target="../media/image38.jpg"/><Relationship Id="rId34" Type="http://schemas.openxmlformats.org/officeDocument/2006/relationships/image" Target="../media/image39.jpg"/><Relationship Id="rId35" Type="http://schemas.openxmlformats.org/officeDocument/2006/relationships/image" Target="../media/image40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gif"/><Relationship Id="rId18" Type="http://schemas.openxmlformats.org/officeDocument/2006/relationships/image" Target="../media/image23.png"/><Relationship Id="rId19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89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applications are architected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handle failure at all </a:t>
            </a:r>
            <a:r>
              <a:rPr lang="en-US" dirty="0" smtClean="0"/>
              <a:t>levels.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1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Failure is embraced as a natural state in the app lifecycle</a:t>
            </a:r>
            <a:endParaRPr lang="en-US" dirty="0"/>
          </a:p>
          <a:p>
            <a:pPr lvl="1"/>
            <a:r>
              <a:rPr lang="en-US" dirty="0"/>
              <a:t>Resilience is a first-class construct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is detected, isolated, and </a:t>
            </a:r>
            <a:r>
              <a:rPr lang="en-US" dirty="0" smtClean="0"/>
              <a:t>managed</a:t>
            </a:r>
          </a:p>
          <a:p>
            <a:pPr lvl="1"/>
            <a:r>
              <a:rPr lang="en-US" dirty="0"/>
              <a:t>Applications self </a:t>
            </a:r>
            <a:r>
              <a:rPr lang="en-US" dirty="0" smtClean="0"/>
              <a:t>heal, avoid cascading failures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3383280"/>
            <a:ext cx="9144000" cy="2742884"/>
          </a:xfrm>
          <a:prstGeom prst="rect">
            <a:avLst/>
          </a:prstGeom>
          <a:solidFill>
            <a:srgbClr val="E94F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“The Typesafe Reactive Platform helps us maintain a very 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/>
            </a:r>
            <a:b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aggressive </a:t>
            </a: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development 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and </a:t>
            </a: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deployment cycle, all in a fail-forward manner. 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/>
            </a:r>
            <a:b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It’s </a:t>
            </a: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now the default choice for developing all new services.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”</a:t>
            </a:r>
          </a:p>
          <a:p>
            <a:pPr algn="ctr">
              <a:lnSpc>
                <a:spcPct val="120000"/>
              </a:lnSpc>
              <a:spcBef>
                <a:spcPts val="1800"/>
              </a:spcBef>
            </a:pPr>
            <a:r>
              <a:rPr lang="en-US" sz="1400" dirty="0" smtClean="0">
                <a:solidFill>
                  <a:schemeClr val="bg1"/>
                </a:solidFill>
                <a:latin typeface="Source Sans Pro"/>
                <a:cs typeface="Source Sans Pro"/>
              </a:rPr>
              <a:t>Peter </a:t>
            </a:r>
            <a:r>
              <a:rPr lang="en-US" sz="1400" dirty="0" err="1">
                <a:solidFill>
                  <a:schemeClr val="bg1"/>
                </a:solidFill>
                <a:latin typeface="Source Sans Pro"/>
                <a:cs typeface="Source Sans Pro"/>
              </a:rPr>
              <a:t>Hausel</a:t>
            </a:r>
            <a:r>
              <a:rPr lang="en-US" sz="1400" dirty="0">
                <a:solidFill>
                  <a:schemeClr val="bg1"/>
                </a:solidFill>
                <a:latin typeface="Source Sans Pro"/>
                <a:cs typeface="Source Sans Pro"/>
              </a:rPr>
              <a:t>, VP Engineering, Gawker Media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resil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56" y="2875788"/>
            <a:ext cx="1014984" cy="10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applications </a:t>
            </a:r>
            <a:r>
              <a:rPr lang="en-US" dirty="0" smtClean="0"/>
              <a:t>enrich </a:t>
            </a:r>
            <a:r>
              <a:rPr lang="en-US" dirty="0"/>
              <a:t>the user experience with low latency </a:t>
            </a:r>
            <a:r>
              <a:rPr lang="en-US" dirty="0" smtClean="0"/>
              <a:t>response.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8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727"/>
            <a:ext cx="8229600" cy="1694873"/>
          </a:xfrm>
        </p:spPr>
        <p:txBody>
          <a:bodyPr>
            <a:noAutofit/>
          </a:bodyPr>
          <a:lstStyle/>
          <a:p>
            <a:r>
              <a:rPr lang="en-US" dirty="0"/>
              <a:t>Real-time, engaging, rich and collaborative</a:t>
            </a:r>
          </a:p>
          <a:p>
            <a:pPr lvl="1"/>
            <a:r>
              <a:rPr lang="en-US" dirty="0" smtClean="0"/>
              <a:t>Create an open and ongoing dialog with users</a:t>
            </a:r>
          </a:p>
          <a:p>
            <a:pPr lvl="1"/>
            <a:r>
              <a:rPr lang="en-US" dirty="0" smtClean="0"/>
              <a:t>More efficient workflow; inspires a feeling of connectedness</a:t>
            </a:r>
          </a:p>
          <a:p>
            <a:pPr lvl="1"/>
            <a:r>
              <a:rPr lang="en-US" dirty="0"/>
              <a:t>Fully Reactive enabling push instead of pull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83280"/>
            <a:ext cx="9144000" cy="2742884"/>
          </a:xfrm>
          <a:prstGeom prst="rect">
            <a:avLst/>
          </a:prstGeom>
          <a:solidFill>
            <a:srgbClr val="E94F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>
              <a:lnSpc>
                <a:spcPct val="120000"/>
              </a:lnSpc>
            </a:pPr>
            <a:r>
              <a:rPr lang="en-US" i="1" dirty="0">
                <a:latin typeface="Source Sans Pro"/>
                <a:cs typeface="Source Sans Pro"/>
              </a:rPr>
              <a:t>“The move to these technologies is already paying off. </a:t>
            </a:r>
            <a:r>
              <a:rPr lang="en-US" i="1" dirty="0" smtClean="0">
                <a:latin typeface="Source Sans Pro"/>
                <a:cs typeface="Source Sans Pro"/>
              </a:rPr>
              <a:t/>
            </a:r>
            <a:br>
              <a:rPr lang="en-US" i="1" dirty="0" smtClean="0">
                <a:latin typeface="Source Sans Pro"/>
                <a:cs typeface="Source Sans Pro"/>
              </a:rPr>
            </a:br>
            <a:r>
              <a:rPr lang="en-US" i="1" dirty="0" smtClean="0">
                <a:latin typeface="Source Sans Pro"/>
                <a:cs typeface="Source Sans Pro"/>
              </a:rPr>
              <a:t>Response </a:t>
            </a:r>
            <a:r>
              <a:rPr lang="en-US" i="1" dirty="0">
                <a:latin typeface="Source Sans Pro"/>
                <a:cs typeface="Source Sans Pro"/>
              </a:rPr>
              <a:t>times are down for processor intensive code–such as image </a:t>
            </a:r>
            <a:r>
              <a:rPr lang="en-US" i="1" dirty="0" smtClean="0">
                <a:latin typeface="Source Sans Pro"/>
                <a:cs typeface="Source Sans Pro"/>
              </a:rPr>
              <a:t/>
            </a:r>
            <a:br>
              <a:rPr lang="en-US" i="1" dirty="0" smtClean="0">
                <a:latin typeface="Source Sans Pro"/>
                <a:cs typeface="Source Sans Pro"/>
              </a:rPr>
            </a:br>
            <a:r>
              <a:rPr lang="en-US" i="1" dirty="0" smtClean="0">
                <a:latin typeface="Source Sans Pro"/>
                <a:cs typeface="Source Sans Pro"/>
              </a:rPr>
              <a:t>and </a:t>
            </a:r>
            <a:r>
              <a:rPr lang="en-US" i="1" dirty="0">
                <a:latin typeface="Source Sans Pro"/>
                <a:cs typeface="Source Sans Pro"/>
              </a:rPr>
              <a:t>PDF generation–by around 75%.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”</a:t>
            </a:r>
          </a:p>
          <a:p>
            <a:pPr algn="ctr">
              <a:lnSpc>
                <a:spcPct val="120000"/>
              </a:lnSpc>
              <a:spcBef>
                <a:spcPts val="1800"/>
              </a:spcBef>
            </a:pPr>
            <a:r>
              <a:rPr lang="en-US" sz="1400" dirty="0">
                <a:solidFill>
                  <a:schemeClr val="bg1"/>
                </a:solidFill>
                <a:latin typeface="Source Sans Pro"/>
                <a:cs typeface="Source Sans Pro"/>
              </a:rPr>
              <a:t>Brian Pugh, VP of Engineering, Lucid </a:t>
            </a:r>
            <a:r>
              <a:rPr lang="en-US" sz="1400" dirty="0" smtClean="0">
                <a:solidFill>
                  <a:schemeClr val="bg1"/>
                </a:solidFill>
                <a:latin typeface="Source Sans Pro"/>
                <a:cs typeface="Source Sans Pro"/>
              </a:rPr>
              <a:t>Software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respons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56" y="2875788"/>
            <a:ext cx="1014984" cy="10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4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is being adopted </a:t>
            </a:r>
            <a:r>
              <a:rPr lang="en-US" dirty="0" smtClean="0"/>
              <a:t>across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wide range of </a:t>
            </a:r>
            <a:r>
              <a:rPr lang="en-US" dirty="0" smtClean="0"/>
              <a:t>industries.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37968"/>
            <a:ext cx="1280160" cy="396240"/>
          </a:xfrm>
          <a:prstGeom prst="rect">
            <a:avLst/>
          </a:prstGeom>
          <a:solidFill>
            <a:srgbClr val="4BC3E5"/>
          </a:solidFill>
          <a:ln>
            <a:noFill/>
          </a:ln>
          <a:effectLst>
            <a:outerShdw dist="25400" dir="5400000" algn="tl" rotWithShape="0">
              <a:srgbClr val="249AC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  <a:latin typeface="Source Sans Pro"/>
                <a:cs typeface="Source Sans Pro"/>
              </a:rPr>
              <a:t>Finance</a:t>
            </a:r>
            <a:endParaRPr lang="en-US" sz="13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7088" y="537968"/>
            <a:ext cx="1280160" cy="396240"/>
          </a:xfrm>
          <a:prstGeom prst="rect">
            <a:avLst/>
          </a:prstGeom>
          <a:solidFill>
            <a:srgbClr val="4BC3E5"/>
          </a:solidFill>
          <a:ln>
            <a:noFill/>
          </a:ln>
          <a:effectLst>
            <a:outerShdw dist="25400" dir="5400000" algn="tl" rotWithShape="0">
              <a:srgbClr val="249AC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Source Sans Pro"/>
                <a:cs typeface="Source Sans Pro"/>
              </a:rPr>
              <a:t>Internet/Social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36976" y="537968"/>
            <a:ext cx="1280160" cy="396240"/>
          </a:xfrm>
          <a:prstGeom prst="rect">
            <a:avLst/>
          </a:prstGeom>
          <a:solidFill>
            <a:srgbClr val="4BC3E5"/>
          </a:solidFill>
          <a:ln>
            <a:noFill/>
          </a:ln>
          <a:effectLst>
            <a:outerShdw dist="25400" dir="5400000" algn="tl" rotWithShape="0">
              <a:srgbClr val="249AC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  <a:latin typeface="Source Sans Pro"/>
                <a:cs typeface="Source Sans Pro"/>
              </a:rPr>
              <a:t>Media</a:t>
            </a:r>
            <a:endParaRPr lang="en-US" sz="13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26864" y="537968"/>
            <a:ext cx="1280160" cy="396240"/>
          </a:xfrm>
          <a:prstGeom prst="rect">
            <a:avLst/>
          </a:prstGeom>
          <a:solidFill>
            <a:srgbClr val="4BC3E5"/>
          </a:solidFill>
          <a:ln>
            <a:noFill/>
          </a:ln>
          <a:effectLst>
            <a:outerShdw dist="25400" dir="5400000" algn="tl" rotWithShape="0">
              <a:srgbClr val="249AC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chemeClr val="bg1"/>
                </a:solidFill>
                <a:latin typeface="Source Sans Pro"/>
                <a:cs typeface="Source Sans Pro"/>
              </a:rPr>
              <a:t>Mfg</a:t>
            </a:r>
            <a:r>
              <a:rPr lang="en-US" sz="1300" dirty="0" smtClean="0">
                <a:solidFill>
                  <a:schemeClr val="bg1"/>
                </a:solidFill>
                <a:latin typeface="Source Sans Pro"/>
                <a:cs typeface="Source Sans Pro"/>
              </a:rPr>
              <a:t>/Hardware</a:t>
            </a:r>
            <a:endParaRPr lang="en-US" sz="13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6752" y="537968"/>
            <a:ext cx="1280160" cy="396240"/>
          </a:xfrm>
          <a:prstGeom prst="rect">
            <a:avLst/>
          </a:prstGeom>
          <a:solidFill>
            <a:srgbClr val="4BC3E5"/>
          </a:solidFill>
          <a:ln>
            <a:noFill/>
          </a:ln>
          <a:effectLst>
            <a:outerShdw dist="25400" dir="5400000" algn="tl" rotWithShape="0">
              <a:srgbClr val="249AC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  <a:latin typeface="Source Sans Pro"/>
                <a:cs typeface="Source Sans Pro"/>
              </a:rPr>
              <a:t>Government</a:t>
            </a:r>
            <a:endParaRPr lang="en-US" sz="13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06640" y="537968"/>
            <a:ext cx="1280160" cy="396240"/>
          </a:xfrm>
          <a:prstGeom prst="rect">
            <a:avLst/>
          </a:prstGeom>
          <a:solidFill>
            <a:srgbClr val="4BC3E5"/>
          </a:solidFill>
          <a:ln>
            <a:noFill/>
          </a:ln>
          <a:effectLst>
            <a:outerShdw dist="25400" dir="5400000" algn="tl" rotWithShape="0">
              <a:srgbClr val="249AC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  <a:latin typeface="Source Sans Pro"/>
                <a:cs typeface="Source Sans Pro"/>
              </a:rPr>
              <a:t>Retail</a:t>
            </a:r>
            <a:endParaRPr lang="en-US" sz="13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9221" y="1104637"/>
            <a:ext cx="1182608" cy="3995171"/>
            <a:chOff x="287730" y="1826509"/>
            <a:chExt cx="1182608" cy="3995171"/>
          </a:xfrm>
        </p:grpSpPr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11" y="5541384"/>
              <a:ext cx="897246" cy="28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" name="Picture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54" y="4343566"/>
              <a:ext cx="1007761" cy="23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8" name="Picture 27" descr="Screen Shot 2013-10-23 at 9.53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1" y="1826509"/>
              <a:ext cx="846687" cy="322200"/>
            </a:xfrm>
            <a:prstGeom prst="rect">
              <a:avLst/>
            </a:prstGeom>
          </p:spPr>
        </p:pic>
        <p:pic>
          <p:nvPicPr>
            <p:cNvPr id="29" name="Picture 28" descr="morgan-stanley-logo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99" y="2386769"/>
              <a:ext cx="845671" cy="634253"/>
            </a:xfrm>
            <a:prstGeom prst="rect">
              <a:avLst/>
            </a:prstGeom>
          </p:spPr>
        </p:pic>
        <p:pic>
          <p:nvPicPr>
            <p:cNvPr id="30" name="Picture 29" descr="logo_goldman_sach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800" y="3259082"/>
              <a:ext cx="844468" cy="347289"/>
            </a:xfrm>
            <a:prstGeom prst="rect">
              <a:avLst/>
            </a:prstGeom>
          </p:spPr>
        </p:pic>
        <p:pic>
          <p:nvPicPr>
            <p:cNvPr id="31" name="Picture 30" descr="Screen Shot 2013-10-23 at 3.20.41 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30" y="4802715"/>
              <a:ext cx="1182608" cy="554182"/>
            </a:xfrm>
            <a:prstGeom prst="rect">
              <a:avLst/>
            </a:prstGeom>
          </p:spPr>
        </p:pic>
        <p:pic>
          <p:nvPicPr>
            <p:cNvPr id="32" name="Picture 31" descr="Screen Shot 2013-10-23 at 3.23.04 P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4" y="3844431"/>
              <a:ext cx="1143000" cy="26107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901330" y="1104637"/>
            <a:ext cx="1144000" cy="2955091"/>
            <a:chOff x="1714500" y="1826509"/>
            <a:chExt cx="1144000" cy="2955091"/>
          </a:xfrm>
        </p:grpSpPr>
        <p:pic>
          <p:nvPicPr>
            <p:cNvPr id="34" name="Picture 24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6" t="-2" r="7604" b="21124"/>
            <a:stretch/>
          </p:blipFill>
          <p:spPr bwMode="auto">
            <a:xfrm>
              <a:off x="1717660" y="1826509"/>
              <a:ext cx="113768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5" name="Picture 34" descr="twitter-bird-light-bgs.pn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0" t="16307" r="14965" b="19734"/>
            <a:stretch/>
          </p:blipFill>
          <p:spPr>
            <a:xfrm>
              <a:off x="1991582" y="2418525"/>
              <a:ext cx="589836" cy="510734"/>
            </a:xfrm>
            <a:prstGeom prst="rect">
              <a:avLst/>
            </a:prstGeom>
          </p:spPr>
        </p:pic>
        <p:pic>
          <p:nvPicPr>
            <p:cNvPr id="36" name="Picture 2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662" y="3857685"/>
              <a:ext cx="1101676" cy="23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7" name="Picture 4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3185995"/>
              <a:ext cx="1144000" cy="322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8" name="Picture 37" descr="Screen Shot 2013-10-23 at 3.18.01 PM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318" y="4318000"/>
              <a:ext cx="1120365" cy="4636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3237169" y="1104637"/>
            <a:ext cx="1304351" cy="3974851"/>
            <a:chOff x="3267649" y="1826509"/>
            <a:chExt cx="1304351" cy="3974851"/>
          </a:xfrm>
        </p:grpSpPr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401" y="2250489"/>
              <a:ext cx="1012846" cy="76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41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816" y="5420360"/>
              <a:ext cx="116801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42" name="Picture 41" descr="titlepiece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649" y="5019595"/>
              <a:ext cx="1304351" cy="240873"/>
            </a:xfrm>
            <a:prstGeom prst="rect">
              <a:avLst/>
            </a:prstGeom>
          </p:spPr>
        </p:pic>
        <p:pic>
          <p:nvPicPr>
            <p:cNvPr id="43" name="Picture 40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854" y="1826509"/>
              <a:ext cx="1135941" cy="396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44" name="Picture 43" descr="huffington-post-logo.jp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640" y="4478700"/>
              <a:ext cx="1080369" cy="381000"/>
            </a:xfrm>
            <a:prstGeom prst="rect">
              <a:avLst/>
            </a:prstGeom>
          </p:spPr>
        </p:pic>
        <p:pic>
          <p:nvPicPr>
            <p:cNvPr id="45" name="Picture 44" descr="Comcast-Logo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24" y="3057251"/>
              <a:ext cx="1219200" cy="685099"/>
            </a:xfrm>
            <a:prstGeom prst="rect">
              <a:avLst/>
            </a:prstGeom>
          </p:spPr>
        </p:pic>
        <p:pic>
          <p:nvPicPr>
            <p:cNvPr id="46" name="Picture 45" descr="Time-Warner-Cable-logo-new__130123202343.jpg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831" y="3882387"/>
              <a:ext cx="1055986" cy="415636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699933" y="1155437"/>
            <a:ext cx="1141135" cy="3929131"/>
            <a:chOff x="4953933" y="1826509"/>
            <a:chExt cx="1141135" cy="3929131"/>
          </a:xfrm>
        </p:grpSpPr>
        <p:pic>
          <p:nvPicPr>
            <p:cNvPr id="48" name="Picture 1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76" b="23348"/>
            <a:stretch/>
          </p:blipFill>
          <p:spPr bwMode="auto">
            <a:xfrm>
              <a:off x="5135316" y="3202099"/>
              <a:ext cx="778369" cy="42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49" name="Picture 6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933" y="3640786"/>
              <a:ext cx="1141135" cy="494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491" y="1826509"/>
              <a:ext cx="1114018" cy="33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51" name="Picture 50" descr="jdlogo.gif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591" y="2303702"/>
              <a:ext cx="969818" cy="658844"/>
            </a:xfrm>
            <a:prstGeom prst="rect">
              <a:avLst/>
            </a:prstGeom>
          </p:spPr>
        </p:pic>
        <p:pic>
          <p:nvPicPr>
            <p:cNvPr id="52" name="Picture 51" descr="ge-logo.gif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166" y="5145429"/>
              <a:ext cx="612668" cy="610211"/>
            </a:xfrm>
            <a:prstGeom prst="rect">
              <a:avLst/>
            </a:prstGeom>
          </p:spPr>
        </p:pic>
        <p:pic>
          <p:nvPicPr>
            <p:cNvPr id="53" name="Picture 52" descr="Apple-Logo.gif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176" y="4175760"/>
              <a:ext cx="612648" cy="751505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6167120" y="1125215"/>
            <a:ext cx="990600" cy="2600702"/>
            <a:chOff x="6553200" y="1816607"/>
            <a:chExt cx="990600" cy="2600702"/>
          </a:xfrm>
        </p:grpSpPr>
        <p:pic>
          <p:nvPicPr>
            <p:cNvPr id="55" name="Picture 54" descr="images.jpeg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00" y="2893309"/>
              <a:ext cx="762000" cy="762000"/>
            </a:xfrm>
            <a:prstGeom prst="rect">
              <a:avLst/>
            </a:prstGeom>
          </p:spPr>
        </p:pic>
        <p:pic>
          <p:nvPicPr>
            <p:cNvPr id="56" name="Picture 55" descr="nasa_logo.gif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816607"/>
              <a:ext cx="838200" cy="717626"/>
            </a:xfrm>
            <a:prstGeom prst="rect">
              <a:avLst/>
            </a:prstGeom>
          </p:spPr>
        </p:pic>
        <p:pic>
          <p:nvPicPr>
            <p:cNvPr id="57" name="Picture 7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766665"/>
              <a:ext cx="990600" cy="650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7455340" y="1104637"/>
            <a:ext cx="1150180" cy="2897891"/>
            <a:chOff x="7841420" y="1826509"/>
            <a:chExt cx="1150180" cy="2897891"/>
          </a:xfrm>
        </p:grpSpPr>
        <p:pic>
          <p:nvPicPr>
            <p:cNvPr id="59" name="Picture 58" descr="walmart-logo.jp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420" y="1826509"/>
              <a:ext cx="1150180" cy="336385"/>
            </a:xfrm>
            <a:prstGeom prst="rect">
              <a:avLst/>
            </a:prstGeom>
          </p:spPr>
        </p:pic>
        <p:pic>
          <p:nvPicPr>
            <p:cNvPr id="60" name="Picture 59" descr="Tomax_Logo_Blue.jp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970" y="3870651"/>
              <a:ext cx="1021080" cy="394258"/>
            </a:xfrm>
            <a:prstGeom prst="rect">
              <a:avLst/>
            </a:prstGeom>
          </p:spPr>
        </p:pic>
        <p:pic>
          <p:nvPicPr>
            <p:cNvPr id="61" name="Picture 60" descr="gilt-group-logo.jp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764" y="2436109"/>
              <a:ext cx="845493" cy="184118"/>
            </a:xfrm>
            <a:prstGeom prst="rect">
              <a:avLst/>
            </a:prstGeom>
          </p:spPr>
        </p:pic>
        <p:pic>
          <p:nvPicPr>
            <p:cNvPr id="62" name="Picture 61" descr="saks-logo.jpg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9310" y="2916169"/>
              <a:ext cx="914400" cy="682283"/>
            </a:xfrm>
            <a:prstGeom prst="rect">
              <a:avLst/>
            </a:prstGeom>
          </p:spPr>
        </p:pic>
        <p:pic>
          <p:nvPicPr>
            <p:cNvPr id="63" name="Picture 62" descr="Screen Shot 2013-10-23 at 3.26.09 PM.png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1314" y="4518516"/>
              <a:ext cx="850392" cy="205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68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is being embraced across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broad software </a:t>
            </a:r>
            <a:r>
              <a:rPr lang="en-US" dirty="0" smtClean="0"/>
              <a:t>landscape.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8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Typesafe spearheaded </a:t>
            </a:r>
            <a:r>
              <a:rPr lang="en-US" dirty="0" err="1" smtClean="0"/>
              <a:t>ReactiveManifesto.org</a:t>
            </a:r>
            <a:r>
              <a:rPr lang="en-US" dirty="0" smtClean="0"/>
              <a:t> with the goal of…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8080" y="1737518"/>
            <a:ext cx="6847840" cy="29257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>
              <a:lnSpc>
                <a:spcPct val="120000"/>
              </a:lnSpc>
            </a:pPr>
            <a:r>
              <a:rPr lang="en-US" sz="2400" i="1" dirty="0" smtClean="0">
                <a:solidFill>
                  <a:srgbClr val="249AC2"/>
                </a:solidFill>
                <a:latin typeface="Source Sans Pro"/>
                <a:cs typeface="Source Sans Pro"/>
              </a:rPr>
              <a:t>Defining </a:t>
            </a:r>
            <a:r>
              <a:rPr lang="en-US" sz="2400" i="1" dirty="0">
                <a:solidFill>
                  <a:srgbClr val="249AC2"/>
                </a:solidFill>
                <a:latin typeface="Source Sans Pro"/>
                <a:cs typeface="Source Sans Pro"/>
              </a:rPr>
              <a:t>a common vocabulary, both in terms of </a:t>
            </a:r>
            <a:r>
              <a:rPr lang="en-US" sz="2400" i="1" dirty="0">
                <a:solidFill>
                  <a:srgbClr val="C82E3A"/>
                </a:solidFill>
                <a:latin typeface="Source Sans Pro"/>
                <a:cs typeface="Source Sans Pro"/>
              </a:rPr>
              <a:t>business values </a:t>
            </a:r>
            <a:r>
              <a:rPr lang="en-US" sz="2400" i="1" dirty="0">
                <a:solidFill>
                  <a:srgbClr val="249AC2"/>
                </a:solidFill>
                <a:latin typeface="Source Sans Pro"/>
                <a:cs typeface="Source Sans Pro"/>
              </a:rPr>
              <a:t>and</a:t>
            </a:r>
            <a:r>
              <a:rPr lang="en-US" sz="2400" i="1" dirty="0">
                <a:solidFill>
                  <a:srgbClr val="102B3E"/>
                </a:solidFill>
                <a:latin typeface="Source Sans Pro"/>
                <a:cs typeface="Source Sans Pro"/>
              </a:rPr>
              <a:t> </a:t>
            </a:r>
            <a:r>
              <a:rPr lang="en-US" sz="2400" i="1" dirty="0">
                <a:solidFill>
                  <a:srgbClr val="C82E3A"/>
                </a:solidFill>
                <a:latin typeface="Source Sans Pro"/>
                <a:cs typeface="Source Sans Pro"/>
              </a:rPr>
              <a:t>technical concepts</a:t>
            </a:r>
            <a:r>
              <a:rPr lang="en-US" sz="2400" i="1" dirty="0">
                <a:solidFill>
                  <a:srgbClr val="249AC2"/>
                </a:solidFill>
                <a:latin typeface="Source Sans Pro"/>
                <a:cs typeface="Source Sans Pro"/>
              </a:rPr>
              <a:t>, to make it </a:t>
            </a:r>
            <a:r>
              <a:rPr lang="en-US" sz="2400" i="1" dirty="0">
                <a:solidFill>
                  <a:srgbClr val="C82E3A"/>
                </a:solidFill>
                <a:latin typeface="Source Sans Pro"/>
                <a:cs typeface="Source Sans Pro"/>
              </a:rPr>
              <a:t>easier</a:t>
            </a:r>
            <a:r>
              <a:rPr lang="en-US" sz="2400" i="1" dirty="0">
                <a:solidFill>
                  <a:srgbClr val="102B3E"/>
                </a:solidFill>
                <a:latin typeface="Source Sans Pro"/>
                <a:cs typeface="Source Sans Pro"/>
              </a:rPr>
              <a:t> </a:t>
            </a:r>
            <a:r>
              <a:rPr lang="en-US" sz="2400" i="1" dirty="0">
                <a:solidFill>
                  <a:srgbClr val="249AC2"/>
                </a:solidFill>
                <a:latin typeface="Source Sans Pro"/>
                <a:cs typeface="Source Sans Pro"/>
              </a:rPr>
              <a:t>for developers, users, businesses,</a:t>
            </a:r>
            <a:r>
              <a:rPr lang="en-US" sz="2400" i="1" dirty="0">
                <a:solidFill>
                  <a:srgbClr val="102B3E"/>
                </a:solidFill>
                <a:latin typeface="Source Sans Pro"/>
                <a:cs typeface="Source Sans Pro"/>
              </a:rPr>
              <a:t> </a:t>
            </a:r>
            <a:r>
              <a:rPr lang="en-US" sz="2400" i="1" dirty="0">
                <a:solidFill>
                  <a:srgbClr val="249AC2"/>
                </a:solidFill>
                <a:latin typeface="Source Sans Pro"/>
                <a:cs typeface="Source Sans Pro"/>
              </a:rPr>
              <a:t>and vendors to </a:t>
            </a:r>
            <a:r>
              <a:rPr lang="en-US" sz="2400" i="1" dirty="0">
                <a:solidFill>
                  <a:srgbClr val="C82E3A"/>
                </a:solidFill>
                <a:latin typeface="Source Sans Pro"/>
                <a:cs typeface="Source Sans Pro"/>
              </a:rPr>
              <a:t>discuss</a:t>
            </a:r>
            <a:r>
              <a:rPr lang="en-US" sz="2400" i="1" dirty="0">
                <a:solidFill>
                  <a:srgbClr val="249AC2"/>
                </a:solidFill>
                <a:latin typeface="Source Sans Pro"/>
                <a:cs typeface="Source Sans Pro"/>
              </a:rPr>
              <a:t>,</a:t>
            </a:r>
            <a:r>
              <a:rPr lang="en-US" sz="2400" i="1" dirty="0">
                <a:solidFill>
                  <a:srgbClr val="102B3E"/>
                </a:solidFill>
                <a:latin typeface="Source Sans Pro"/>
                <a:cs typeface="Source Sans Pro"/>
              </a:rPr>
              <a:t> </a:t>
            </a:r>
            <a:r>
              <a:rPr lang="en-US" sz="2400" i="1" dirty="0">
                <a:solidFill>
                  <a:srgbClr val="C82E3A"/>
                </a:solidFill>
                <a:latin typeface="Source Sans Pro"/>
                <a:cs typeface="Source Sans Pro"/>
              </a:rPr>
              <a:t>collaborate</a:t>
            </a:r>
            <a:r>
              <a:rPr lang="en-US" sz="2400" i="1" dirty="0">
                <a:solidFill>
                  <a:srgbClr val="249AC2"/>
                </a:solidFill>
                <a:latin typeface="Source Sans Pro"/>
                <a:cs typeface="Source Sans Pro"/>
              </a:rPr>
              <a:t>, and </a:t>
            </a:r>
            <a:r>
              <a:rPr lang="en-US" sz="2400" i="1" dirty="0">
                <a:solidFill>
                  <a:srgbClr val="C82E3A"/>
                </a:solidFill>
                <a:latin typeface="Source Sans Pro"/>
                <a:cs typeface="Source Sans Pro"/>
              </a:rPr>
              <a:t>innovate</a:t>
            </a:r>
            <a:r>
              <a:rPr lang="en-US" sz="2400" i="1" dirty="0">
                <a:solidFill>
                  <a:srgbClr val="102B3E"/>
                </a:solidFill>
                <a:latin typeface="Source Sans Pro"/>
                <a:cs typeface="Source Sans Pro"/>
              </a:rPr>
              <a:t> </a:t>
            </a:r>
            <a:r>
              <a:rPr lang="en-US" sz="2400" i="1" dirty="0">
                <a:solidFill>
                  <a:srgbClr val="249AC2"/>
                </a:solidFill>
                <a:latin typeface="Source Sans Pro"/>
                <a:cs typeface="Source Sans Pro"/>
              </a:rPr>
              <a:t>around this new class of applications</a:t>
            </a:r>
            <a:r>
              <a:rPr lang="en-US" sz="2400" i="1" dirty="0" smtClean="0">
                <a:solidFill>
                  <a:srgbClr val="249AC2"/>
                </a:solidFill>
                <a:latin typeface="Source Sans Pro"/>
                <a:cs typeface="Source Sans Pro"/>
              </a:rPr>
              <a:t>.</a:t>
            </a:r>
            <a:endParaRPr lang="en-US" sz="2400" dirty="0">
              <a:solidFill>
                <a:srgbClr val="249A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Typesafe delivers the world’s leading </a:t>
            </a:r>
            <a:br>
              <a:rPr lang="en-US" dirty="0" smtClean="0"/>
            </a:br>
            <a:r>
              <a:rPr lang="en-US" dirty="0" smtClean="0"/>
              <a:t>Reactive platform on the JVM.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1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ully event-driven apps are a necessity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graph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15" y="1292427"/>
            <a:ext cx="6566370" cy="42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5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era of profound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5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Typesafe </a:t>
            </a:r>
            <a:r>
              <a:rPr lang="en-US" dirty="0" smtClean="0"/>
              <a:t>is event-driven through the entire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Arial"/>
              </a:rPr>
              <a:t>JVM Based Developer Tools and Runtime</a:t>
            </a:r>
          </a:p>
          <a:p>
            <a:pPr lvl="0"/>
            <a:r>
              <a:rPr lang="en-US" dirty="0"/>
              <a:t>Play Framework for Web Applications</a:t>
            </a:r>
          </a:p>
          <a:p>
            <a:pPr lvl="1"/>
            <a:r>
              <a:rPr lang="en-US" dirty="0"/>
              <a:t>Ideal for Responsive Web Apps</a:t>
            </a:r>
          </a:p>
          <a:p>
            <a:pPr lvl="1"/>
            <a:r>
              <a:rPr lang="en-US" dirty="0"/>
              <a:t>Rest based Services and Web Socket Apps</a:t>
            </a:r>
          </a:p>
          <a:p>
            <a:pPr lvl="1"/>
            <a:r>
              <a:rPr lang="en-US" dirty="0"/>
              <a:t>Supports Java and </a:t>
            </a:r>
            <a:r>
              <a:rPr lang="en-US" dirty="0" err="1"/>
              <a:t>Scala</a:t>
            </a:r>
            <a:endParaRPr lang="en-US" dirty="0"/>
          </a:p>
          <a:p>
            <a:pPr lvl="0"/>
            <a:r>
              <a:rPr lang="en-US" dirty="0" err="1">
                <a:sym typeface="Arial"/>
              </a:rPr>
              <a:t>Akka</a:t>
            </a:r>
            <a:r>
              <a:rPr lang="en-US" dirty="0">
                <a:sym typeface="Arial"/>
              </a:rPr>
              <a:t> Runtime</a:t>
            </a:r>
          </a:p>
          <a:p>
            <a:pPr lvl="1"/>
            <a:r>
              <a:rPr lang="en-US" dirty="0">
                <a:sym typeface="Arial"/>
              </a:rPr>
              <a:t>Highly Scalable Runtime for Java and </a:t>
            </a:r>
            <a:r>
              <a:rPr lang="en-US" dirty="0" err="1">
                <a:sym typeface="Arial"/>
              </a:rPr>
              <a:t>Scala</a:t>
            </a:r>
            <a:r>
              <a:rPr lang="en-US" dirty="0">
                <a:sym typeface="Arial"/>
              </a:rPr>
              <a:t> Applications</a:t>
            </a:r>
          </a:p>
          <a:p>
            <a:pPr lvl="1"/>
            <a:r>
              <a:rPr lang="en-US" dirty="0">
                <a:sym typeface="Arial"/>
              </a:rPr>
              <a:t>Implementation of the Actor Model</a:t>
            </a:r>
            <a:endParaRPr lang="en-US" dirty="0"/>
          </a:p>
          <a:p>
            <a:pPr lvl="0"/>
            <a:r>
              <a:rPr lang="en-US" dirty="0" err="1">
                <a:sym typeface="Arial"/>
              </a:rPr>
              <a:t>Scala</a:t>
            </a:r>
            <a:r>
              <a:rPr lang="en-US" dirty="0">
                <a:sym typeface="Arial"/>
              </a:rPr>
              <a:t> Programming Language</a:t>
            </a:r>
          </a:p>
          <a:p>
            <a:pPr lvl="1"/>
            <a:r>
              <a:rPr lang="en-US" dirty="0">
                <a:sym typeface="Arial"/>
              </a:rPr>
              <a:t>Scalable and </a:t>
            </a:r>
            <a:r>
              <a:rPr lang="en-US" dirty="0" err="1">
                <a:sym typeface="Arial"/>
              </a:rPr>
              <a:t>Performant</a:t>
            </a:r>
            <a:endParaRPr lang="en-US" dirty="0">
              <a:sym typeface="Arial"/>
            </a:endParaRPr>
          </a:p>
          <a:p>
            <a:pPr lvl="0"/>
            <a:r>
              <a:rPr lang="en-US" dirty="0"/>
              <a:t>Activator</a:t>
            </a:r>
          </a:p>
          <a:p>
            <a:pPr lvl="1"/>
            <a:r>
              <a:rPr lang="en-US" dirty="0"/>
              <a:t>Integrated Console for Application Profiling</a:t>
            </a:r>
          </a:p>
          <a:p>
            <a:pPr lvl="1"/>
            <a:r>
              <a:rPr lang="en-US" dirty="0"/>
              <a:t>Ensures Adopters are Successful from the Start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Typesafe is dedicated to </a:t>
            </a:r>
            <a:br>
              <a:rPr lang="en-US" dirty="0" smtClean="0"/>
            </a:br>
            <a:r>
              <a:rPr lang="en-US" dirty="0" smtClean="0"/>
              <a:t>delivering developer success.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1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6063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Receive ongoing high value – Typesafe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727"/>
            <a:ext cx="5069840" cy="30563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Developer and Production Support</a:t>
            </a:r>
          </a:p>
          <a:p>
            <a:pPr lvl="1"/>
            <a:r>
              <a:rPr lang="en-US" dirty="0" smtClean="0"/>
              <a:t>Proactive tips and techniques</a:t>
            </a:r>
          </a:p>
          <a:p>
            <a:pPr lvl="1"/>
            <a:r>
              <a:rPr lang="en-US" dirty="0" smtClean="0"/>
              <a:t>Older version maintenance</a:t>
            </a:r>
          </a:p>
          <a:p>
            <a:pPr lvl="1"/>
            <a:r>
              <a:rPr lang="en-US" dirty="0" smtClean="0"/>
              <a:t>Security Vulnerability alerts</a:t>
            </a:r>
          </a:p>
          <a:p>
            <a:r>
              <a:rPr lang="en-US" dirty="0" smtClean="0"/>
              <a:t>Backstage Pass</a:t>
            </a:r>
          </a:p>
          <a:p>
            <a:pPr lvl="1"/>
            <a:r>
              <a:rPr lang="en-US" dirty="0" smtClean="0"/>
              <a:t>Ask the Expert Webinars</a:t>
            </a:r>
          </a:p>
          <a:p>
            <a:pPr lvl="1"/>
            <a:r>
              <a:rPr lang="en-US" dirty="0" smtClean="0"/>
              <a:t>Early access to online courses</a:t>
            </a:r>
          </a:p>
          <a:p>
            <a:pPr lvl="1"/>
            <a:r>
              <a:rPr lang="en-US" dirty="0" smtClean="0"/>
              <a:t>Other customer only content </a:t>
            </a:r>
          </a:p>
          <a:p>
            <a:r>
              <a:rPr lang="en-US" dirty="0" smtClean="0"/>
              <a:t>Community Spotlight</a:t>
            </a:r>
          </a:p>
          <a:p>
            <a:pPr lvl="1"/>
            <a:r>
              <a:rPr lang="en-US" dirty="0" smtClean="0"/>
              <a:t>Posting of job openings on community page </a:t>
            </a:r>
            <a:endParaRPr lang="en-US" dirty="0"/>
          </a:p>
          <a:p>
            <a:pPr lvl="1"/>
            <a:r>
              <a:rPr lang="en-US" dirty="0" smtClean="0"/>
              <a:t>Projects highlighted on Typesafe content sites</a:t>
            </a:r>
          </a:p>
          <a:p>
            <a:pPr lvl="1"/>
            <a:r>
              <a:rPr lang="en-US" dirty="0" smtClean="0"/>
              <a:t>Speaking opportunities at meet ups and conferences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typesafe-together-elements-supp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82" y="1281910"/>
            <a:ext cx="1359197" cy="919041"/>
          </a:xfrm>
          <a:prstGeom prst="rect">
            <a:avLst/>
          </a:prstGeom>
        </p:spPr>
      </p:pic>
      <p:pic>
        <p:nvPicPr>
          <p:cNvPr id="6" name="Picture 5" descr="typesafe-together-elements-spotligh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82" y="3325516"/>
            <a:ext cx="1359197" cy="919041"/>
          </a:xfrm>
          <a:prstGeom prst="rect">
            <a:avLst/>
          </a:prstGeom>
        </p:spPr>
      </p:pic>
      <p:pic>
        <p:nvPicPr>
          <p:cNvPr id="10" name="Picture 9" descr="typesafe-together-elements-backst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82" y="2303713"/>
            <a:ext cx="1359197" cy="9190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31360"/>
            <a:ext cx="9144000" cy="1594804"/>
          </a:xfrm>
          <a:prstGeom prst="rect">
            <a:avLst/>
          </a:prstGeom>
          <a:solidFill>
            <a:srgbClr val="E94F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>
              <a:spcBef>
                <a:spcPts val="1200"/>
              </a:spcBef>
            </a:pPr>
            <a:r>
              <a:rPr lang="en-US" sz="1500" i="1" dirty="0">
                <a:solidFill>
                  <a:schemeClr val="bg1"/>
                </a:solidFill>
              </a:rPr>
              <a:t>“</a:t>
            </a:r>
            <a:r>
              <a:rPr lang="en-US" sz="1500" i="1" dirty="0" err="1">
                <a:solidFill>
                  <a:schemeClr val="bg1"/>
                </a:solidFill>
              </a:rPr>
              <a:t>Scala</a:t>
            </a:r>
            <a:r>
              <a:rPr lang="en-US" sz="1500" i="1" dirty="0">
                <a:solidFill>
                  <a:schemeClr val="bg1"/>
                </a:solidFill>
              </a:rPr>
              <a:t> was new to the group, so having commercial support and training was a big benefit. </a:t>
            </a:r>
            <a:r>
              <a:rPr lang="en-US" sz="1500" i="1" dirty="0" smtClean="0">
                <a:solidFill>
                  <a:schemeClr val="bg1"/>
                </a:solidFill>
              </a:rPr>
              <a:t/>
            </a:r>
            <a:br>
              <a:rPr lang="en-US" sz="1500" i="1" dirty="0" smtClean="0">
                <a:solidFill>
                  <a:schemeClr val="bg1"/>
                </a:solidFill>
              </a:rPr>
            </a:br>
            <a:r>
              <a:rPr lang="en-US" sz="1500" i="1" dirty="0" smtClean="0">
                <a:solidFill>
                  <a:schemeClr val="bg1"/>
                </a:solidFill>
              </a:rPr>
              <a:t>When </a:t>
            </a:r>
            <a:r>
              <a:rPr lang="en-US" sz="1500" i="1" dirty="0">
                <a:solidFill>
                  <a:schemeClr val="bg1"/>
                </a:solidFill>
              </a:rPr>
              <a:t>we wanted some help with Slick, a Typesafe consultant came out for four hours</a:t>
            </a:r>
            <a:r>
              <a:rPr lang="en-US" sz="1500" i="1" dirty="0" smtClean="0">
                <a:solidFill>
                  <a:schemeClr val="bg1"/>
                </a:solidFill>
              </a:rPr>
              <a:t>.</a:t>
            </a:r>
            <a:br>
              <a:rPr lang="en-US" sz="1500" i="1" dirty="0" smtClean="0">
                <a:solidFill>
                  <a:schemeClr val="bg1"/>
                </a:solidFill>
              </a:rPr>
            </a:br>
            <a:r>
              <a:rPr lang="en-US" sz="1500" i="1" dirty="0" smtClean="0">
                <a:solidFill>
                  <a:schemeClr val="bg1"/>
                </a:solidFill>
              </a:rPr>
              <a:t> </a:t>
            </a:r>
            <a:r>
              <a:rPr lang="en-US" sz="1500" i="1" dirty="0">
                <a:solidFill>
                  <a:schemeClr val="bg1"/>
                </a:solidFill>
              </a:rPr>
              <a:t>We got ten people in the room and got everyone up to speed. That’s the kind </a:t>
            </a:r>
            <a:r>
              <a:rPr lang="en-US" sz="1500" i="1" dirty="0" smtClean="0">
                <a:solidFill>
                  <a:schemeClr val="bg1"/>
                </a:solidFill>
              </a:rPr>
              <a:t>of</a:t>
            </a:r>
            <a:br>
              <a:rPr lang="en-US" sz="1500" i="1" dirty="0" smtClean="0">
                <a:solidFill>
                  <a:schemeClr val="bg1"/>
                </a:solidFill>
              </a:rPr>
            </a:br>
            <a:r>
              <a:rPr lang="en-US" sz="1500" i="1" dirty="0" smtClean="0">
                <a:solidFill>
                  <a:schemeClr val="bg1"/>
                </a:solidFill>
              </a:rPr>
              <a:t> </a:t>
            </a:r>
            <a:r>
              <a:rPr lang="en-US" sz="1500" i="1" dirty="0">
                <a:solidFill>
                  <a:schemeClr val="bg1"/>
                </a:solidFill>
              </a:rPr>
              <a:t>responsiveness and engagement that we really like</a:t>
            </a:r>
            <a:r>
              <a:rPr lang="en-US" sz="1500" i="1" dirty="0" smtClean="0">
                <a:solidFill>
                  <a:schemeClr val="bg1"/>
                </a:solidFill>
              </a:rPr>
              <a:t>.”</a:t>
            </a:r>
            <a:r>
              <a:rPr lang="en-US" sz="1600" i="1" dirty="0" smtClean="0">
                <a:solidFill>
                  <a:schemeClr val="bg1"/>
                </a:solidFill>
              </a:rPr>
              <a:t/>
            </a:r>
            <a:br>
              <a:rPr lang="en-US" sz="1600" i="1" dirty="0" smtClean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Adam </a:t>
            </a:r>
            <a:r>
              <a:rPr lang="en-US" sz="1050" dirty="0" err="1" smtClean="0">
                <a:solidFill>
                  <a:schemeClr val="bg1"/>
                </a:solidFill>
              </a:rPr>
              <a:t>Denenberg</a:t>
            </a:r>
            <a:r>
              <a:rPr lang="en-US" sz="1050" dirty="0">
                <a:solidFill>
                  <a:schemeClr val="bg1"/>
                </a:solidFill>
              </a:rPr>
              <a:t>, VP Engineering, Huffington </a:t>
            </a:r>
            <a:r>
              <a:rPr lang="en-US" sz="1050" dirty="0" smtClean="0">
                <a:solidFill>
                  <a:schemeClr val="bg1"/>
                </a:solidFill>
              </a:rPr>
              <a:t>Post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Together, we’re bringing</a:t>
            </a:r>
            <a:br>
              <a:rPr lang="en-US" dirty="0" smtClean="0"/>
            </a:br>
            <a:r>
              <a:rPr lang="en-US" dirty="0" smtClean="0"/>
              <a:t>Reactive applications to the world!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87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are massive, change is unavoidable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Reactive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761926" y="1940236"/>
            <a:ext cx="2362274" cy="2820907"/>
            <a:chOff x="432" y="960"/>
            <a:chExt cx="1152" cy="2736"/>
          </a:xfrm>
          <a:solidFill>
            <a:srgbClr val="B6C8D3"/>
          </a:solidFill>
          <a:effectLst/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432" y="1248"/>
              <a:ext cx="1152" cy="2448"/>
            </a:xfrm>
            <a:prstGeom prst="roundRect">
              <a:avLst>
                <a:gd name="adj" fmla="val 8856"/>
              </a:avLst>
            </a:prstGeom>
            <a:solidFill>
              <a:srgbClr val="4BC3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sz="1200" b="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endParaRPr lang="en-US" sz="1200" dirty="0" smtClean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Users are demanding </a:t>
              </a:r>
              <a:r>
                <a:rPr lang="en-US" sz="1200" dirty="0">
                  <a:solidFill>
                    <a:srgbClr val="102B3E"/>
                  </a:solidFill>
                  <a:latin typeface="Source Sans Pro"/>
                  <a:cs typeface="Source Sans Pro"/>
                </a:rPr>
                <a:t>richer and more personalized </a:t>
              </a:r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experiences. </a:t>
              </a:r>
            </a:p>
            <a:p>
              <a:pPr algn="ctr"/>
              <a:endParaRPr lang="en-US" sz="1200" dirty="0" smtClean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Yet, at </a:t>
              </a:r>
              <a:r>
                <a:rPr lang="en-US" sz="1200" dirty="0">
                  <a:solidFill>
                    <a:srgbClr val="102B3E"/>
                  </a:solidFill>
                  <a:latin typeface="Source Sans Pro"/>
                  <a:cs typeface="Source Sans Pro"/>
                </a:rPr>
                <a:t>the same </a:t>
              </a:r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time, </a:t>
              </a:r>
              <a:r>
                <a:rPr lang="en-US" sz="1200" dirty="0">
                  <a:solidFill>
                    <a:srgbClr val="102B3E"/>
                  </a:solidFill>
                  <a:latin typeface="Source Sans Pro"/>
                  <a:cs typeface="Source Sans Pro"/>
                </a:rPr>
                <a:t>expecting blazing fast load time. </a:t>
              </a:r>
            </a:p>
            <a:p>
              <a:pPr algn="ctr"/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432" y="960"/>
              <a:ext cx="1152" cy="528"/>
              <a:chOff x="432" y="912"/>
              <a:chExt cx="1152" cy="528"/>
            </a:xfrm>
            <a:grpFill/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432" y="912"/>
                <a:ext cx="1152" cy="432"/>
              </a:xfrm>
              <a:prstGeom prst="roundRect">
                <a:avLst>
                  <a:gd name="adj" fmla="val 22917"/>
                </a:avLst>
              </a:prstGeom>
              <a:solidFill>
                <a:srgbClr val="102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/>
              <a:p>
                <a:endParaRPr lang="en-US"/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 rot="5400000">
                <a:off x="792" y="648"/>
                <a:ext cx="432" cy="1152"/>
              </a:xfrm>
              <a:prstGeom prst="homePlate">
                <a:avLst>
                  <a:gd name="adj" fmla="val 25000"/>
                </a:avLst>
              </a:prstGeom>
              <a:solidFill>
                <a:srgbClr val="102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/>
              <a:p>
                <a:pPr algn="ctr" eaLnBrk="1" hangingPunct="1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432" y="968"/>
              <a:ext cx="1152" cy="4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 dirty="0" smtClean="0">
                  <a:solidFill>
                    <a:srgbClr val="4BC3E5"/>
                  </a:solidFill>
                  <a:latin typeface="Source Sans Pro"/>
                  <a:cs typeface="Source Sans Pro"/>
                </a:rPr>
                <a:t>Users</a:t>
              </a:r>
              <a:endParaRPr lang="en-US" sz="2000" dirty="0">
                <a:solidFill>
                  <a:srgbClr val="4BC3E5"/>
                </a:solidFill>
                <a:latin typeface="Source Sans Pro"/>
                <a:cs typeface="Source Sans Pro"/>
              </a:endParaRPr>
            </a:p>
          </p:txBody>
        </p:sp>
      </p:grpSp>
      <p:grpSp>
        <p:nvGrpSpPr>
          <p:cNvPr id="20" name="Group 53"/>
          <p:cNvGrpSpPr>
            <a:grpSpLocks/>
          </p:cNvGrpSpPr>
          <p:nvPr/>
        </p:nvGrpSpPr>
        <p:grpSpPr bwMode="auto">
          <a:xfrm>
            <a:off x="3392028" y="1955536"/>
            <a:ext cx="2361109" cy="2809504"/>
            <a:chOff x="1680" y="960"/>
            <a:chExt cx="1152" cy="2736"/>
          </a:xfrm>
        </p:grpSpPr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1680" y="1248"/>
              <a:ext cx="1152" cy="2448"/>
            </a:xfrm>
            <a:prstGeom prst="roundRect">
              <a:avLst>
                <a:gd name="adj" fmla="val 8856"/>
              </a:avLst>
            </a:prstGeom>
            <a:solidFill>
              <a:srgbClr val="4BC3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sz="1200" b="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 eaLnBrk="1" hangingPunct="1"/>
              <a:endParaRPr lang="en-US" sz="1200" b="0" dirty="0" smtClean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 eaLnBrk="1" hangingPunct="1"/>
              <a:endParaRPr lang="en-US" sz="1200" b="0" dirty="0" smtClean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Mobile </a:t>
              </a:r>
              <a:r>
                <a:rPr lang="en-US" sz="1200" dirty="0">
                  <a:solidFill>
                    <a:srgbClr val="102B3E"/>
                  </a:solidFill>
                  <a:latin typeface="Source Sans Pro"/>
                  <a:cs typeface="Source Sans Pro"/>
                </a:rPr>
                <a:t>and HTML5; Data and compute clouds; scaling on demand.</a:t>
              </a:r>
            </a:p>
            <a:p>
              <a:pPr algn="ctr"/>
              <a:endParaRPr lang="en-US" sz="1200" dirty="0" smtClean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Modern application technologies are fueling the always</a:t>
              </a:r>
              <a:r>
                <a:rPr lang="en-US" sz="1200" dirty="0">
                  <a:solidFill>
                    <a:srgbClr val="102B3E"/>
                  </a:solidFill>
                  <a:latin typeface="Source Sans Pro"/>
                  <a:cs typeface="Source Sans Pro"/>
                </a:rPr>
                <a:t>-on, real-time </a:t>
              </a:r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user expectation. </a:t>
              </a:r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</p:txBody>
        </p:sp>
        <p:grpSp>
          <p:nvGrpSpPr>
            <p:cNvPr id="22" name="Group 10"/>
            <p:cNvGrpSpPr>
              <a:grpSpLocks/>
            </p:cNvGrpSpPr>
            <p:nvPr/>
          </p:nvGrpSpPr>
          <p:grpSpPr bwMode="auto">
            <a:xfrm>
              <a:off x="1680" y="960"/>
              <a:ext cx="1152" cy="528"/>
              <a:chOff x="1680" y="912"/>
              <a:chExt cx="1152" cy="528"/>
            </a:xfrm>
          </p:grpSpPr>
          <p:sp>
            <p:nvSpPr>
              <p:cNvPr id="24" name="AutoShape 11"/>
              <p:cNvSpPr>
                <a:spLocks noChangeArrowheads="1"/>
              </p:cNvSpPr>
              <p:nvPr/>
            </p:nvSpPr>
            <p:spPr bwMode="auto">
              <a:xfrm>
                <a:off x="1680" y="912"/>
                <a:ext cx="1152" cy="432"/>
              </a:xfrm>
              <a:prstGeom prst="roundRect">
                <a:avLst>
                  <a:gd name="adj" fmla="val 22917"/>
                </a:avLst>
              </a:prstGeom>
              <a:solidFill>
                <a:srgbClr val="102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/>
              <a:p>
                <a:endParaRPr lang="en-US"/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auto">
              <a:xfrm rot="5400000">
                <a:off x="2040" y="648"/>
                <a:ext cx="432" cy="1152"/>
              </a:xfrm>
              <a:prstGeom prst="homePlate">
                <a:avLst>
                  <a:gd name="adj" fmla="val 25000"/>
                </a:avLst>
              </a:prstGeom>
              <a:solidFill>
                <a:srgbClr val="102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/>
              <a:p>
                <a:pPr algn="ctr" eaLnBrk="1" hangingPunct="1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80" y="960"/>
              <a:ext cx="115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 dirty="0" smtClean="0">
                  <a:solidFill>
                    <a:srgbClr val="4BC3E5"/>
                  </a:solidFill>
                  <a:latin typeface="Source Sans Pro"/>
                  <a:cs typeface="Source Sans Pro"/>
                </a:rPr>
                <a:t>Applications</a:t>
              </a:r>
              <a:endParaRPr lang="en-US" sz="2000" dirty="0">
                <a:solidFill>
                  <a:srgbClr val="4BC3E5"/>
                </a:solidFill>
                <a:latin typeface="Source Sans Pro"/>
                <a:cs typeface="Source Sans Pro"/>
              </a:endParaRPr>
            </a:p>
          </p:txBody>
        </p:sp>
      </p:grpSp>
      <p:grpSp>
        <p:nvGrpSpPr>
          <p:cNvPr id="26" name="Group 55"/>
          <p:cNvGrpSpPr>
            <a:grpSpLocks/>
          </p:cNvGrpSpPr>
          <p:nvPr/>
        </p:nvGrpSpPr>
        <p:grpSpPr bwMode="auto">
          <a:xfrm>
            <a:off x="6019800" y="1940236"/>
            <a:ext cx="2361109" cy="2811442"/>
            <a:chOff x="2928" y="960"/>
            <a:chExt cx="1152" cy="2736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2928" y="1248"/>
              <a:ext cx="1152" cy="2448"/>
            </a:xfrm>
            <a:prstGeom prst="roundRect">
              <a:avLst>
                <a:gd name="adj" fmla="val 8856"/>
              </a:avLst>
            </a:prstGeom>
            <a:solidFill>
              <a:srgbClr val="4BC3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sz="1200" b="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 eaLnBrk="1" hangingPunct="1"/>
              <a:endParaRPr lang="en-US" sz="1200" b="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 eaLnBrk="1" hangingPunct="1"/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r>
                <a:rPr lang="en-US" sz="1200" dirty="0">
                  <a:solidFill>
                    <a:srgbClr val="102B3E"/>
                  </a:solidFill>
                  <a:latin typeface="Source Sans Pro"/>
                  <a:cs typeface="Source Sans Pro"/>
                </a:rPr>
                <a:t>Businesses </a:t>
              </a:r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are being pushed to react </a:t>
              </a:r>
              <a:r>
                <a:rPr lang="en-US" sz="1200" dirty="0">
                  <a:solidFill>
                    <a:srgbClr val="102B3E"/>
                  </a:solidFill>
                  <a:latin typeface="Source Sans Pro"/>
                  <a:cs typeface="Source Sans Pro"/>
                </a:rPr>
                <a:t>to these changing user </a:t>
              </a:r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expectations…</a:t>
              </a:r>
            </a:p>
            <a:p>
              <a:pPr algn="ctr"/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...and embrace </a:t>
              </a:r>
              <a:b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</a:br>
              <a:r>
                <a:rPr lang="en-US" sz="1200" dirty="0" smtClean="0">
                  <a:solidFill>
                    <a:srgbClr val="102B3E"/>
                  </a:solidFill>
                  <a:latin typeface="Source Sans Pro"/>
                  <a:cs typeface="Source Sans Pro"/>
                </a:rPr>
                <a:t>modern application requirements.</a:t>
              </a:r>
            </a:p>
            <a:p>
              <a:pPr algn="ctr"/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endParaRPr lang="en-US" sz="1200" dirty="0" smtClean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endParaRPr lang="en-US" sz="1200" dirty="0" smtClean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endParaRPr lang="en-US" sz="1200" dirty="0" smtClean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/>
              <a:endParaRPr lang="en-US" sz="120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  <a:p>
              <a:pPr algn="ctr" eaLnBrk="1" hangingPunct="1"/>
              <a:endParaRPr lang="en-US" sz="1200" b="0" dirty="0">
                <a:solidFill>
                  <a:srgbClr val="102B3E"/>
                </a:solidFill>
                <a:latin typeface="Source Sans Pro"/>
                <a:cs typeface="Source Sans Pro"/>
              </a:endParaRPr>
            </a:p>
          </p:txBody>
        </p:sp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2928" y="960"/>
              <a:ext cx="1152" cy="528"/>
              <a:chOff x="2928" y="912"/>
              <a:chExt cx="1152" cy="528"/>
            </a:xfrm>
          </p:grpSpPr>
          <p:sp>
            <p:nvSpPr>
              <p:cNvPr id="30" name="AutoShape 29"/>
              <p:cNvSpPr>
                <a:spLocks noChangeArrowheads="1"/>
              </p:cNvSpPr>
              <p:nvPr/>
            </p:nvSpPr>
            <p:spPr bwMode="auto">
              <a:xfrm>
                <a:off x="2928" y="912"/>
                <a:ext cx="1152" cy="432"/>
              </a:xfrm>
              <a:prstGeom prst="roundRect">
                <a:avLst>
                  <a:gd name="adj" fmla="val 22917"/>
                </a:avLst>
              </a:prstGeom>
              <a:solidFill>
                <a:srgbClr val="102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/>
              <a:p>
                <a:endParaRPr lang="en-US"/>
              </a:p>
            </p:txBody>
          </p:sp>
          <p:sp>
            <p:nvSpPr>
              <p:cNvPr id="31" name="AutoShape 30"/>
              <p:cNvSpPr>
                <a:spLocks noChangeArrowheads="1"/>
              </p:cNvSpPr>
              <p:nvPr/>
            </p:nvSpPr>
            <p:spPr bwMode="auto">
              <a:xfrm rot="5400000">
                <a:off x="3288" y="648"/>
                <a:ext cx="432" cy="1152"/>
              </a:xfrm>
              <a:prstGeom prst="homePlate">
                <a:avLst>
                  <a:gd name="adj" fmla="val 25000"/>
                </a:avLst>
              </a:prstGeom>
              <a:solidFill>
                <a:srgbClr val="102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/>
              <a:p>
                <a:pPr algn="ctr" eaLnBrk="1" hangingPunct="1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2928" y="960"/>
              <a:ext cx="115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 dirty="0" smtClean="0">
                  <a:solidFill>
                    <a:srgbClr val="4BC3E5"/>
                  </a:solidFill>
                  <a:latin typeface="Source Sans Pro"/>
                  <a:cs typeface="Source Sans Pro"/>
                </a:rPr>
                <a:t>Businesses</a:t>
              </a:r>
              <a:endParaRPr lang="en-US" sz="1200" dirty="0">
                <a:solidFill>
                  <a:srgbClr val="4BC3E5"/>
                </a:solidFill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56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a matter of necessity, </a:t>
            </a:r>
            <a:br>
              <a:rPr lang="en-US" dirty="0" smtClean="0"/>
            </a:br>
            <a:r>
              <a:rPr lang="en-US" dirty="0" smtClean="0"/>
              <a:t>businesses are going Reactive.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applications share four traits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867964"/>
            <a:ext cx="8312728" cy="29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applications react to </a:t>
            </a:r>
            <a:br>
              <a:rPr lang="en-US" dirty="0" smtClean="0"/>
            </a:br>
            <a:r>
              <a:rPr lang="en-US" dirty="0" smtClean="0"/>
              <a:t>changes in the world around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6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Event-Driven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727"/>
            <a:ext cx="8229600" cy="1613593"/>
          </a:xfrm>
        </p:spPr>
        <p:txBody>
          <a:bodyPr>
            <a:noAutofit/>
          </a:bodyPr>
          <a:lstStyle/>
          <a:p>
            <a:r>
              <a:rPr lang="en-US" dirty="0"/>
              <a:t>Loosely coupled architecture, easier to extend, maintain, </a:t>
            </a:r>
            <a:r>
              <a:rPr lang="en-US" dirty="0" smtClean="0"/>
              <a:t>evolve</a:t>
            </a:r>
          </a:p>
          <a:p>
            <a:pPr lvl="1"/>
            <a:r>
              <a:rPr lang="en-US" dirty="0" smtClean="0"/>
              <a:t>Asynchronous and non-blocking</a:t>
            </a:r>
          </a:p>
          <a:p>
            <a:pPr lvl="1"/>
            <a:r>
              <a:rPr lang="en-US" dirty="0" smtClean="0"/>
              <a:t>Concurrent </a:t>
            </a:r>
            <a:r>
              <a:rPr lang="en-US" dirty="0"/>
              <a:t>by design, immutable </a:t>
            </a:r>
            <a:r>
              <a:rPr lang="en-US" dirty="0" smtClean="0"/>
              <a:t>state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ower </a:t>
            </a:r>
            <a:r>
              <a:rPr lang="en-US" dirty="0"/>
              <a:t>latency and higher throughput</a:t>
            </a:r>
          </a:p>
          <a:p>
            <a:pPr marL="548640" lvl="1" indent="0">
              <a:buNone/>
            </a:pPr>
            <a:endParaRPr lang="en-US" dirty="0" smtClean="0"/>
          </a:p>
          <a:p>
            <a:pPr marL="86868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3383280"/>
            <a:ext cx="9144000" cy="2742884"/>
          </a:xfrm>
          <a:prstGeom prst="rect">
            <a:avLst/>
          </a:prstGeom>
          <a:solidFill>
            <a:srgbClr val="E94F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>
              <a:lnSpc>
                <a:spcPct val="120000"/>
              </a:lnSpc>
            </a:pP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“Clearly, the goal is to do these operations concurrently and 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/>
            </a:r>
            <a:b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non</a:t>
            </a: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-blocking, 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so </a:t>
            </a: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that entire blocks of seats or sections are not locked. 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/>
            </a:r>
            <a:b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We’re </a:t>
            </a: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able 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to find and </a:t>
            </a: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allocate seats under load in less than 20ms 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/>
            </a:r>
            <a:b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without trying very </a:t>
            </a: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hard 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to </a:t>
            </a:r>
            <a:r>
              <a:rPr lang="en-US" i="1" dirty="0">
                <a:solidFill>
                  <a:schemeClr val="bg1"/>
                </a:solidFill>
                <a:latin typeface="Source Sans Pro"/>
                <a:cs typeface="Source Sans Pro"/>
              </a:rPr>
              <a:t>achieve it.</a:t>
            </a:r>
            <a:r>
              <a:rPr lang="en-US" i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”</a:t>
            </a:r>
          </a:p>
          <a:p>
            <a:pPr marL="0" lvl="1" algn="ctr">
              <a:spcBef>
                <a:spcPts val="1800"/>
              </a:spcBef>
            </a:pPr>
            <a:r>
              <a:rPr lang="en-US" sz="1400" dirty="0" smtClean="0">
                <a:solidFill>
                  <a:schemeClr val="bg1"/>
                </a:solidFill>
                <a:latin typeface="Source Sans Pro"/>
                <a:cs typeface="Source Sans Pro"/>
              </a:rPr>
              <a:t>Andrew </a:t>
            </a:r>
            <a:r>
              <a:rPr lang="en-US" sz="1400" dirty="0" err="1" smtClean="0">
                <a:solidFill>
                  <a:schemeClr val="bg1"/>
                </a:solidFill>
                <a:latin typeface="Source Sans Pro"/>
                <a:cs typeface="Source Sans Pro"/>
              </a:rPr>
              <a:t>Headrick</a:t>
            </a:r>
            <a:r>
              <a:rPr lang="en-US" sz="1400" dirty="0" smtClean="0">
                <a:solidFill>
                  <a:schemeClr val="bg1"/>
                </a:solidFill>
                <a:latin typeface="Source Sans Pro"/>
                <a:cs typeface="Source Sans Pro"/>
              </a:rPr>
              <a:t>, Platform Architect, </a:t>
            </a:r>
            <a:r>
              <a:rPr lang="en-US" sz="1400" dirty="0" err="1" smtClean="0">
                <a:solidFill>
                  <a:schemeClr val="bg1"/>
                </a:solidFill>
                <a:latin typeface="Source Sans Pro"/>
                <a:cs typeface="Source Sans Pro"/>
              </a:rPr>
              <a:t>Ticketfly</a:t>
            </a:r>
            <a:endParaRPr lang="en-US" sz="1400" dirty="0">
              <a:solidFill>
                <a:schemeClr val="bg1"/>
              </a:solidFill>
              <a:latin typeface="Source Sans Pro"/>
              <a:cs typeface="Source Sans Pro"/>
            </a:endParaRPr>
          </a:p>
          <a:p>
            <a:pPr algn="ctr"/>
            <a:endParaRPr lang="en-US" dirty="0"/>
          </a:p>
        </p:txBody>
      </p:sp>
      <p:pic>
        <p:nvPicPr>
          <p:cNvPr id="10" name="Picture 9" descr="event-driven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08" y="2878034"/>
            <a:ext cx="1010492" cy="10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4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applications scale </a:t>
            </a:r>
            <a:r>
              <a:rPr lang="en-US" dirty="0" smtClean="0"/>
              <a:t>up </a:t>
            </a:r>
            <a:br>
              <a:rPr lang="en-US" dirty="0" smtClean="0"/>
            </a:br>
            <a:r>
              <a:rPr lang="en-US" dirty="0" smtClean="0"/>
              <a:t>and down to </a:t>
            </a:r>
            <a:r>
              <a:rPr lang="en-US" dirty="0"/>
              <a:t>meet </a:t>
            </a:r>
            <a:r>
              <a:rPr lang="en-US" dirty="0" smtClean="0"/>
              <a:t>demand.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727"/>
            <a:ext cx="8229600" cy="1755833"/>
          </a:xfrm>
        </p:spPr>
        <p:txBody>
          <a:bodyPr>
            <a:noAutofit/>
          </a:bodyPr>
          <a:lstStyle/>
          <a:p>
            <a:r>
              <a:rPr lang="en-US" dirty="0"/>
              <a:t>Scalability and elasticity to embrace the </a:t>
            </a:r>
            <a:r>
              <a:rPr lang="en-US" dirty="0" smtClean="0"/>
              <a:t>Cloud</a:t>
            </a:r>
          </a:p>
          <a:p>
            <a:pPr lvl="1"/>
            <a:r>
              <a:rPr lang="en-US" dirty="0"/>
              <a:t>Leverage all cores via asynchronous </a:t>
            </a:r>
            <a:r>
              <a:rPr lang="en-US" dirty="0" smtClean="0"/>
              <a:t>programming</a:t>
            </a:r>
            <a:endParaRPr lang="en-US" dirty="0"/>
          </a:p>
          <a:p>
            <a:pPr lvl="1"/>
            <a:r>
              <a:rPr lang="en-US" dirty="0"/>
              <a:t>Clustered servers support joining and leaving of </a:t>
            </a:r>
            <a:r>
              <a:rPr lang="en-US" dirty="0" smtClean="0"/>
              <a:t>nodes</a:t>
            </a:r>
            <a:endParaRPr lang="en-US" dirty="0"/>
          </a:p>
          <a:p>
            <a:pPr lvl="1"/>
            <a:r>
              <a:rPr lang="en-US" dirty="0"/>
              <a:t>More cost-efficient utilization of </a:t>
            </a:r>
            <a:r>
              <a:rPr lang="en-US" dirty="0" smtClean="0"/>
              <a:t>hardware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Reactive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58BA-4BE9-5D48-AB66-D0E6575544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383280"/>
            <a:ext cx="9144000" cy="2742884"/>
          </a:xfrm>
          <a:prstGeom prst="rect">
            <a:avLst/>
          </a:prstGeom>
          <a:solidFill>
            <a:srgbClr val="E94F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>
              <a:lnSpc>
                <a:spcPct val="120000"/>
              </a:lnSpc>
            </a:pPr>
            <a:r>
              <a:rPr lang="en-US" i="1" dirty="0">
                <a:solidFill>
                  <a:srgbClr val="FFFFFF"/>
                </a:solidFill>
                <a:latin typeface="Source Sans Pro"/>
                <a:cs typeface="Source Sans Pro"/>
              </a:rPr>
              <a:t>“Our traffic can increase by as much as 100x for 15 minutes each day. </a:t>
            </a:r>
            <a:br>
              <a:rPr lang="en-US" i="1" dirty="0">
                <a:solidFill>
                  <a:srgbClr val="FFFFFF"/>
                </a:solidFill>
                <a:latin typeface="Source Sans Pro"/>
                <a:cs typeface="Source Sans Pro"/>
              </a:rPr>
            </a:br>
            <a:r>
              <a:rPr lang="en-US" i="1" dirty="0">
                <a:solidFill>
                  <a:srgbClr val="FFFFFF"/>
                </a:solidFill>
                <a:latin typeface="Source Sans Pro"/>
                <a:cs typeface="Source Sans Pro"/>
              </a:rPr>
              <a:t>Until a couple of years ago, noon was a stressful time. </a:t>
            </a:r>
            <a:br>
              <a:rPr lang="en-US" i="1" dirty="0">
                <a:solidFill>
                  <a:srgbClr val="FFFFFF"/>
                </a:solidFill>
                <a:latin typeface="Source Sans Pro"/>
                <a:cs typeface="Source Sans Pro"/>
              </a:rPr>
            </a:br>
            <a:r>
              <a:rPr lang="en-US" i="1" dirty="0">
                <a:solidFill>
                  <a:srgbClr val="FFFFFF"/>
                </a:solidFill>
                <a:latin typeface="Source Sans Pro"/>
                <a:cs typeface="Source Sans Pro"/>
              </a:rPr>
              <a:t>Nowadays, it’s usually a non-event.</a:t>
            </a:r>
            <a:r>
              <a:rPr lang="en-US" i="1" dirty="0" smtClean="0">
                <a:solidFill>
                  <a:srgbClr val="FFFFFF"/>
                </a:solidFill>
                <a:latin typeface="Source Sans Pro"/>
                <a:cs typeface="Source Sans Pro"/>
              </a:rPr>
              <a:t>”</a:t>
            </a:r>
          </a:p>
          <a:p>
            <a:pPr algn="ctr">
              <a:lnSpc>
                <a:spcPct val="120000"/>
              </a:lnSpc>
              <a:spcBef>
                <a:spcPts val="1800"/>
              </a:spcBef>
            </a:pPr>
            <a:r>
              <a:rPr lang="en-US" sz="1400" dirty="0">
                <a:solidFill>
                  <a:srgbClr val="FFFFFF"/>
                </a:solidFill>
                <a:latin typeface="Source Sans Pro"/>
                <a:cs typeface="Source Sans Pro"/>
              </a:rPr>
              <a:t>Eric Bowman, VP Architecture, Gilt </a:t>
            </a:r>
            <a:r>
              <a:rPr lang="en-US" sz="1400" dirty="0" err="1">
                <a:solidFill>
                  <a:srgbClr val="FFFFFF"/>
                </a:solidFill>
                <a:latin typeface="Source Sans Pro"/>
                <a:cs typeface="Source Sans Pro"/>
              </a:rPr>
              <a:t>Groupe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scal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56" y="2875788"/>
            <a:ext cx="1014984" cy="10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1859</Words>
  <Application>Microsoft Macintosh PowerPoint</Application>
  <PresentationFormat>On-screen Show (4:3)</PresentationFormat>
  <Paragraphs>233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This is an era of profound change.</vt:lpstr>
      <vt:lpstr>Implications are massive, change is unavoidable</vt:lpstr>
      <vt:lpstr>As a matter of necessity,  businesses are going Reactive. </vt:lpstr>
      <vt:lpstr>Reactive applications share four traits</vt:lpstr>
      <vt:lpstr>Reactive applications react to  changes in the world around them.</vt:lpstr>
      <vt:lpstr>Event-Driven</vt:lpstr>
      <vt:lpstr>Reactive applications scale up  and down to meet demand. </vt:lpstr>
      <vt:lpstr>Scalable</vt:lpstr>
      <vt:lpstr>Reactive applications are architected  to handle failure at all levels. </vt:lpstr>
      <vt:lpstr>Resilient</vt:lpstr>
      <vt:lpstr>Reactive applications enrich the user experience with low latency response. </vt:lpstr>
      <vt:lpstr>Responsive</vt:lpstr>
      <vt:lpstr>Reactive is being adopted across a wide range of industries.</vt:lpstr>
      <vt:lpstr>PowerPoint Presentation</vt:lpstr>
      <vt:lpstr>Reactive is being embraced across  a broad software landscape.</vt:lpstr>
      <vt:lpstr>Typesafe spearheaded ReactiveManifesto.org with the goal of…</vt:lpstr>
      <vt:lpstr>Typesafe delivers the world’s leading  Reactive platform on the JVM.</vt:lpstr>
      <vt:lpstr>Fully event-driven apps are a necessity</vt:lpstr>
      <vt:lpstr>Typesafe is event-driven through the entire stack</vt:lpstr>
      <vt:lpstr>Typesafe is dedicated to  delivering developer success. </vt:lpstr>
      <vt:lpstr>Receive ongoing high value – Typesafe Together</vt:lpstr>
      <vt:lpstr>Together, we’re bringing Reactive applications to the world!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Summerhayes</dc:creator>
  <cp:lastModifiedBy>Kathleen Hayes</cp:lastModifiedBy>
  <cp:revision>166</cp:revision>
  <dcterms:created xsi:type="dcterms:W3CDTF">2014-01-31T05:16:56Z</dcterms:created>
  <dcterms:modified xsi:type="dcterms:W3CDTF">2014-03-29T23:41:53Z</dcterms:modified>
</cp:coreProperties>
</file>