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93" r:id="rId2"/>
    <p:sldId id="465" r:id="rId3"/>
    <p:sldId id="457" r:id="rId4"/>
    <p:sldId id="487" r:id="rId5"/>
    <p:sldId id="458" r:id="rId6"/>
    <p:sldId id="459" r:id="rId7"/>
    <p:sldId id="460" r:id="rId8"/>
    <p:sldId id="461" r:id="rId9"/>
    <p:sldId id="462" r:id="rId10"/>
    <p:sldId id="464" r:id="rId11"/>
    <p:sldId id="463" r:id="rId12"/>
    <p:sldId id="467" r:id="rId13"/>
    <p:sldId id="466" r:id="rId14"/>
    <p:sldId id="468" r:id="rId15"/>
    <p:sldId id="469" r:id="rId16"/>
    <p:sldId id="470" r:id="rId17"/>
    <p:sldId id="496" r:id="rId18"/>
    <p:sldId id="472" r:id="rId19"/>
    <p:sldId id="471" r:id="rId20"/>
    <p:sldId id="476" r:id="rId21"/>
    <p:sldId id="477" r:id="rId22"/>
    <p:sldId id="475" r:id="rId23"/>
    <p:sldId id="498" r:id="rId24"/>
    <p:sldId id="489" r:id="rId25"/>
    <p:sldId id="490" r:id="rId26"/>
    <p:sldId id="493" r:id="rId27"/>
    <p:sldId id="494" r:id="rId28"/>
    <p:sldId id="478" r:id="rId29"/>
    <p:sldId id="479" r:id="rId30"/>
    <p:sldId id="484" r:id="rId31"/>
    <p:sldId id="485" r:id="rId32"/>
    <p:sldId id="486" r:id="rId33"/>
    <p:sldId id="495" r:id="rId34"/>
    <p:sldId id="480" r:id="rId35"/>
    <p:sldId id="481" r:id="rId36"/>
    <p:sldId id="499" r:id="rId37"/>
    <p:sldId id="500" r:id="rId38"/>
    <p:sldId id="501" r:id="rId39"/>
    <p:sldId id="488" r:id="rId40"/>
    <p:sldId id="427" r:id="rId41"/>
  </p:sldIdLst>
  <p:sldSz cx="9144000" cy="6858000" type="letter"/>
  <p:notesSz cx="6946900" cy="92202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1C37"/>
    <a:srgbClr val="99CCFF"/>
    <a:srgbClr val="428C8A"/>
    <a:srgbClr val="7575FF"/>
    <a:srgbClr val="6666FF"/>
    <a:srgbClr val="FFCC00"/>
    <a:srgbClr val="D00023"/>
    <a:srgbClr val="993300"/>
    <a:srgbClr val="CB33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522" autoAdjust="0"/>
    <p:restoredTop sz="99003" autoAdjust="0"/>
  </p:normalViewPr>
  <p:slideViewPr>
    <p:cSldViewPr>
      <p:cViewPr varScale="1">
        <p:scale>
          <a:sx n="77" d="100"/>
          <a:sy n="77" d="100"/>
        </p:scale>
        <p:origin x="-112" y="-10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12" d="100"/>
          <a:sy n="112" d="100"/>
        </p:scale>
        <p:origin x="-1728" y="2478"/>
      </p:cViewPr>
      <p:guideLst>
        <p:guide orient="horz" pos="2904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1" descr="BKG-12x-Rules.jpg"/>
          <p:cNvPicPr>
            <a:picLocks noChangeAspect="1"/>
          </p:cNvPicPr>
          <p:nvPr/>
        </p:nvPicPr>
        <p:blipFill>
          <a:blip r:embed="rId2"/>
          <a:srcRect l="24028" t="92223"/>
          <a:stretch>
            <a:fillRect/>
          </a:stretch>
        </p:blipFill>
        <p:spPr bwMode="auto">
          <a:xfrm>
            <a:off x="0" y="8686800"/>
            <a:ext cx="6946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9750" y="76200"/>
            <a:ext cx="30114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0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grpSp>
        <p:nvGrpSpPr>
          <p:cNvPr id="76807" name="Group 25"/>
          <p:cNvGrpSpPr>
            <a:grpSpLocks/>
          </p:cNvGrpSpPr>
          <p:nvPr/>
        </p:nvGrpSpPr>
        <p:grpSpPr bwMode="auto">
          <a:xfrm>
            <a:off x="3460750" y="8880475"/>
            <a:ext cx="2451100" cy="327025"/>
            <a:chOff x="2445" y="4095"/>
            <a:chExt cx="1524" cy="204"/>
          </a:xfrm>
        </p:grpSpPr>
        <p:sp>
          <p:nvSpPr>
            <p:cNvPr id="65562" name="Text Box 26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</a:t>
              </a:r>
              <a:r>
                <a:rPr lang="en-US" sz="700" dirty="0" smtClean="0">
                  <a:solidFill>
                    <a:schemeClr val="bg2"/>
                  </a:solidFill>
                </a:rPr>
                <a:t>2013 Mentor </a:t>
              </a:r>
              <a:r>
                <a:rPr lang="en-US" sz="700" dirty="0">
                  <a:solidFill>
                    <a:schemeClr val="bg2"/>
                  </a:solidFill>
                </a:rPr>
                <a:t>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2"/>
          </p:nvPr>
        </p:nvSpPr>
        <p:spPr>
          <a:xfrm>
            <a:off x="463550" y="8980956"/>
            <a:ext cx="2971800" cy="2377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 defTabSz="923925">
              <a:defRPr/>
            </a:pPr>
            <a:r>
              <a:rPr lang="en-US" sz="800" dirty="0" smtClean="0">
                <a:solidFill>
                  <a:srgbClr val="000000"/>
                </a:solidFill>
              </a:rPr>
              <a:t>Your Initials, Presentation Title, Month Year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0" y="8980956"/>
            <a:ext cx="463346" cy="2377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D2BC424D-003F-4F60-9028-6437F3764404}" type="slidenum">
              <a:rPr lang="en-US" sz="800" smtClean="0"/>
              <a:pPr algn="ctr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1800171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0175" y="461963"/>
            <a:ext cx="4148138" cy="311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3611563"/>
            <a:ext cx="555625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090988" y="6684963"/>
            <a:ext cx="4630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090988" y="6684963"/>
            <a:ext cx="4630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pic>
        <p:nvPicPr>
          <p:cNvPr id="59400" name="Picture 17" descr="bar a shor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1550" y="8870950"/>
            <a:ext cx="343535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402" name="Group 24"/>
          <p:cNvGrpSpPr>
            <a:grpSpLocks/>
          </p:cNvGrpSpPr>
          <p:nvPr/>
        </p:nvGrpSpPr>
        <p:grpSpPr bwMode="auto">
          <a:xfrm>
            <a:off x="3381375" y="8880475"/>
            <a:ext cx="2451100" cy="327025"/>
            <a:chOff x="2445" y="4095"/>
            <a:chExt cx="1524" cy="204"/>
          </a:xfrm>
        </p:grpSpPr>
        <p:sp>
          <p:nvSpPr>
            <p:cNvPr id="67609" name="Text Box 25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</a:t>
              </a:r>
              <a:r>
                <a:rPr lang="en-US" sz="700" dirty="0" smtClean="0">
                  <a:solidFill>
                    <a:schemeClr val="bg2"/>
                  </a:solidFill>
                </a:rPr>
                <a:t>2013 </a:t>
              </a:r>
              <a:r>
                <a:rPr lang="en-US" sz="700" dirty="0">
                  <a:solidFill>
                    <a:schemeClr val="bg2"/>
                  </a:solidFill>
                </a:rPr>
                <a:t>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pic>
        <p:nvPicPr>
          <p:cNvPr id="59403" name="Picture 12" descr="MGC-Logo_Black-7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5838" y="8951913"/>
            <a:ext cx="7112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9469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2382" bIns="45720" numCol="1" anchor="t" anchorCtr="1" compatLnSpc="1">
            <a:prstTxWarp prst="textNoShape">
              <a:avLst/>
            </a:prstTxWarp>
          </a:bodyPr>
          <a:lstStyle>
            <a:lvl1pPr algn="ctr" defTabSz="923925">
              <a:defRPr sz="9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0" y="8988270"/>
            <a:ext cx="466344" cy="230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4EF60D13-6827-4DE5-BBDB-189D9C1C9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474728" y="8988270"/>
            <a:ext cx="2971800" cy="2377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509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228600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2936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6365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979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3223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Presentation Title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6" name="Picture 5" descr="\\Ballys\629\GRAPHICS DROP\_to Linda\2012 PPT template dev\PPT PowerPoint Templates for 2012\Division BKGs\BKG-rev-D-150dpi_PCB.jpg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grpSp>
          <p:nvGrpSpPr>
            <p:cNvPr id="27" name="Group 26"/>
            <p:cNvGrpSpPr/>
            <p:nvPr userDrawn="1"/>
          </p:nvGrpSpPr>
          <p:grpSpPr>
            <a:xfrm>
              <a:off x="6847605" y="5514110"/>
              <a:ext cx="2171700" cy="1219200"/>
              <a:chOff x="6839568" y="5506068"/>
              <a:chExt cx="2171700" cy="12192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839568" y="5506068"/>
                <a:ext cx="2171700" cy="1219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pic>
            <p:nvPicPr>
              <p:cNvPr id="29" name="Picture 4" descr="N:\GRAPHICS DROP\_to Linda\MGC-Logo_PMS201 [Converted].e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68450" y="5855900"/>
                <a:ext cx="1716300" cy="568547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802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57575" y="2852738"/>
            <a:ext cx="5313363" cy="541337"/>
          </a:xfrm>
        </p:spPr>
        <p:txBody>
          <a:bodyPr lIns="0" rIns="0"/>
          <a:lstStyle>
            <a:lvl1pPr marL="0" indent="0">
              <a:buFont typeface="Wingdings" pitchFamily="-112" charset="2"/>
              <a:buNone/>
              <a:tabLst>
                <a:tab pos="3886200" algn="l"/>
              </a:tabLst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80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7575" y="914400"/>
            <a:ext cx="5303838" cy="1752600"/>
          </a:xfrm>
        </p:spPr>
        <p:txBody>
          <a:bodyPr lIns="0" r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0" y="1316038"/>
            <a:ext cx="4495800" cy="5070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6038"/>
            <a:ext cx="4495800" cy="5070475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28C8A"/>
              </a:buClr>
              <a:buSzPct val="80000"/>
              <a:buFont typeface="Wingdings" pitchFamily="-112" charset="2"/>
              <a:buChar char="n"/>
              <a:tabLst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Tx/>
              <a:buFont typeface="Tahoma" pitchFamily="-112" charset="0"/>
              <a:buNone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lIns="118872" rIns="118872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lIns="118872" rIns="118872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lIns="118872" rIns="118872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lIns="118872" rIns="118872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316038"/>
            <a:ext cx="9144000" cy="5070475"/>
          </a:xfrm>
        </p:spPr>
        <p:txBody>
          <a:bodyPr/>
          <a:lstStyle>
            <a:lvl1pPr>
              <a:spcBef>
                <a:spcPts val="850"/>
              </a:spcBef>
              <a:defRPr/>
            </a:lvl1pPr>
            <a:lvl4pPr>
              <a:defRPr/>
            </a:lvl4pPr>
            <a:lvl5pPr>
              <a:buFont typeface="Arial" pitchFamily="34" charset="0"/>
              <a:buChar char="•"/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3957638" y="1316038"/>
            <a:ext cx="5186362" cy="5070475"/>
          </a:xfrm>
        </p:spPr>
        <p:txBody>
          <a:bodyPr lIns="228600"/>
          <a:lstStyle>
            <a:lvl1pPr>
              <a:spcBef>
                <a:spcPts val="85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spcBef>
                <a:spcPts val="0"/>
              </a:spcBef>
              <a:buFont typeface="Tahoma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able Placeholder 2"/>
          <p:cNvSpPr>
            <a:spLocks noGrp="1"/>
          </p:cNvSpPr>
          <p:nvPr>
            <p:ph type="tbl" idx="1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3" descr="C:\Documents and Settings\lseigneu\Desktop\PPT MAIN DEV\TESTING FILE SIZES\SET PS bkgs in PP saved as JPGs then used for template\A\_B AS POSTED w C bkgs dropped in\Slide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16200"/>
            <a:ext cx="7772400" cy="1612900"/>
          </a:xfrm>
        </p:spPr>
        <p:txBody>
          <a:bodyPr anchor="ctr" anchorCtr="1"/>
          <a:lstStyle>
            <a:lvl1pPr algn="ctr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1700"/>
            <a:ext cx="7772400" cy="444500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lseigneu\Desktop\PPT MAIN DEV\TESTING FILE SIZES\SET PS bkgs in PP saved as JPGs then used for template\A\_B AS POSTED w C bkgs dropped in\Slide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2832100"/>
          </a:xfrm>
        </p:spPr>
        <p:txBody>
          <a:bodyPr anchor="ctr" anchorCtr="1"/>
          <a:lstStyle>
            <a:lvl1pPr algn="ctr">
              <a:defRPr sz="3200" b="1" i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99000"/>
            <a:ext cx="7772400" cy="444500"/>
          </a:xfrm>
        </p:spPr>
        <p:txBody>
          <a:bodyPr anchor="b"/>
          <a:lstStyle>
            <a:lvl1pPr marL="0" indent="0" algn="r">
              <a:buNone/>
              <a:defRPr sz="1600" i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0668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lseigneu\Desktop\template 032110 home\lite close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BKG-12x-Rules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16038"/>
            <a:ext cx="9144000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0999" y="6626225"/>
            <a:ext cx="521208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648325" y="6510338"/>
            <a:ext cx="2419350" cy="323851"/>
            <a:chOff x="5648325" y="6510338"/>
            <a:chExt cx="2419350" cy="323851"/>
          </a:xfrm>
        </p:grpSpPr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5653088" y="6619876"/>
              <a:ext cx="14478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rIns="228600"/>
            <a:lstStyle/>
            <a:p>
              <a:pPr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tx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  <p:sp>
          <p:nvSpPr>
            <p:cNvPr id="1048" name="Text Box 24"/>
            <p:cNvSpPr txBox="1">
              <a:spLocks noChangeArrowheads="1"/>
            </p:cNvSpPr>
            <p:nvPr userDrawn="1"/>
          </p:nvSpPr>
          <p:spPr bwMode="auto">
            <a:xfrm>
              <a:off x="5648325" y="6510338"/>
              <a:ext cx="2419350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tx2"/>
                  </a:solidFill>
                </a:rPr>
                <a:t>© </a:t>
              </a:r>
              <a:r>
                <a:rPr lang="en-US" sz="700" dirty="0" smtClean="0">
                  <a:solidFill>
                    <a:schemeClr val="tx2"/>
                  </a:solidFill>
                </a:rPr>
                <a:t>2013 </a:t>
              </a:r>
              <a:r>
                <a:rPr lang="en-US" sz="700" dirty="0">
                  <a:solidFill>
                    <a:schemeClr val="tx2"/>
                  </a:solidFill>
                </a:rPr>
                <a:t>Mentor Graphics Corp. </a:t>
              </a:r>
              <a:r>
                <a:rPr lang="en-US" sz="700" dirty="0" smtClean="0">
                  <a:solidFill>
                    <a:schemeClr val="tx2"/>
                  </a:solidFill>
                </a:rPr>
                <a:t>   Company </a:t>
              </a:r>
              <a:r>
                <a:rPr lang="en-US" sz="700" dirty="0">
                  <a:solidFill>
                    <a:schemeClr val="tx2"/>
                  </a:solidFill>
                </a:rPr>
                <a:t>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9" r:id="rId2"/>
    <p:sldLayoutId id="2147483740" r:id="rId3"/>
    <p:sldLayoutId id="2147483741" r:id="rId4"/>
    <p:sldLayoutId id="2147483742" r:id="rId5"/>
    <p:sldLayoutId id="2147483726" r:id="rId6"/>
    <p:sldLayoutId id="2147483737" r:id="rId7"/>
    <p:sldLayoutId id="2147483743" r:id="rId8"/>
    <p:sldLayoutId id="2147483738" r:id="rId9"/>
    <p:sldLayoutId id="2147483744" r:id="rId10"/>
    <p:sldLayoutId id="2147483745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rgbClr val="428C8A"/>
        </a:buClr>
        <a:buSzPct val="80000"/>
        <a:buFont typeface="Wingdings" pitchFamily="-112" charset="2"/>
        <a:buChar char="n"/>
        <a:defRPr sz="24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803275" indent="-346075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—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193800" indent="-228600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 sz="16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16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3" Type="http://schemas.openxmlformats.org/officeDocument/2006/relationships/hyperlink" Target="http://d3n8a8pro7vhmx.cloudfront.net/rootstrikers/pages/394/attachments/original/1351269902/Uncle_Sam__pointing_finger_.jpg?135126990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blog.8thlight.com/uncle-bob/2012/12/19/Three-Paradigms.html" TargetMode="Externa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jpeg"/><Relationship Id="rId12" Type="http://schemas.openxmlformats.org/officeDocument/2006/relationships/image" Target="../media/image22.jpe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image" Target="../media/image17.gif"/><Relationship Id="rId7" Type="http://schemas.openxmlformats.org/officeDocument/2006/relationships/hyperlink" Target="http://www.google.com/imghp" TargetMode="External"/><Relationship Id="rId8" Type="http://schemas.openxmlformats.org/officeDocument/2006/relationships/image" Target="../media/image18.gif"/><Relationship Id="rId9" Type="http://schemas.openxmlformats.org/officeDocument/2006/relationships/image" Target="../media/image19.gif"/><Relationship Id="rId10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2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skell.org/haskellwiki/Monad_tutorials_timeline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Monad_(functional_programming)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cala-lang.org/old/node/3069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artima.com/weblogs/viewpost.jsp?thread=163733" TargetMode="External"/><Relationship Id="rId3" Type="http://schemas.openxmlformats.org/officeDocument/2006/relationships/hyperlink" Target="http://en.wikipedia.org/wiki/Scala_(programming_language)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gif"/><Relationship Id="rId3" Type="http://schemas.openxmlformats.org/officeDocument/2006/relationships/hyperlink" Target="http://www.technologyreview.com/view/412834/the-secret-behind-twitters-growth/" TargetMode="Externa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jpeg"/><Relationship Id="rId20" Type="http://schemas.openxmlformats.org/officeDocument/2006/relationships/image" Target="../media/image47.jpeg"/><Relationship Id="rId21" Type="http://schemas.openxmlformats.org/officeDocument/2006/relationships/image" Target="../media/image48.gif"/><Relationship Id="rId10" Type="http://schemas.openxmlformats.org/officeDocument/2006/relationships/hyperlink" Target="http://www.slideshare.net/diannemarsh/sneaking-scala-through-the-back-door" TargetMode="External"/><Relationship Id="rId11" Type="http://schemas.openxmlformats.org/officeDocument/2006/relationships/image" Target="../media/image38.jpeg"/><Relationship Id="rId12" Type="http://schemas.openxmlformats.org/officeDocument/2006/relationships/image" Target="../media/image39.jpeg"/><Relationship Id="rId13" Type="http://schemas.openxmlformats.org/officeDocument/2006/relationships/image" Target="../media/image40.jpe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jpeg"/><Relationship Id="rId17" Type="http://schemas.openxmlformats.org/officeDocument/2006/relationships/image" Target="../media/image44.jpeg"/><Relationship Id="rId18" Type="http://schemas.openxmlformats.org/officeDocument/2006/relationships/image" Target="../media/image45.jpeg"/><Relationship Id="rId19" Type="http://schemas.openxmlformats.org/officeDocument/2006/relationships/image" Target="../media/image46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eg"/><Relationship Id="rId3" Type="http://schemas.openxmlformats.org/officeDocument/2006/relationships/image" Target="../media/image31.jpeg"/><Relationship Id="rId4" Type="http://schemas.openxmlformats.org/officeDocument/2006/relationships/image" Target="../media/image32.png"/><Relationship Id="rId5" Type="http://schemas.openxmlformats.org/officeDocument/2006/relationships/image" Target="../media/image33.jpeg"/><Relationship Id="rId6" Type="http://schemas.openxmlformats.org/officeDocument/2006/relationships/image" Target="../media/image34.jpeg"/><Relationship Id="rId7" Type="http://schemas.openxmlformats.org/officeDocument/2006/relationships/image" Target="../media/image35.jpeg"/><Relationship Id="rId8" Type="http://schemas.openxmlformats.org/officeDocument/2006/relationships/image" Target="../media/image3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odersky" TargetMode="External"/><Relationship Id="rId4" Type="http://schemas.openxmlformats.org/officeDocument/2006/relationships/hyperlink" Target="https://groups.google.com/forum/?fromgroups" TargetMode="External"/><Relationship Id="rId5" Type="http://schemas.openxmlformats.org/officeDocument/2006/relationships/hyperlink" Target="http://www.linkedin.com/groups/Scala-enthusiasts-746917" TargetMode="External"/><Relationship Id="rId6" Type="http://schemas.openxmlformats.org/officeDocument/2006/relationships/hyperlink" Target="http://www.scala-lang.org/api/current/index.html" TargetMode="External"/><Relationship Id="rId7" Type="http://schemas.openxmlformats.org/officeDocument/2006/relationships/hyperlink" Target="http://stackoverflow.com/questions/tagged/scala" TargetMode="External"/><Relationship Id="rId8" Type="http://schemas.openxmlformats.org/officeDocument/2006/relationships/hyperlink" Target="mailto:joe_barnes@mentor.com" TargetMode="External"/><Relationship Id="rId9" Type="http://schemas.openxmlformats.org/officeDocument/2006/relationships/hyperlink" Target="http://proseand.co.nz/tag/scala/" TargetMode="External"/><Relationship Id="rId10" Type="http://schemas.openxmlformats.org/officeDocument/2006/relationships/image" Target="../media/image49.jpeg"/><Relationship Id="rId11" Type="http://schemas.openxmlformats.org/officeDocument/2006/relationships/hyperlink" Target="http://brokensidewalk.com/2010/02/23/kool-aid-guy-wreaks-havoc-at-presbyterian-seminary/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coursera.org/course/progfu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3" Type="http://schemas.openxmlformats.org/officeDocument/2006/relationships/hyperlink" Target="http://www.gotw.ca/publications/concurrency-ddj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gotw.ca/publications/concurrency-ddj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3" Type="http://schemas.openxmlformats.org/officeDocument/2006/relationships/hyperlink" Target="http://www.troll.me/images/rent-is-too-damn-high/rent-is-too-damn-high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n.wikipedia.org/wiki/Java_concurrency" TargetMode="External"/><Relationship Id="rId3" Type="http://schemas.openxmlformats.org/officeDocument/2006/relationships/hyperlink" Target="http://bartoszmilewski.com/2013/09/19/edward-chand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cs.duke.edu/courses/cps210/spring06/papers/eras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Joe Barnes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 to Functional Programming in </a:t>
            </a:r>
            <a:r>
              <a:rPr lang="en-US" dirty="0" err="1" smtClean="0"/>
              <a:t>Scala</a:t>
            </a:r>
            <a:endParaRPr lang="en-US" dirty="0" smtClean="0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3457575" y="3313113"/>
            <a:ext cx="533876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ct val="30000"/>
              </a:spcBef>
              <a:buClr>
                <a:srgbClr val="428C8A"/>
              </a:buClr>
              <a:buSzPct val="105000"/>
              <a:buFont typeface="Wingdings" pitchFamily="-112" charset="2"/>
              <a:buNone/>
              <a:tabLst>
                <a:tab pos="3886200" algn="l"/>
              </a:tabLst>
            </a:pPr>
            <a:r>
              <a:rPr lang="en-US" sz="2000" dirty="0" smtClean="0">
                <a:solidFill>
                  <a:schemeClr val="tx2"/>
                </a:solidFill>
              </a:rPr>
              <a:t>Senior Software Architect</a:t>
            </a:r>
          </a:p>
          <a:p>
            <a:pPr>
              <a:spcBef>
                <a:spcPct val="30000"/>
              </a:spcBef>
              <a:buClr>
                <a:srgbClr val="428C8A"/>
              </a:buClr>
              <a:buSzPct val="105000"/>
              <a:buFont typeface="Wingdings" pitchFamily="-112" charset="2"/>
              <a:buNone/>
              <a:tabLst>
                <a:tab pos="3886200" algn="l"/>
              </a:tabLst>
            </a:pPr>
            <a:r>
              <a:rPr lang="en-US" sz="2000" dirty="0" smtClean="0">
                <a:solidFill>
                  <a:schemeClr val="tx2"/>
                </a:solidFill>
              </a:rPr>
              <a:t>System Design Division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3448050" y="4279900"/>
            <a:ext cx="53086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ct val="30000"/>
              </a:spcBef>
              <a:buClr>
                <a:srgbClr val="428C8A"/>
              </a:buClr>
              <a:buSzPct val="105000"/>
              <a:buFont typeface="Wingdings" pitchFamily="-112" charset="2"/>
              <a:buNone/>
              <a:tabLst>
                <a:tab pos="3886200" algn="l"/>
              </a:tabLst>
            </a:pPr>
            <a:r>
              <a:rPr lang="en-US" sz="1800" dirty="0" smtClean="0">
                <a:solidFill>
                  <a:schemeClr val="tx2"/>
                </a:solidFill>
              </a:rPr>
              <a:t>October, 2013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Want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 descr="http://d3n8a8pro7vhmx.cloudfront.net/rootstrikers/pages/394/attachments/original/1351269902/Uncle_Sam__pointing_finger_.jpg?135126990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73" y="1143000"/>
            <a:ext cx="3398253" cy="456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-1" y="5290553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</a:defRPr>
            </a:lvl9pPr>
          </a:lstStyle>
          <a:p>
            <a:pPr algn="ctr"/>
            <a:r>
              <a:rPr lang="en-US" kern="0" dirty="0" smtClean="0"/>
              <a:t>To Stop Using Variables</a:t>
            </a:r>
            <a:endParaRPr lang="en-US" kern="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0" y="6309181"/>
            <a:ext cx="5410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60" anchor="b">
            <a:spAutoFit/>
          </a:bodyPr>
          <a:lstStyle/>
          <a:p>
            <a:pPr eaLnBrk="0" hangingPunct="0"/>
            <a:r>
              <a:rPr lang="en-US" sz="800" i="1" dirty="0"/>
              <a:t>Source</a:t>
            </a:r>
            <a:r>
              <a:rPr lang="en-US" sz="800" i="1" dirty="0" smtClean="0"/>
              <a:t>: </a:t>
            </a:r>
            <a:r>
              <a:rPr lang="en-US" sz="800" i="1" dirty="0" smtClean="0">
                <a:hlinkClick r:id="rId3"/>
              </a:rPr>
              <a:t>Some random link via Google image search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2523082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Revoke My Writes?!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r>
              <a:rPr lang="en-US" dirty="0"/>
              <a:t>1968 – Structured Programming</a:t>
            </a:r>
          </a:p>
          <a:p>
            <a:pPr lvl="1"/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en-US" dirty="0"/>
              <a:t> writes “Go To Statement Considered Harmful”</a:t>
            </a:r>
          </a:p>
          <a:p>
            <a:pPr lvl="1"/>
            <a:r>
              <a:rPr lang="en-US" dirty="0" smtClean="0"/>
              <a:t>Revoked </a:t>
            </a:r>
            <a:r>
              <a:rPr lang="en-US" dirty="0" err="1" smtClean="0"/>
              <a:t>GoTo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1966 </a:t>
            </a:r>
            <a:r>
              <a:rPr lang="en-US" dirty="0"/>
              <a:t>– Object Oriented Programming</a:t>
            </a:r>
          </a:p>
          <a:p>
            <a:pPr lvl="1"/>
            <a:r>
              <a:rPr lang="de-DE" dirty="0"/>
              <a:t>Ole-Johan Dahl and Kristen Nygaard create </a:t>
            </a:r>
            <a:r>
              <a:rPr lang="en-US" dirty="0" err="1"/>
              <a:t>Simula</a:t>
            </a:r>
            <a:r>
              <a:rPr lang="en-US" dirty="0"/>
              <a:t> 67</a:t>
            </a:r>
          </a:p>
          <a:p>
            <a:pPr lvl="1"/>
            <a:r>
              <a:rPr lang="en-US" dirty="0" smtClean="0"/>
              <a:t>Revoked function pointers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1957 – Functional Programming</a:t>
            </a:r>
          </a:p>
          <a:p>
            <a:pPr lvl="1"/>
            <a:r>
              <a:rPr lang="en-US" dirty="0"/>
              <a:t>John McCarthy creates Lisp</a:t>
            </a:r>
          </a:p>
          <a:p>
            <a:pPr lvl="1"/>
            <a:r>
              <a:rPr lang="en-US" dirty="0" smtClean="0"/>
              <a:t>Revoked reassignment of </a:t>
            </a:r>
            <a:r>
              <a:rPr lang="en-US" strike="sngStrike" dirty="0" smtClean="0"/>
              <a:t>variables</a:t>
            </a:r>
            <a:r>
              <a:rPr lang="en-US" dirty="0" smtClean="0"/>
              <a:t> values</a:t>
            </a:r>
            <a:endParaRPr lang="en-US" strike="sngStrike" dirty="0"/>
          </a:p>
          <a:p>
            <a:pPr marL="34766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6309181"/>
            <a:ext cx="5410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60" anchor="b">
            <a:spAutoFit/>
          </a:bodyPr>
          <a:lstStyle/>
          <a:p>
            <a:pPr eaLnBrk="0" hangingPunct="0"/>
            <a:r>
              <a:rPr lang="en-US" sz="800" i="1" dirty="0"/>
              <a:t>Source</a:t>
            </a:r>
            <a:r>
              <a:rPr lang="en-US" sz="800" i="1" dirty="0" smtClean="0"/>
              <a:t>: </a:t>
            </a:r>
            <a:r>
              <a:rPr lang="en-US" sz="800" i="1" dirty="0" smtClean="0">
                <a:hlinkClick r:id="rId2"/>
              </a:rPr>
              <a:t>Three Paradigms | Uncle Bob @ 8th Light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16355392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timelines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 descr="http://upload.wikimedia.org/wikipedia/commons/thumb/8/84/Von_Neumann_architecture.svg/330px-Von_Neumann_architectu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933575"/>
            <a:ext cx="31432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us.123rf.com/400wm/400/400/andreykuzmin/andreykuzmin1208/andreykuzmin120800083/14967357-seamless-pattern-binary-data-on-lcd-screen-macro-sh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323862"/>
            <a:ext cx="4000500" cy="221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m.eet.com/media/1073624/assembly_language_for_IA_32_fig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928812"/>
            <a:ext cx="58864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upload.wikimedia.org/wikipedia/commons/5/58/FortranCardPROJ039.ag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2144713"/>
            <a:ext cx="5356225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www.hexblog.com/decompilation/pix/decomp.gif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009775"/>
            <a:ext cx="3429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0" y="6309181"/>
            <a:ext cx="5410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60" anchor="b">
            <a:spAutoFit/>
          </a:bodyPr>
          <a:lstStyle/>
          <a:p>
            <a:pPr eaLnBrk="0" hangingPunct="0"/>
            <a:r>
              <a:rPr lang="en-US" sz="800" i="1" dirty="0"/>
              <a:t>Source</a:t>
            </a:r>
            <a:r>
              <a:rPr lang="en-US" sz="800" i="1" dirty="0" smtClean="0"/>
              <a:t>: </a:t>
            </a:r>
            <a:r>
              <a:rPr lang="en-US" sz="800" i="1" dirty="0" smtClean="0">
                <a:hlinkClick r:id="rId7"/>
              </a:rPr>
              <a:t>Several random links via Google image search</a:t>
            </a:r>
            <a:endParaRPr lang="en-US" sz="800" i="1" dirty="0"/>
          </a:p>
        </p:txBody>
      </p:sp>
      <p:pic>
        <p:nvPicPr>
          <p:cNvPr id="7180" name="Picture 12" descr="http://www.mat.ucsb.edu/~wakefield/img/480/maxcpp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457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http://www.thaigoodview.com/library/contest2552/type1/tech03/43/image/p7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572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/>
          <p:cNvSpPr/>
          <p:nvPr/>
        </p:nvSpPr>
        <p:spPr>
          <a:xfrm>
            <a:off x="237259" y="1295400"/>
            <a:ext cx="2171700" cy="167640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“Higher”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  <a:ea typeface="+mn-ea"/>
              </a:rPr>
              <a:t>Levels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7184" name="Picture 16" descr="http://fc08.deviantart.net/fs70/i/2013/030/8/4/7500x7500_hd_half_life_lambda_by_guardians38-d5opt6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68" y="1904868"/>
            <a:ext cx="3048264" cy="304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http://zoetrope.speakermouth.com/assets/2008/4/9/textmate_lisp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43" y="1651500"/>
            <a:ext cx="4300715" cy="35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https://coursera-course-photos.s3.amazonaws.com/f2/e2d37549671b4a0c04b4f40669e1c9/course_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195513"/>
            <a:ext cx="43815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http://i.stack.imgur.com/U83Iz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214437"/>
            <a:ext cx="547687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 descr="http://martin.ankerl.com/files/erlang-gedit.png?9d7bd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895475"/>
            <a:ext cx="4000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 descr="http://kelman-all.com/developer/tmp/scalaplugin/IDEA-colo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471738"/>
            <a:ext cx="45148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>
          <a:xfrm>
            <a:off x="6248400" y="4743551"/>
            <a:ext cx="2176272" cy="1673352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Theory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  <a:ea typeface="+mn-ea"/>
              </a:rPr>
              <a:t>To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8534493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4167 0.3666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1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717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4167 0.27778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717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4167 0.18889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1000" fill="hold"/>
                                        <p:tgtEl>
                                          <p:spTgt spid="717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4167 0.11111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1000" fill="hold"/>
                                        <p:tgtEl>
                                          <p:spTgt spid="717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5 0.11111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555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167 0.11111 L -0.40833 0.11111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1000" fill="hold"/>
                                        <p:tgtEl>
                                          <p:spTgt spid="718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4167 0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1000" fill="hold"/>
                                        <p:tgtEl>
                                          <p:spTgt spid="718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333 0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167 0 L -0.40833 0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7" dur="1000" fill="hold"/>
                                        <p:tgtEl>
                                          <p:spTgt spid="718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5 -0.23333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9" dur="1000" fill="hold"/>
                                        <p:tgtEl>
                                          <p:spTgt spid="718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1667 -0.13333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1000" fill="hold"/>
                                        <p:tgtEl>
                                          <p:spTgt spid="718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333 -0.03333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3" dur="1000" fill="hold"/>
                                        <p:tgtEl>
                                          <p:spTgt spid="719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5 -0.03333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1000" fill="hold"/>
                                        <p:tgtEl>
                                          <p:spTgt spid="719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333 0.13333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7" dur="1000" fill="hold"/>
                                        <p:tgtEl>
                                          <p:spTgt spid="719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333 0.12222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Dichotomies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r>
              <a:rPr lang="en-US" dirty="0" smtClean="0"/>
              <a:t>Von Neumann vs. Lambda Calculus</a:t>
            </a:r>
          </a:p>
          <a:p>
            <a:pPr lvl="1"/>
            <a:r>
              <a:rPr lang="en-US" dirty="0" smtClean="0"/>
              <a:t>Manipulation of program state vs. Evaluation of mathematical formulas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Object-oriented vs. Functional?</a:t>
            </a:r>
          </a:p>
          <a:p>
            <a:pPr lvl="1"/>
            <a:r>
              <a:rPr lang="en-US" dirty="0" smtClean="0"/>
              <a:t>False dichotomy per Martin </a:t>
            </a:r>
            <a:r>
              <a:rPr lang="en-US" dirty="0" err="1" smtClean="0"/>
              <a:t>Odersky</a:t>
            </a:r>
            <a:r>
              <a:rPr lang="en-US" dirty="0"/>
              <a:t> </a:t>
            </a:r>
            <a:r>
              <a:rPr lang="en-US" dirty="0" smtClean="0"/>
              <a:t>(BDFL of </a:t>
            </a:r>
            <a:r>
              <a:rPr lang="en-US" dirty="0" err="1" smtClean="0"/>
              <a:t>Scala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Object-orientation and functional are perpendicular.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is both.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Imperative vs. Functional</a:t>
            </a:r>
          </a:p>
          <a:p>
            <a:pPr lvl="1"/>
            <a:r>
              <a:rPr lang="en-US" dirty="0" smtClean="0"/>
              <a:t>The dichotomy defined along the assignment axis.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3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right. You have no writes.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508" y="1600200"/>
            <a:ext cx="56292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4572000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ALL YOUR WRITES </a:t>
            </a:r>
          </a:p>
          <a:p>
            <a:pPr algn="ctr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ARE BELONG TO US!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6242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program this way?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4" descr="http://25.media.tumblr.com/tumblr_kuctwubJ4O1qa8a9ao1_5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228850"/>
            <a:ext cx="47625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2057400" y="2362200"/>
            <a:ext cx="6096000" cy="32845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What is a function?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r>
              <a:rPr lang="en-US" dirty="0" smtClean="0"/>
              <a:t>Back to school…</a:t>
            </a:r>
          </a:p>
        </p:txBody>
      </p:sp>
    </p:spTree>
    <p:extLst>
      <p:ext uri="{BB962C8B-B14F-4D97-AF65-F5344CB8AC3E}">
        <p14:creationId xmlns:p14="http://schemas.microsoft.com/office/powerpoint/2010/main" val="14965747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r>
              <a:rPr lang="en-US" dirty="0"/>
              <a:t>Given a set </a:t>
            </a:r>
            <a:r>
              <a:rPr lang="en-US" i="1" dirty="0"/>
              <a:t>S</a:t>
            </a:r>
            <a:r>
              <a:rPr lang="en-US" dirty="0"/>
              <a:t> and a set </a:t>
            </a:r>
            <a:r>
              <a:rPr lang="en-US" i="1" dirty="0"/>
              <a:t>T</a:t>
            </a:r>
            <a:r>
              <a:rPr lang="en-US" dirty="0"/>
              <a:t>, a function </a:t>
            </a:r>
            <a:r>
              <a:rPr lang="en-US" i="1" dirty="0"/>
              <a:t>f</a:t>
            </a:r>
            <a:r>
              <a:rPr lang="en-US" dirty="0"/>
              <a:t> is a set of ordered pairs taken from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smtClean="0"/>
              <a:t>×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where each </a:t>
            </a:r>
            <a:r>
              <a:rPr lang="en-US" i="1" dirty="0"/>
              <a:t>s</a:t>
            </a:r>
            <a:r>
              <a:rPr lang="en-US" dirty="0"/>
              <a:t> from </a:t>
            </a:r>
            <a:r>
              <a:rPr lang="en-US" i="1" dirty="0"/>
              <a:t>S</a:t>
            </a:r>
            <a:r>
              <a:rPr lang="en-US" dirty="0"/>
              <a:t> appears exactly once in </a:t>
            </a:r>
            <a:r>
              <a:rPr lang="en-US" i="1" dirty="0"/>
              <a:t>f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Given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) ∈ </a:t>
            </a:r>
            <a:r>
              <a:rPr lang="en-US" i="1" dirty="0"/>
              <a:t>f</a:t>
            </a:r>
            <a:r>
              <a:rPr lang="en-US" dirty="0"/>
              <a:t>, we denote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= </a:t>
            </a:r>
            <a:r>
              <a:rPr lang="en-US" i="1" dirty="0"/>
              <a:t>t</a:t>
            </a:r>
            <a:r>
              <a:rPr lang="en-US" dirty="0"/>
              <a:t>. </a:t>
            </a:r>
            <a:r>
              <a:rPr lang="en-US" i="1" dirty="0"/>
              <a:t>f</a:t>
            </a:r>
            <a:r>
              <a:rPr lang="en-US" dirty="0"/>
              <a:t> is said to “map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t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/>
              <a:t>Functions a.k.a. “mappings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Given </a:t>
            </a:r>
            <a:r>
              <a:rPr lang="en-US" i="1" dirty="0"/>
              <a:t>s</a:t>
            </a:r>
            <a:r>
              <a:rPr lang="en-US" dirty="0"/>
              <a:t> ∈ 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is a defined value also known as </a:t>
            </a:r>
            <a:r>
              <a:rPr lang="en-US" i="1" dirty="0"/>
              <a:t>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Can substitute the expression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with </a:t>
            </a:r>
            <a:r>
              <a:rPr lang="en-US" i="1" dirty="0" smtClean="0"/>
              <a:t>t</a:t>
            </a:r>
            <a:endParaRPr lang="en-US" dirty="0" smtClean="0"/>
          </a:p>
          <a:p>
            <a:pPr lvl="1"/>
            <a:r>
              <a:rPr lang="en-US" dirty="0" smtClean="0"/>
              <a:t>Referential Transparency!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985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(visual)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1600" y="1857381"/>
            <a:ext cx="2209800" cy="36290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62600" y="1857381"/>
            <a:ext cx="2209800" cy="36290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2172084"/>
            <a:ext cx="76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</a:p>
          <a:p>
            <a:endParaRPr lang="en-US" sz="2000" dirty="0" smtClean="0"/>
          </a:p>
          <a:p>
            <a:r>
              <a:rPr lang="en-US" sz="2000" dirty="0" smtClean="0"/>
              <a:t>2</a:t>
            </a:r>
          </a:p>
          <a:p>
            <a:endParaRPr lang="en-US" sz="2000" dirty="0" smtClean="0"/>
          </a:p>
          <a:p>
            <a:r>
              <a:rPr lang="en-US" sz="2000" dirty="0" smtClean="0"/>
              <a:t>3</a:t>
            </a:r>
          </a:p>
          <a:p>
            <a:endParaRPr lang="en-US" sz="2000" dirty="0" smtClean="0"/>
          </a:p>
          <a:p>
            <a:r>
              <a:rPr lang="en-US" sz="2000" dirty="0" smtClean="0"/>
              <a:t>4</a:t>
            </a:r>
          </a:p>
          <a:p>
            <a:endParaRPr lang="en-US" sz="2000" dirty="0" smtClean="0"/>
          </a:p>
          <a:p>
            <a:r>
              <a:rPr lang="en-US" sz="2000" dirty="0" smtClean="0"/>
              <a:t>5</a:t>
            </a:r>
          </a:p>
          <a:p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1885090"/>
            <a:ext cx="76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</a:p>
          <a:p>
            <a:endParaRPr lang="en-US" sz="2000" dirty="0"/>
          </a:p>
          <a:p>
            <a:r>
              <a:rPr lang="en-US" sz="2000" dirty="0" smtClean="0"/>
              <a:t>B</a:t>
            </a:r>
          </a:p>
          <a:p>
            <a:endParaRPr lang="en-US" sz="2000" dirty="0"/>
          </a:p>
          <a:p>
            <a:r>
              <a:rPr lang="en-US" sz="2000" dirty="0" smtClean="0"/>
              <a:t>C</a:t>
            </a:r>
          </a:p>
          <a:p>
            <a:endParaRPr lang="en-US" sz="2000" dirty="0"/>
          </a:p>
          <a:p>
            <a:r>
              <a:rPr lang="en-US" sz="2000" dirty="0" smtClean="0"/>
              <a:t>D</a:t>
            </a:r>
          </a:p>
          <a:p>
            <a:endParaRPr lang="en-US" sz="2000" dirty="0"/>
          </a:p>
          <a:p>
            <a:r>
              <a:rPr lang="en-US" sz="2000" dirty="0" smtClean="0"/>
              <a:t>E</a:t>
            </a:r>
          </a:p>
          <a:p>
            <a:endParaRPr lang="en-US" sz="2000" dirty="0"/>
          </a:p>
          <a:p>
            <a:r>
              <a:rPr lang="en-US" sz="2000" dirty="0" smtClean="0"/>
              <a:t>F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90800" y="2324484"/>
            <a:ext cx="4038600" cy="16002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>
          <a:xfrm>
            <a:off x="2590800" y="3010284"/>
            <a:ext cx="4038600" cy="20955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V="1">
            <a:off x="2590800" y="2095884"/>
            <a:ext cx="4038600" cy="14859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>
            <a:off x="2590800" y="4153284"/>
            <a:ext cx="4038600" cy="9525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>
          <a:xfrm flipV="1">
            <a:off x="2514600" y="3315084"/>
            <a:ext cx="4114800" cy="1524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419600" y="3381729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</a:t>
            </a:r>
            <a:endParaRPr lang="en-US" sz="20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53200" y="125733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62200" y="126342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" y="55626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</a:t>
            </a:r>
            <a:r>
              <a:rPr lang="en-US" sz="2000" dirty="0" smtClean="0"/>
              <a:t> = { (1,D), (2,F), (3,A), (4,F), (5,C) }</a:t>
            </a:r>
          </a:p>
          <a:p>
            <a:r>
              <a:rPr lang="en-US" sz="2000" i="1" dirty="0" smtClean="0"/>
              <a:t>f </a:t>
            </a:r>
            <a:r>
              <a:rPr lang="en-US" sz="2000" dirty="0" smtClean="0"/>
              <a:t>(1) </a:t>
            </a:r>
            <a:r>
              <a:rPr lang="en-US" sz="2000" dirty="0" smtClean="0">
                <a:sym typeface="Wingdings" pitchFamily="2" charset="2"/>
              </a:rPr>
              <a:t> D, </a:t>
            </a:r>
            <a:r>
              <a:rPr lang="en-US" sz="2000" i="1" dirty="0" smtClean="0">
                <a:sym typeface="Wingdings" pitchFamily="2" charset="2"/>
              </a:rPr>
              <a:t>f </a:t>
            </a:r>
            <a:r>
              <a:rPr lang="en-US" sz="2000" dirty="0" smtClean="0">
                <a:sym typeface="Wingdings" pitchFamily="2" charset="2"/>
              </a:rPr>
              <a:t>(2)  F, </a:t>
            </a:r>
            <a:r>
              <a:rPr lang="en-US" sz="2000" i="1" dirty="0" smtClean="0">
                <a:sym typeface="Wingdings" pitchFamily="2" charset="2"/>
              </a:rPr>
              <a:t>f </a:t>
            </a:r>
            <a:r>
              <a:rPr lang="en-US" sz="2000" dirty="0" smtClean="0">
                <a:sym typeface="Wingdings" pitchFamily="2" charset="2"/>
              </a:rPr>
              <a:t>(3)  A, 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55626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ym typeface="Wingdings" pitchFamily="2" charset="2"/>
              </a:rPr>
              <a:t>Identify any mutable state.</a:t>
            </a:r>
          </a:p>
        </p:txBody>
      </p:sp>
    </p:spTree>
    <p:extLst>
      <p:ext uri="{BB962C8B-B14F-4D97-AF65-F5344CB8AC3E}">
        <p14:creationId xmlns:p14="http://schemas.microsoft.com/office/powerpoint/2010/main" val="19325435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uiExpand="1"/>
      <p:bldP spid="10" grpId="0" bldLvl="2"/>
      <p:bldP spid="26" grpId="0"/>
      <p:bldP spid="26" grpId="1"/>
      <p:bldP spid="27" grpId="0"/>
      <p:bldP spid="28" grpId="0"/>
      <p:bldP spid="30" grpId="0" uiExpand="1" build="p" bldLvl="2"/>
      <p:bldP spid="19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only functions </a:t>
            </a:r>
            <a:r>
              <a:rPr lang="en-US" dirty="0" smtClean="0"/>
              <a:t>(Bash)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2400" y="2514600"/>
            <a:ext cx="8991600" cy="387191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$ find . -name *.java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xargs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grep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-l "function"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wc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–l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0" y="1316039"/>
            <a:ext cx="9144000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28600" tIns="45720" rIns="4572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850"/>
              </a:spcBef>
              <a:spcAft>
                <a:spcPct val="0"/>
              </a:spcAft>
              <a:buClr>
                <a:srgbClr val="428C8A"/>
              </a:buClr>
              <a:buSzPct val="80000"/>
              <a:buFont typeface="Wingdings" pitchFamily="-112" charset="2"/>
              <a:buChar char="n"/>
              <a:defRPr sz="2400">
                <a:solidFill>
                  <a:schemeClr val="tx2"/>
                </a:solidFill>
                <a:latin typeface="+mn-lt"/>
                <a:ea typeface="ＭＳ Ｐゴシック" pitchFamily="-112" charset="-128"/>
                <a:cs typeface="+mn-cs"/>
              </a:defRPr>
            </a:lvl1pPr>
            <a:lvl2pPr marL="803275" indent="-346075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buChar char="—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2pPr>
            <a:lvl3pPr marL="1193800" indent="-228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buChar char="–"/>
              <a:defRPr sz="18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buChar char="–"/>
              <a:defRPr sz="18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Tahoma" pitchFamily="34" charset="0"/>
              <a:buChar char="–"/>
              <a:defRPr sz="18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8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8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8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8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9pPr>
          </a:lstStyle>
          <a:p>
            <a:r>
              <a:rPr lang="en-US" kern="0" dirty="0" smtClean="0"/>
              <a:t>OK, so how do we program with functions?</a:t>
            </a:r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r>
              <a:rPr lang="en-US" kern="0" dirty="0" smtClean="0"/>
              <a:t>Notice this script/program doesn’t have mutable state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293164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only </a:t>
            </a:r>
            <a:r>
              <a:rPr lang="en-US" dirty="0" smtClean="0"/>
              <a:t>functions (Excel)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98674145"/>
              </p:ext>
            </p:extLst>
          </p:nvPr>
        </p:nvGraphicFramePr>
        <p:xfrm>
          <a:off x="1540884" y="1714500"/>
          <a:ext cx="6048375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Worksheet" r:id="rId4" imgW="5867287" imgH="4391010" progId="Excel.Sheet.12">
                  <p:embed/>
                </p:oleObj>
              </mc:Choice>
              <mc:Fallback>
                <p:oleObj name="Worksheet" r:id="rId4" imgW="5867287" imgH="4391010" progId="Excel.Sheet.12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884" y="1714500"/>
                        <a:ext cx="6048375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086596" y="2117725"/>
            <a:ext cx="609600" cy="228600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17271" y="1889125"/>
            <a:ext cx="762000" cy="228600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117271" y="2117725"/>
            <a:ext cx="762000" cy="228600"/>
          </a:xfrm>
          <a:prstGeom prst="roundRect">
            <a:avLst/>
          </a:prstGeom>
          <a:solidFill>
            <a:srgbClr val="92D050">
              <a:alpha val="1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79271" y="2117725"/>
            <a:ext cx="533400" cy="228600"/>
          </a:xfrm>
          <a:prstGeom prst="roundRect">
            <a:avLst/>
          </a:prstGeom>
          <a:solidFill>
            <a:srgbClr val="7030A0">
              <a:alpha val="18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991096" y="2346325"/>
            <a:ext cx="4800599" cy="914400"/>
            <a:chOff x="2895600" y="1828800"/>
            <a:chExt cx="4800599" cy="914400"/>
          </a:xfrm>
        </p:grpSpPr>
        <p:sp>
          <p:nvSpPr>
            <p:cNvPr id="12" name="Isosceles Triangle 11"/>
            <p:cNvSpPr/>
            <p:nvPr/>
          </p:nvSpPr>
          <p:spPr>
            <a:xfrm>
              <a:off x="2895600" y="1828800"/>
              <a:ext cx="4800599" cy="4572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895600" y="2286000"/>
              <a:ext cx="4800599" cy="4572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err="1" smtClean="0">
                  <a:solidFill>
                    <a:schemeClr val="tx2"/>
                  </a:solidFill>
                </a:rPr>
                <a:t>fx</a:t>
              </a:r>
              <a:r>
                <a:rPr lang="en-US" sz="1800" dirty="0" smtClean="0">
                  <a:solidFill>
                    <a:schemeClr val="tx2"/>
                  </a:solidFill>
                </a:rPr>
                <a:t> = DIVIDE(SUM</a:t>
              </a:r>
              <a:r>
                <a:rPr lang="en-US" sz="1800" dirty="0">
                  <a:solidFill>
                    <a:schemeClr val="tx2"/>
                  </a:solidFill>
                </a:rPr>
                <a:t>(-</a:t>
              </a:r>
              <a:r>
                <a:rPr lang="en-US" sz="1800" dirty="0">
                  <a:solidFill>
                    <a:srgbClr val="C00000"/>
                  </a:solidFill>
                </a:rPr>
                <a:t>C2</a:t>
              </a:r>
              <a:r>
                <a:rPr lang="en-US" sz="1800" dirty="0">
                  <a:solidFill>
                    <a:schemeClr val="tx2"/>
                  </a:solidFill>
                </a:rPr>
                <a:t>, </a:t>
              </a:r>
              <a:r>
                <a:rPr lang="en-US" sz="1800" dirty="0">
                  <a:solidFill>
                    <a:srgbClr val="00B050"/>
                  </a:solidFill>
                </a:rPr>
                <a:t>C3</a:t>
              </a:r>
              <a:r>
                <a:rPr lang="en-US" sz="1800" dirty="0">
                  <a:solidFill>
                    <a:schemeClr val="tx2"/>
                  </a:solidFill>
                </a:rPr>
                <a:t>),</a:t>
              </a:r>
              <a:r>
                <a:rPr lang="en-US" sz="1800" dirty="0">
                  <a:solidFill>
                    <a:srgbClr val="002060"/>
                  </a:solidFill>
                </a:rPr>
                <a:t>D3</a:t>
              </a:r>
              <a:r>
                <a:rPr lang="en-US" sz="1800" dirty="0">
                  <a:solidFill>
                    <a:schemeClr val="tx2"/>
                  </a:solidFill>
                </a:rPr>
                <a:t>)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91095" y="3565525"/>
            <a:ext cx="4800599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/>
                </a:solidFill>
              </a:rPr>
              <a:t>= DIVIDE(SUM(-</a:t>
            </a:r>
            <a:r>
              <a:rPr lang="en-US" sz="1800" dirty="0" smtClean="0">
                <a:solidFill>
                  <a:srgbClr val="C00000"/>
                </a:solidFill>
              </a:rPr>
              <a:t>158907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smtClean="0">
                <a:solidFill>
                  <a:srgbClr val="00B050"/>
                </a:solidFill>
              </a:rPr>
              <a:t>159165</a:t>
            </a:r>
            <a:r>
              <a:rPr lang="en-US" sz="1800" dirty="0" smtClean="0">
                <a:solidFill>
                  <a:schemeClr val="tx2"/>
                </a:solidFill>
              </a:rPr>
              <a:t>),</a:t>
            </a:r>
            <a:r>
              <a:rPr lang="en-US" sz="1800" dirty="0" smtClean="0">
                <a:solidFill>
                  <a:srgbClr val="002060"/>
                </a:solidFill>
              </a:rPr>
              <a:t>19.742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1096" y="4327525"/>
            <a:ext cx="4800599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= </a:t>
            </a:r>
            <a:r>
              <a:rPr lang="en-US" sz="2000" dirty="0" smtClean="0">
                <a:solidFill>
                  <a:schemeClr val="tx2"/>
                </a:solidFill>
              </a:rPr>
              <a:t>DIVIDE(258,</a:t>
            </a:r>
            <a:r>
              <a:rPr lang="en-US" sz="2000" dirty="0" smtClean="0">
                <a:solidFill>
                  <a:srgbClr val="002060"/>
                </a:solidFill>
              </a:rPr>
              <a:t>19.742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91094" y="5089525"/>
            <a:ext cx="4800599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= </a:t>
            </a:r>
            <a:r>
              <a:rPr lang="en-US" sz="1800" dirty="0" smtClean="0">
                <a:solidFill>
                  <a:schemeClr val="tx2"/>
                </a:solidFill>
              </a:rPr>
              <a:t>13.07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604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r>
              <a:rPr lang="en-US" dirty="0" smtClean="0"/>
              <a:t>Trends in software influencing the popularity</a:t>
            </a:r>
          </a:p>
          <a:p>
            <a:r>
              <a:rPr lang="en-US" dirty="0" smtClean="0"/>
              <a:t>What is different about the paradigm?</a:t>
            </a:r>
          </a:p>
          <a:p>
            <a:r>
              <a:rPr lang="en-US" dirty="0" smtClean="0"/>
              <a:t>How do I apply it?</a:t>
            </a:r>
          </a:p>
          <a:p>
            <a:r>
              <a:rPr lang="en-US" dirty="0" smtClean="0"/>
              <a:t>More about </a:t>
            </a:r>
            <a:r>
              <a:rPr lang="en-US" dirty="0" err="1" smtClean="0"/>
              <a:t>Scala</a:t>
            </a:r>
            <a:r>
              <a:rPr lang="en-US" dirty="0" smtClean="0"/>
              <a:t> in particular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396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2332037"/>
            <a:ext cx="9144000" cy="4525963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Math {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def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roots(a:Double, b:Double, c:Double) = {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discriminant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sqrt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(b*b - 4*a*c)</a:t>
            </a:r>
          </a:p>
          <a:p>
            <a:pPr>
              <a:buNone/>
            </a:pPr>
            <a:r>
              <a:rPr lang="nl-NL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nl-NL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nl-NL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l-NL" dirty="0" smtClean="0">
                <a:solidFill>
                  <a:srgbClr val="000000"/>
                </a:solidFill>
                <a:latin typeface="Consolas"/>
              </a:rPr>
              <a:t>root1 = (-b -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discriminant</a:t>
            </a:r>
            <a:r>
              <a:rPr lang="nl-NL" dirty="0" smtClean="0">
                <a:solidFill>
                  <a:srgbClr val="000000"/>
                </a:solidFill>
                <a:latin typeface="Consolas"/>
              </a:rPr>
              <a:t>) / (2*a) </a:t>
            </a:r>
          </a:p>
          <a:p>
            <a:pPr>
              <a:buNone/>
            </a:pPr>
            <a:r>
              <a:rPr lang="nl-NL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nl-NL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nl-NL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l-NL" dirty="0" smtClean="0">
                <a:solidFill>
                  <a:srgbClr val="000000"/>
                </a:solidFill>
                <a:latin typeface="Consolas"/>
              </a:rPr>
              <a:t>root2 = (-b +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discriminant</a:t>
            </a:r>
            <a:r>
              <a:rPr lang="nl-NL" dirty="0" smtClean="0">
                <a:solidFill>
                  <a:srgbClr val="000000"/>
                </a:solidFill>
                <a:latin typeface="Consolas"/>
              </a:rPr>
              <a:t>) / (2*a)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(root1, root2)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00200" y="4160837"/>
            <a:ext cx="381000" cy="7620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590800" y="4541837"/>
            <a:ext cx="304800" cy="3810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133600" y="3627437"/>
            <a:ext cx="2971800" cy="7620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90800" y="3094037"/>
            <a:ext cx="4038600" cy="3810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267200" y="3094037"/>
            <a:ext cx="1143000" cy="3048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943600" y="3094037"/>
            <a:ext cx="990600" cy="3810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352800" y="3627437"/>
            <a:ext cx="1905000" cy="3048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57600" y="3094037"/>
            <a:ext cx="647700" cy="8382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743200" y="3170237"/>
            <a:ext cx="4800600" cy="7620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43745" y="3094037"/>
            <a:ext cx="661555" cy="12954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743200" y="3170237"/>
            <a:ext cx="4790209" cy="12192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9"/>
            <a:ext cx="9144000" cy="893762"/>
          </a:xfrm>
        </p:spPr>
        <p:txBody>
          <a:bodyPr/>
          <a:lstStyle/>
          <a:p>
            <a:r>
              <a:rPr lang="en-US" dirty="0" smtClean="0"/>
              <a:t>Find the roots/zeros of the equation </a:t>
            </a:r>
            <a:r>
              <a:rPr lang="en-US" i="1" dirty="0" smtClean="0"/>
              <a:t>ax</a:t>
            </a:r>
            <a:r>
              <a:rPr lang="en-US" baseline="30000" dirty="0" smtClean="0"/>
              <a:t> 2</a:t>
            </a:r>
            <a:r>
              <a:rPr lang="en-US" dirty="0" smtClean="0"/>
              <a:t> + </a:t>
            </a:r>
            <a:r>
              <a:rPr lang="en-US" i="1" dirty="0" err="1" smtClean="0"/>
              <a:t>bx</a:t>
            </a:r>
            <a:r>
              <a:rPr lang="en-US" dirty="0" smtClean="0"/>
              <a:t> +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806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4800" y="3657600"/>
            <a:ext cx="8534400" cy="18288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2400" dirty="0" smtClean="0">
                <a:solidFill>
                  <a:schemeClr val="tx2"/>
                </a:solidFill>
              </a:rPr>
              <a:t>Can run in parallel!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>
            <a:endCxn id="12" idx="2"/>
          </p:cNvCxnSpPr>
          <p:nvPr/>
        </p:nvCxnSpPr>
        <p:spPr>
          <a:xfrm flipV="1">
            <a:off x="2656609" y="1905000"/>
            <a:ext cx="1877291" cy="2171700"/>
          </a:xfrm>
          <a:prstGeom prst="straightConnector1">
            <a:avLst/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ordering of evaluation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46437" y="5638800"/>
            <a:ext cx="2743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(root1, root2)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65237" y="4114800"/>
            <a:ext cx="2743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root1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51437" y="4114800"/>
            <a:ext cx="2743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root2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57400" y="12954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86200" y="12954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b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15000" y="12954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7" idx="0"/>
            <a:endCxn id="8" idx="2"/>
          </p:cNvCxnSpPr>
          <p:nvPr/>
        </p:nvCxnSpPr>
        <p:spPr>
          <a:xfrm flipH="1" flipV="1">
            <a:off x="2636837" y="4724400"/>
            <a:ext cx="1981200" cy="914400"/>
          </a:xfrm>
          <a:prstGeom prst="straightConnector1">
            <a:avLst/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9" idx="2"/>
          </p:cNvCxnSpPr>
          <p:nvPr/>
        </p:nvCxnSpPr>
        <p:spPr>
          <a:xfrm flipV="1">
            <a:off x="4618037" y="4724400"/>
            <a:ext cx="1905000" cy="914400"/>
          </a:xfrm>
          <a:prstGeom prst="straightConnector1">
            <a:avLst/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10" idx="2"/>
          </p:cNvCxnSpPr>
          <p:nvPr/>
        </p:nvCxnSpPr>
        <p:spPr>
          <a:xfrm flipV="1">
            <a:off x="2636837" y="3276600"/>
            <a:ext cx="1905000" cy="838200"/>
          </a:xfrm>
          <a:prstGeom prst="straightConnector1">
            <a:avLst/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10" idx="2"/>
          </p:cNvCxnSpPr>
          <p:nvPr/>
        </p:nvCxnSpPr>
        <p:spPr>
          <a:xfrm flipH="1" flipV="1">
            <a:off x="4541837" y="3276600"/>
            <a:ext cx="1981200" cy="838200"/>
          </a:xfrm>
          <a:prstGeom prst="straightConnector1">
            <a:avLst/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11" idx="2"/>
          </p:cNvCxnSpPr>
          <p:nvPr/>
        </p:nvCxnSpPr>
        <p:spPr>
          <a:xfrm flipH="1" flipV="1">
            <a:off x="2705100" y="1905000"/>
            <a:ext cx="1836737" cy="762000"/>
          </a:xfrm>
          <a:prstGeom prst="straightConnector1">
            <a:avLst/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12" idx="2"/>
          </p:cNvCxnSpPr>
          <p:nvPr/>
        </p:nvCxnSpPr>
        <p:spPr>
          <a:xfrm flipH="1" flipV="1">
            <a:off x="4533900" y="1905000"/>
            <a:ext cx="7937" cy="762000"/>
          </a:xfrm>
          <a:prstGeom prst="straightConnector1">
            <a:avLst/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13" idx="2"/>
          </p:cNvCxnSpPr>
          <p:nvPr/>
        </p:nvCxnSpPr>
        <p:spPr>
          <a:xfrm flipV="1">
            <a:off x="4541837" y="1905000"/>
            <a:ext cx="1820863" cy="762000"/>
          </a:xfrm>
          <a:prstGeom prst="straightConnector1">
            <a:avLst/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11" idx="2"/>
          </p:cNvCxnSpPr>
          <p:nvPr/>
        </p:nvCxnSpPr>
        <p:spPr>
          <a:xfrm flipV="1">
            <a:off x="2636837" y="1905000"/>
            <a:ext cx="68263" cy="2209800"/>
          </a:xfrm>
          <a:prstGeom prst="straightConnector1">
            <a:avLst/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12" idx="2"/>
          </p:cNvCxnSpPr>
          <p:nvPr/>
        </p:nvCxnSpPr>
        <p:spPr>
          <a:xfrm flipH="1" flipV="1">
            <a:off x="4533900" y="1905000"/>
            <a:ext cx="1989137" cy="2209800"/>
          </a:xfrm>
          <a:prstGeom prst="straightConnector1">
            <a:avLst/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0"/>
          </p:cNvCxnSpPr>
          <p:nvPr/>
        </p:nvCxnSpPr>
        <p:spPr>
          <a:xfrm flipH="1" flipV="1">
            <a:off x="2713037" y="1915391"/>
            <a:ext cx="3810000" cy="2199409"/>
          </a:xfrm>
          <a:prstGeom prst="straightConnector1">
            <a:avLst/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170237" y="2667000"/>
            <a:ext cx="2743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discriminant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5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Yeah, but sometimes we </a:t>
            </a:r>
            <a:r>
              <a:rPr lang="en-US" i="1" dirty="0" smtClean="0"/>
              <a:t>need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r>
              <a:rPr lang="en-US" dirty="0" smtClean="0"/>
              <a:t>Produce the first 25 even natural numbers.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2819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428C8A"/>
              </a:buClr>
              <a:buSzPct val="80000"/>
              <a:buFont typeface="Wingdings" pitchFamily="-112" charset="2"/>
              <a:buChar char="n"/>
              <a:defRPr sz="2400">
                <a:solidFill>
                  <a:schemeClr val="tx2"/>
                </a:solidFill>
                <a:latin typeface="+mn-lt"/>
                <a:ea typeface="ＭＳ Ｐゴシック" pitchFamily="-112" charset="-128"/>
                <a:cs typeface="+mn-cs"/>
              </a:defRPr>
            </a:lvl1pPr>
            <a:lvl2pPr marL="803275" indent="-346075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buChar char="—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2pPr>
            <a:lvl3pPr marL="1193800" indent="-228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buChar char="–"/>
              <a:defRPr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buChar char="–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>
              <a:buFont typeface="Wingdings" pitchFamily="-112" charset="2"/>
              <a:buNone/>
            </a:pPr>
            <a:r>
              <a:rPr lang="en-US" sz="2000" b="1" kern="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kern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kern="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b="1" kern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Consolas"/>
              </a:rPr>
              <a:t>EvensJava</a:t>
            </a:r>
            <a:r>
              <a:rPr lang="en-US" sz="2000" kern="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Font typeface="Wingdings" pitchFamily="-112" charset="2"/>
              <a:buNone/>
            </a:pPr>
            <a:r>
              <a:rPr lang="en-US" sz="2000" kern="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b="1" kern="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kern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kern="0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kern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kern="0" dirty="0" smtClean="0">
                <a:solidFill>
                  <a:srgbClr val="000000"/>
                </a:solidFill>
                <a:latin typeface="Consolas"/>
              </a:rPr>
              <a:t>List&lt;Integer&gt; first25() {</a:t>
            </a:r>
          </a:p>
          <a:p>
            <a:pPr>
              <a:buNone/>
            </a:pPr>
            <a:r>
              <a:rPr lang="en-US" sz="2000" kern="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List&lt;Integer&gt;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squares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&lt;Integer&gt;();</a:t>
            </a:r>
            <a:endParaRPr lang="en-US" sz="2000" kern="0" dirty="0" smtClean="0">
              <a:solidFill>
                <a:srgbClr val="000000"/>
              </a:solidFill>
              <a:latin typeface="Consolas"/>
            </a:endParaRPr>
          </a:p>
          <a:p>
            <a:pPr>
              <a:buFont typeface="Wingdings" pitchFamily="-112" charset="2"/>
              <a:buNone/>
            </a:pPr>
            <a:r>
              <a:rPr lang="nn-NO" sz="2000" kern="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nn-NO" sz="2000" b="1" kern="0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2000" b="1" kern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2000" b="1" kern="0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2000" b="1" kern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2000" kern="0" dirty="0" smtClean="0">
                <a:solidFill>
                  <a:srgbClr val="000000"/>
                </a:solidFill>
                <a:latin typeface="Consolas"/>
              </a:rPr>
              <a:t>i=1; i&lt;=25; i++)</a:t>
            </a:r>
          </a:p>
          <a:p>
            <a:pPr>
              <a:buFont typeface="Wingdings" pitchFamily="-112" charset="2"/>
              <a:buNone/>
            </a:pPr>
            <a:r>
              <a:rPr lang="en-US" sz="2000" kern="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kern="0" dirty="0" err="1" smtClean="0">
                <a:solidFill>
                  <a:srgbClr val="000000"/>
                </a:solidFill>
                <a:latin typeface="Consolas"/>
              </a:rPr>
              <a:t>squares.add</a:t>
            </a:r>
            <a:r>
              <a:rPr lang="en-US" sz="2000" kern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kern="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kern="0" dirty="0" smtClean="0">
                <a:solidFill>
                  <a:srgbClr val="000000"/>
                </a:solidFill>
                <a:latin typeface="Consolas"/>
              </a:rPr>
              <a:t>*2);</a:t>
            </a:r>
          </a:p>
          <a:p>
            <a:pPr>
              <a:buFont typeface="Wingdings" pitchFamily="-112" charset="2"/>
              <a:buNone/>
            </a:pPr>
            <a:r>
              <a:rPr lang="en-US" sz="2000" kern="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>
              <a:buFont typeface="Wingdings" pitchFamily="-112" charset="2"/>
              <a:buNone/>
            </a:pPr>
            <a:r>
              <a:rPr lang="en-US" sz="2000" kern="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10464" y="4724400"/>
            <a:ext cx="2323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FALSE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8182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Squares without variables: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3400" y="1371600"/>
            <a:ext cx="8229600" cy="121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object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EvensScala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App {</a:t>
            </a:r>
          </a:p>
          <a:p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20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nn-NO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first25 = (1 to 25).map { i =&gt; i*2 }</a:t>
            </a:r>
            <a:endParaRPr lang="nn-NO" sz="2000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73400" y="2895600"/>
            <a:ext cx="8229600" cy="121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object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EvensScala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App {</a:t>
            </a:r>
          </a:p>
          <a:p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20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nn-NO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first25 = (1 to 25).map(_*2)</a:t>
            </a:r>
            <a:endParaRPr lang="nn-NO" sz="2000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3400" y="4572000"/>
            <a:ext cx="8229600" cy="121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object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EvensScala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App {</a:t>
            </a:r>
          </a:p>
          <a:p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nn-NO" sz="2000" b="1" dirty="0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nn-NO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2000" dirty="0" smtClean="0">
                <a:solidFill>
                  <a:srgbClr val="000000"/>
                </a:solidFill>
                <a:latin typeface="Consolas"/>
              </a:rPr>
              <a:t>first25 = (1 to 25).par.map(_*2)</a:t>
            </a:r>
            <a:endParaRPr lang="nn-NO" sz="2000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85018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uiExpand="1" build="p"/>
      <p:bldP spid="1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factorial: 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FactorialJava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looped(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n) 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(n &lt; 0)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IllegalArgumentException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"n &lt; 0"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factorial = 1;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=1;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&lt;=n;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++)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factorial *=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factorial;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recursive(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final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n) 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(n &lt; 0)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IllegalArgumentException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"n </a:t>
            </a:r>
            <a:r>
              <a:rPr lang="en-US" sz="16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&lt; 0"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(n &lt;= 1)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1;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 * recursive(n-1);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}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62911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factorial: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FactorialScala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recursive(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n:Int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require(n &gt;= </a:t>
            </a:r>
            <a:r>
              <a:rPr lang="en-US" sz="1600" dirty="0">
                <a:solidFill>
                  <a:srgbClr val="C48CFF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"n &lt; 0"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(n &lt;= </a:t>
            </a:r>
            <a:r>
              <a:rPr lang="en-US" sz="1600" dirty="0">
                <a:solidFill>
                  <a:srgbClr val="C48CFF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600" dirty="0">
                <a:solidFill>
                  <a:srgbClr val="C48CFF"/>
                </a:solidFill>
                <a:latin typeface="Consolas"/>
              </a:rPr>
              <a:t>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n * recursive(n-</a:t>
            </a:r>
            <a:r>
              <a:rPr lang="en-US" sz="1600" dirty="0">
                <a:solidFill>
                  <a:srgbClr val="C48CFF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def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reduced(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n:Int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require(n &gt;= </a:t>
            </a:r>
            <a:r>
              <a:rPr lang="en-US" sz="1600" dirty="0">
                <a:solidFill>
                  <a:srgbClr val="C48CFF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"n &lt; 0"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(</a:t>
            </a:r>
            <a:r>
              <a:rPr lang="en-US" sz="1600" dirty="0">
                <a:solidFill>
                  <a:srgbClr val="C48CFF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to n).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reduceLeftOption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(_ * _).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getOrElse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C48CFF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45283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 primes: 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PrimesJava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List&lt;Integer&gt; first(</a:t>
            </a:r>
            <a:r>
              <a:rPr lang="en-US" sz="1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n)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    List&lt;Integer&gt; primes =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LinkedList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&lt;Integer&gt;();</a:t>
            </a:r>
            <a:endParaRPr lang="en-US" sz="10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=2;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primes.size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 &lt; n;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))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primes.add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primes;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n)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=2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&lt;n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++) 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(n %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== 0)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796438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 primes: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PrimesScala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def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n:Int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(</a:t>
            </a:r>
            <a:r>
              <a:rPr lang="en-US" dirty="0">
                <a:solidFill>
                  <a:srgbClr val="C48CFF"/>
                </a:solidFill>
                <a:latin typeface="Consolas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to (n-</a:t>
            </a:r>
            <a:r>
              <a:rPr lang="en-US" dirty="0">
                <a:solidFill>
                  <a:srgbClr val="C48CFF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=&gt; n %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dirty="0">
                <a:solidFill>
                  <a:srgbClr val="C48CFF"/>
                </a:solidFill>
                <a:latin typeface="Consolas"/>
              </a:rPr>
              <a:t>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first(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n:Int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=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.from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C48CFF"/>
                </a:solidFill>
                <a:latin typeface="Consolas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filter(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(_)).take(n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672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structures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Prepend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FunSuite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test(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Prepend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 produces new instance"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oneTo3  = List(1, 2, 3)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zeroTo3 = 0 +: oneTo3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assert(oneTo3.size  == 3)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assert(zeroTo3.size == 4)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assert(oneTo3 != zeroTo3)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37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that inefficient??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8229600" cy="1089025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val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oneTo3  = List(1, 2, 3)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5410200"/>
            <a:ext cx="8229600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>
                <a:tab pos="227013" algn="l"/>
              </a:tabLst>
              <a:defRPr/>
            </a:pPr>
            <a:r>
              <a:rPr kumimoji="1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val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zeroTo3 = 0 +: oneTo3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600" y="327660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105400" y="327660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327660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4343400" y="3352800"/>
            <a:ext cx="762000" cy="381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791200" y="3352800"/>
            <a:ext cx="762000" cy="381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276600" y="19812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oneTo3</a:t>
            </a:r>
            <a:endParaRPr lang="en-US" sz="2400" dirty="0"/>
          </a:p>
        </p:txBody>
      </p:sp>
      <p:sp>
        <p:nvSpPr>
          <p:cNvPr id="14" name="Down Arrow 13"/>
          <p:cNvSpPr/>
          <p:nvPr/>
        </p:nvSpPr>
        <p:spPr>
          <a:xfrm>
            <a:off x="3810000" y="2514600"/>
            <a:ext cx="381000" cy="7620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209800" y="327660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2895600" y="3352800"/>
            <a:ext cx="762000" cy="381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828800" y="44958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zeroTo3</a:t>
            </a:r>
            <a:endParaRPr lang="en-US" sz="2400" dirty="0"/>
          </a:p>
        </p:txBody>
      </p:sp>
      <p:sp>
        <p:nvSpPr>
          <p:cNvPr id="18" name="Up Arrow 17"/>
          <p:cNvSpPr/>
          <p:nvPr/>
        </p:nvSpPr>
        <p:spPr>
          <a:xfrm>
            <a:off x="2362200" y="3810000"/>
            <a:ext cx="381000" cy="68580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26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 tutorial trend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functional programming, a </a:t>
            </a:r>
            <a:r>
              <a:rPr lang="en-US" b="1" dirty="0"/>
              <a:t>monad</a:t>
            </a:r>
            <a:r>
              <a:rPr lang="en-US" dirty="0"/>
              <a:t> is a structure that represents computations defined as sequences of </a:t>
            </a:r>
            <a:r>
              <a:rPr lang="en-US" dirty="0" smtClean="0"/>
              <a:t>steps.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smtClean="0"/>
              <a:t>The number of monad tutorials has exploded in the past 10 years.</a:t>
            </a: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6186071"/>
            <a:ext cx="541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60" anchor="b">
            <a:spAutoFit/>
          </a:bodyPr>
          <a:lstStyle/>
          <a:p>
            <a:pPr eaLnBrk="0" hangingPunct="0"/>
            <a:r>
              <a:rPr lang="en-US" sz="800" i="1" baseline="30000" dirty="0" smtClean="0"/>
              <a:t>1</a:t>
            </a:r>
            <a:r>
              <a:rPr lang="en-US" sz="800" i="1" dirty="0" smtClean="0"/>
              <a:t>Source: </a:t>
            </a:r>
            <a:r>
              <a:rPr lang="en-US" sz="800" i="1" dirty="0" smtClean="0">
                <a:hlinkClick r:id="rId2"/>
              </a:rPr>
              <a:t>Wikipedia | Monad (functional programming)</a:t>
            </a:r>
            <a:r>
              <a:rPr lang="en-US" sz="800" i="1" dirty="0" smtClean="0"/>
              <a:t> </a:t>
            </a:r>
          </a:p>
          <a:p>
            <a:pPr eaLnBrk="0" hangingPunct="0"/>
            <a:r>
              <a:rPr lang="en-US" sz="800" i="1" baseline="30000" dirty="0" smtClean="0"/>
              <a:t>2</a:t>
            </a:r>
            <a:r>
              <a:rPr lang="en-US" sz="800" i="1" dirty="0" smtClean="0"/>
              <a:t>Source: </a:t>
            </a:r>
            <a:r>
              <a:rPr lang="en-US" sz="800" i="1" dirty="0" smtClean="0">
                <a:hlinkClick r:id="rId3"/>
              </a:rPr>
              <a:t>Haskell.org | Monad tutorials timeline</a:t>
            </a:r>
            <a:endParaRPr lang="en-US" sz="800" i="1" dirty="0"/>
          </a:p>
        </p:txBody>
      </p:sp>
      <p:pic>
        <p:nvPicPr>
          <p:cNvPr id="1026" name="Picture 2" descr="Monad-tutorials-ch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276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38800" y="3168878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043792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</a:t>
            </a:r>
            <a:r>
              <a:rPr lang="en-US" dirty="0" err="1" smtClean="0"/>
              <a:t>Scala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r>
              <a:rPr lang="en-US" dirty="0" smtClean="0"/>
              <a:t>Compiles to plain-</a:t>
            </a:r>
            <a:r>
              <a:rPr lang="en-US" dirty="0" err="1" smtClean="0"/>
              <a:t>ol</a:t>
            </a:r>
            <a:r>
              <a:rPr lang="en-US" dirty="0" smtClean="0"/>
              <a:t>’ JVM byte code</a:t>
            </a:r>
          </a:p>
          <a:p>
            <a:pPr lvl="1"/>
            <a:r>
              <a:rPr lang="en-US" dirty="0" smtClean="0"/>
              <a:t>Fully interoperable with Java</a:t>
            </a:r>
          </a:p>
          <a:p>
            <a:pPr lvl="1"/>
            <a:r>
              <a:rPr lang="en-US" dirty="0" smtClean="0"/>
              <a:t>Leverage solid existing Java technologies</a:t>
            </a:r>
          </a:p>
          <a:p>
            <a:pPr lvl="1"/>
            <a:r>
              <a:rPr lang="en-US" dirty="0" smtClean="0"/>
              <a:t>Platform-independent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Multi-paradigm</a:t>
            </a:r>
          </a:p>
          <a:p>
            <a:pPr lvl="1"/>
            <a:r>
              <a:rPr lang="en-US" dirty="0" smtClean="0"/>
              <a:t>Arguably more OO than Java</a:t>
            </a:r>
          </a:p>
          <a:p>
            <a:pPr lvl="2"/>
            <a:r>
              <a:rPr lang="en-US" dirty="0" smtClean="0"/>
              <a:t>No primitives</a:t>
            </a:r>
          </a:p>
          <a:p>
            <a:pPr lvl="2"/>
            <a:r>
              <a:rPr lang="en-US" dirty="0" smtClean="0"/>
              <a:t>No static</a:t>
            </a:r>
          </a:p>
          <a:p>
            <a:pPr lvl="2"/>
            <a:r>
              <a:rPr lang="en-US" dirty="0" smtClean="0"/>
              <a:t>Multiple inheritance</a:t>
            </a:r>
          </a:p>
          <a:p>
            <a:pPr lvl="2"/>
            <a:r>
              <a:rPr lang="en-US" dirty="0" smtClean="0"/>
              <a:t>Even functions are objects!</a:t>
            </a:r>
          </a:p>
          <a:p>
            <a:pPr lvl="1"/>
            <a:r>
              <a:rPr lang="en-US" dirty="0" smtClean="0"/>
              <a:t>Idiomatically functional, but not strictly</a:t>
            </a:r>
          </a:p>
          <a:p>
            <a:pPr lvl="2"/>
            <a:r>
              <a:rPr lang="en-US" dirty="0" smtClean="0"/>
              <a:t>Can declare a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endParaRPr lang="en-US" dirty="0" smtClean="0"/>
          </a:p>
          <a:p>
            <a:pPr lvl="1"/>
            <a:r>
              <a:rPr lang="en-US" dirty="0" smtClean="0"/>
              <a:t>Be productively quickly, learn new paradigm gradually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960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</a:t>
            </a:r>
            <a:r>
              <a:rPr lang="en-US" dirty="0" err="1" smtClean="0"/>
              <a:t>Scala</a:t>
            </a:r>
            <a:r>
              <a:rPr lang="en-US" dirty="0" smtClean="0"/>
              <a:t>, continued…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r>
              <a:rPr lang="en-US" dirty="0" smtClean="0"/>
              <a:t>Statically-typed with dynamically-typed syntax features</a:t>
            </a:r>
          </a:p>
          <a:p>
            <a:pPr lvl="1"/>
            <a:r>
              <a:rPr lang="en-US" dirty="0" smtClean="0"/>
              <a:t>Richer type system than Java (Turing complete)</a:t>
            </a:r>
          </a:p>
          <a:p>
            <a:pPr lvl="1"/>
            <a:r>
              <a:rPr lang="en-US" dirty="0"/>
              <a:t>Type inference</a:t>
            </a:r>
          </a:p>
          <a:p>
            <a:pPr lvl="1"/>
            <a:r>
              <a:rPr lang="en-US" dirty="0" smtClean="0"/>
              <a:t>Implicit conversions</a:t>
            </a:r>
          </a:p>
          <a:p>
            <a:pPr lvl="1"/>
            <a:r>
              <a:rPr lang="en-US" dirty="0" smtClean="0"/>
              <a:t>Pattern matching</a:t>
            </a:r>
          </a:p>
          <a:p>
            <a:pPr lvl="1"/>
            <a:r>
              <a:rPr lang="en-US" dirty="0" smtClean="0"/>
              <a:t>Malleable syntax allows domain-specific languages (DSL)</a:t>
            </a:r>
          </a:p>
          <a:p>
            <a:r>
              <a:rPr lang="en-US" dirty="0" smtClean="0"/>
              <a:t>All of the aforementioned advantages of functional programming</a:t>
            </a:r>
          </a:p>
          <a:p>
            <a:pPr lvl="1"/>
            <a:r>
              <a:rPr lang="en-US" dirty="0" smtClean="0"/>
              <a:t>Multi-processor scaling</a:t>
            </a:r>
          </a:p>
          <a:p>
            <a:r>
              <a:rPr lang="en-US" dirty="0" smtClean="0"/>
              <a:t>High-productivity</a:t>
            </a:r>
          </a:p>
          <a:p>
            <a:pPr lvl="1"/>
            <a:r>
              <a:rPr lang="en-US" dirty="0" smtClean="0"/>
              <a:t>Dynamically-typed syntax features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takes one half to one third of the lines of </a:t>
            </a:r>
            <a:r>
              <a:rPr lang="en-US" dirty="0" smtClean="0"/>
              <a:t>code as Java</a:t>
            </a:r>
            <a:r>
              <a:rPr lang="en-US" baseline="30000" dirty="0" smtClean="0"/>
              <a:t>1</a:t>
            </a:r>
            <a:endParaRPr lang="en-US" dirty="0" smtClean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6309181"/>
            <a:ext cx="5410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60" anchor="b">
            <a:spAutoFit/>
          </a:bodyPr>
          <a:lstStyle/>
          <a:p>
            <a:pPr eaLnBrk="0" hangingPunct="0"/>
            <a:r>
              <a:rPr lang="en-US" sz="800" i="1" baseline="30000" dirty="0"/>
              <a:t>1</a:t>
            </a:r>
            <a:r>
              <a:rPr lang="en-US" sz="800" i="1" dirty="0" smtClean="0"/>
              <a:t>Source</a:t>
            </a:r>
            <a:r>
              <a:rPr lang="en-US" sz="800" i="1" dirty="0"/>
              <a:t>: </a:t>
            </a:r>
            <a:r>
              <a:rPr lang="en-US" sz="800" i="1" dirty="0">
                <a:hlinkClick r:id="rId2"/>
              </a:rPr>
              <a:t>Research: Programming Style and </a:t>
            </a:r>
            <a:r>
              <a:rPr lang="en-US" sz="800" i="1" dirty="0" smtClean="0">
                <a:hlinkClick r:id="rId2"/>
              </a:rPr>
              <a:t>Productivity | scala-lang.org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2243149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Yay! The world’s problems solved!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-6927" y="1316038"/>
            <a:ext cx="9150927" cy="5070475"/>
          </a:xfrm>
        </p:spPr>
        <p:txBody>
          <a:bodyPr/>
          <a:lstStyle/>
          <a:p>
            <a:r>
              <a:rPr lang="en-US" dirty="0" smtClean="0"/>
              <a:t>No backwards compatibility across major releases</a:t>
            </a:r>
          </a:p>
          <a:p>
            <a:pPr lvl="1"/>
            <a:r>
              <a:rPr lang="en-US" dirty="0" smtClean="0"/>
              <a:t>Ex. </a:t>
            </a:r>
            <a:r>
              <a:rPr lang="en-US" dirty="0" err="1" smtClean="0"/>
              <a:t>Scala</a:t>
            </a:r>
            <a:r>
              <a:rPr lang="en-US" dirty="0" smtClean="0"/>
              <a:t> 2.9.x byte code incompatible with 2.10.x byte code</a:t>
            </a:r>
          </a:p>
          <a:p>
            <a:pPr lvl="1"/>
            <a:r>
              <a:rPr lang="en-US" dirty="0" smtClean="0"/>
              <a:t>Have to find and possibly recompile libraries to advance</a:t>
            </a:r>
          </a:p>
          <a:p>
            <a:pPr lvl="1"/>
            <a:r>
              <a:rPr lang="en-US" dirty="0" smtClean="0"/>
              <a:t>Deprecated features get obsoleted</a:t>
            </a:r>
          </a:p>
          <a:p>
            <a:r>
              <a:rPr lang="en-US" dirty="0" smtClean="0"/>
              <a:t>Compiler slower than Java</a:t>
            </a:r>
          </a:p>
          <a:p>
            <a:pPr lvl="1"/>
            <a:r>
              <a:rPr lang="en-US" dirty="0" smtClean="0"/>
              <a:t>Does MUCH more for the developer than Java (see type system)</a:t>
            </a:r>
          </a:p>
          <a:p>
            <a:pPr lvl="1"/>
            <a:r>
              <a:rPr lang="en-US" dirty="0" err="1" smtClean="0"/>
              <a:t>Defacto</a:t>
            </a:r>
            <a:r>
              <a:rPr lang="en-US" dirty="0" smtClean="0"/>
              <a:t> build tool (</a:t>
            </a:r>
            <a:r>
              <a:rPr lang="en-US" dirty="0" err="1" smtClean="0"/>
              <a:t>sbt</a:t>
            </a:r>
            <a:r>
              <a:rPr lang="en-US" dirty="0" smtClean="0"/>
              <a:t>) keeps compiler in memory which helps</a:t>
            </a:r>
          </a:p>
          <a:p>
            <a:r>
              <a:rPr lang="en-US" dirty="0" smtClean="0"/>
              <a:t>Less mature</a:t>
            </a:r>
          </a:p>
          <a:p>
            <a:pPr lvl="1"/>
            <a:r>
              <a:rPr lang="en-US" dirty="0" smtClean="0"/>
              <a:t>Tooling isn’t as 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747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Java/</a:t>
            </a:r>
            <a:r>
              <a:rPr lang="en-US" dirty="0" err="1" smtClean="0"/>
              <a:t>Scala</a:t>
            </a:r>
            <a:r>
              <a:rPr lang="en-US" dirty="0" smtClean="0"/>
              <a:t> timeline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r>
              <a:rPr lang="en-US" dirty="0" smtClean="0"/>
              <a:t>1995 – Java 1.0 released by Sun.  </a:t>
            </a:r>
          </a:p>
          <a:p>
            <a:r>
              <a:rPr lang="en-US" dirty="0" smtClean="0"/>
              <a:t>1995 – </a:t>
            </a:r>
            <a:r>
              <a:rPr lang="en-US" dirty="0" err="1" smtClean="0"/>
              <a:t>Odersky</a:t>
            </a:r>
            <a:r>
              <a:rPr lang="en-US" dirty="0" smtClean="0"/>
              <a:t> begins work on OO/FP language targeting the JVM.  Efforts eventually lead to Java 1.5’s generics.</a:t>
            </a:r>
          </a:p>
          <a:p>
            <a:r>
              <a:rPr lang="en-US" dirty="0" smtClean="0"/>
              <a:t>2001 – </a:t>
            </a:r>
            <a:r>
              <a:rPr lang="en-US" dirty="0" err="1" smtClean="0"/>
              <a:t>Odersky</a:t>
            </a:r>
            <a:r>
              <a:rPr lang="en-US" dirty="0" smtClean="0"/>
              <a:t> begins </a:t>
            </a:r>
            <a:r>
              <a:rPr lang="en-US" dirty="0" err="1" smtClean="0"/>
              <a:t>Scala</a:t>
            </a:r>
            <a:r>
              <a:rPr lang="en-US" dirty="0" smtClean="0"/>
              <a:t> from scratch due to restrictions imposed by Java.</a:t>
            </a:r>
          </a:p>
          <a:p>
            <a:r>
              <a:rPr lang="en-US" dirty="0" smtClean="0"/>
              <a:t>2003 – First release of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2004 – Java 5.0 released</a:t>
            </a:r>
          </a:p>
          <a:p>
            <a:r>
              <a:rPr lang="en-US" dirty="0" smtClean="0"/>
              <a:t>2006 – </a:t>
            </a:r>
            <a:r>
              <a:rPr lang="en-US" dirty="0" err="1" smtClean="0"/>
              <a:t>Scala</a:t>
            </a:r>
            <a:r>
              <a:rPr lang="en-US" dirty="0" smtClean="0"/>
              <a:t> 2 released</a:t>
            </a:r>
          </a:p>
          <a:p>
            <a:r>
              <a:rPr lang="en-US" dirty="0" smtClean="0"/>
              <a:t>2011 – </a:t>
            </a:r>
            <a:r>
              <a:rPr lang="en-US" dirty="0" err="1" smtClean="0"/>
              <a:t>Typesafe</a:t>
            </a:r>
            <a:r>
              <a:rPr lang="en-US" dirty="0" smtClean="0"/>
              <a:t> launched to provide commercial support, training, services for </a:t>
            </a:r>
            <a:r>
              <a:rPr lang="en-US" dirty="0" err="1" smtClean="0"/>
              <a:t>Scala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2011 – Java 7 released; JVM includes </a:t>
            </a:r>
            <a:r>
              <a:rPr lang="en-US" dirty="0" err="1" smtClean="0"/>
              <a:t>InvokeDynamic</a:t>
            </a:r>
            <a:r>
              <a:rPr lang="en-US" dirty="0" smtClean="0"/>
              <a:t>.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6186071"/>
            <a:ext cx="541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60" anchor="b">
            <a:spAutoFit/>
          </a:bodyPr>
          <a:lstStyle/>
          <a:p>
            <a:pPr eaLnBrk="0" hangingPunct="0"/>
            <a:r>
              <a:rPr lang="en-US" sz="800" i="1" dirty="0" smtClean="0"/>
              <a:t>Source: </a:t>
            </a:r>
            <a:r>
              <a:rPr lang="en-US" sz="800" i="1" dirty="0" smtClean="0">
                <a:hlinkClick r:id="rId2"/>
              </a:rPr>
              <a:t>A Brief History of </a:t>
            </a:r>
            <a:r>
              <a:rPr lang="en-US" sz="800" i="1" dirty="0" err="1" smtClean="0">
                <a:hlinkClick r:id="rId2"/>
              </a:rPr>
              <a:t>Scala</a:t>
            </a:r>
            <a:r>
              <a:rPr lang="en-US" sz="800" i="1" dirty="0" smtClean="0">
                <a:hlinkClick r:id="rId2"/>
              </a:rPr>
              <a:t> | Martin </a:t>
            </a:r>
            <a:r>
              <a:rPr lang="en-US" sz="800" i="1" dirty="0" err="1" smtClean="0">
                <a:hlinkClick r:id="rId2"/>
              </a:rPr>
              <a:t>Odersky</a:t>
            </a:r>
            <a:endParaRPr lang="en-US" sz="800" i="1" dirty="0" smtClean="0"/>
          </a:p>
          <a:p>
            <a:pPr eaLnBrk="0" hangingPunct="0"/>
            <a:r>
              <a:rPr lang="en-US" sz="800" i="1" dirty="0"/>
              <a:t>Source: </a:t>
            </a:r>
            <a:r>
              <a:rPr lang="en-US" sz="800" i="1" dirty="0" err="1">
                <a:hlinkClick r:id="rId3"/>
              </a:rPr>
              <a:t>Scala</a:t>
            </a:r>
            <a:r>
              <a:rPr lang="en-US" sz="800" i="1" dirty="0">
                <a:hlinkClick r:id="rId3"/>
              </a:rPr>
              <a:t> (programming language</a:t>
            </a:r>
            <a:r>
              <a:rPr lang="en-US" sz="800" i="1" dirty="0" smtClean="0">
                <a:hlinkClick r:id="rId3"/>
              </a:rPr>
              <a:t>) | Wikipedia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8374455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sounds nice, but does it work?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243840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r>
              <a:rPr lang="en-US" dirty="0" smtClean="0"/>
              <a:t>Twitter used </a:t>
            </a:r>
            <a:r>
              <a:rPr lang="en-US" dirty="0" err="1" smtClean="0"/>
              <a:t>Scala</a:t>
            </a:r>
            <a:r>
              <a:rPr lang="en-US" dirty="0" smtClean="0"/>
              <a:t> to kill the fail whale!</a:t>
            </a:r>
            <a:endParaRPr lang="en-US" dirty="0"/>
          </a:p>
        </p:txBody>
      </p:sp>
      <p:pic>
        <p:nvPicPr>
          <p:cNvPr id="7" name="Picture 2" descr="failwha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6" y="1691244"/>
            <a:ext cx="76200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6309181"/>
            <a:ext cx="5410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60" anchor="b">
            <a:spAutoFit/>
          </a:bodyPr>
          <a:lstStyle/>
          <a:p>
            <a:pPr eaLnBrk="0" hangingPunct="0"/>
            <a:r>
              <a:rPr lang="en-US" sz="800" i="1" dirty="0" smtClean="0"/>
              <a:t>Source: </a:t>
            </a:r>
            <a:r>
              <a:rPr lang="en-US" sz="800" i="1" dirty="0" smtClean="0">
                <a:hlinkClick r:id="rId3"/>
              </a:rPr>
              <a:t>The Secret Behind Twitter’s Growth | MIT Technology Review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5368743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2" descr="http://blogs-images.forbes.com/tomiogeron/files/2011/10/linkedin_logo_1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9090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hollywoodreporter.com/sites/default/files/imagecache/thumbnail_570x321/2011/07/twitter-logo_2011_a_l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4" y="2555679"/>
            <a:ext cx="2690812" cy="1514475"/>
          </a:xfrm>
          <a:prstGeom prst="rect">
            <a:avLst/>
          </a:prstGeom>
          <a:noFill/>
        </p:spPr>
      </p:pic>
      <p:pic>
        <p:nvPicPr>
          <p:cNvPr id="8" name="Picture 6" descr="http://momentfeed.com/wp-content/uploads/2010/08/foursquare_logo1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8" y="2029062"/>
            <a:ext cx="3113087" cy="125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www.gleanster.com/system/images/BAhbBlsHOgZmSSInMjAxMi8wNy8xMS8yMC81Ny8xMS8zNzkvbm92ZWxsLmpwZwY6BkVU/novell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951269"/>
            <a:ext cx="2924180" cy="101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s.businessweek.com/story/08/popup/0104_xerox2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08870"/>
            <a:ext cx="2855908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ttp://cloudtimes.org/wp-content/uploads/2011/05/sony_logo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34550"/>
            <a:ext cx="2356809" cy="157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http://www.parmarmetal.com/images/logo/Siemens_Logo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73" y="5403010"/>
            <a:ext cx="2926294" cy="66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http://www.aacps.org/aacps/chhs/RC2/Images/saiclogo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400" y="4401452"/>
            <a:ext cx="2869830" cy="167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0" y="6309181"/>
            <a:ext cx="5410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60" anchor="b">
            <a:spAutoFit/>
          </a:bodyPr>
          <a:lstStyle/>
          <a:p>
            <a:pPr eaLnBrk="0" hangingPunct="0"/>
            <a:r>
              <a:rPr lang="en-US" sz="800" i="1" dirty="0" smtClean="0"/>
              <a:t>Source: </a:t>
            </a:r>
            <a:r>
              <a:rPr lang="en-US" sz="800" i="1" dirty="0" smtClean="0">
                <a:hlinkClick r:id="rId10"/>
              </a:rPr>
              <a:t>Sneaking </a:t>
            </a:r>
            <a:r>
              <a:rPr lang="en-US" sz="800" i="1" dirty="0" err="1" smtClean="0">
                <a:hlinkClick r:id="rId10"/>
              </a:rPr>
              <a:t>Scala</a:t>
            </a:r>
            <a:r>
              <a:rPr lang="en-US" sz="800" i="1" dirty="0" smtClean="0">
                <a:hlinkClick r:id="rId10"/>
              </a:rPr>
              <a:t> Through the Back Door | Dianne Marsh</a:t>
            </a:r>
            <a:endParaRPr lang="en-US" sz="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pic>
        <p:nvPicPr>
          <p:cNvPr id="10252" name="Picture 12" descr="http://www.nchannel.com/wp-content/uploads/2012/07/amazon-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18" y="3456851"/>
            <a:ext cx="243459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http://1.bp.blogspot.com/-sUC7XcZ-vU8/ULQg6WJBQLI/AAAAAAAAAB0/JQPhNfFUsy4/s1600/tumblr-logo.jp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00" y="3835708"/>
            <a:ext cx="1143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http://scienceblogs.com/startswithabang/files/2013/03/nasa_logo.jpe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355550"/>
            <a:ext cx="1428750" cy="12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http://www.techinfo-4u.com/wp-content/uploads/2012/05/CloudBees+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60" y="4617905"/>
            <a:ext cx="1149560" cy="48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0" name="Picture 20" descr="http://www.scriptrock.com/wp-content/uploads/2013/03/junipe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25" y="1314842"/>
            <a:ext cx="1714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2" name="Picture 22" descr="http://global-science-technologies.info/wp-content/uploads/2013/04/TomTom-logo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439" y="4070154"/>
            <a:ext cx="1730502" cy="3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4" name="Picture 24" descr="http://www.allspammedup.com/wp-content/uploads/2013/08/klout-logo1-600x352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115" y="2170476"/>
            <a:ext cx="114300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6" name="Picture 26" descr="http://myfullcircletraining.com/wp-content/uploads/2012/10/living-social-logo.jpg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06" y="1953480"/>
            <a:ext cx="2032000" cy="121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8" name="Picture 28" descr="http://www.thestonebakeovencompany.co.uk/wp/wp-content/uploads/the-guardian-logo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09" y="5965618"/>
            <a:ext cx="2286000" cy="40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0" name="Picture 30" descr="http://media.tumblr.com/5436a8831f07334c739351bec2c7c390/tumblr_inline_mowzvn2lBH1qz4rgp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310368"/>
            <a:ext cx="1666875" cy="86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images.mentor.com/logos/mentor_logo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540794"/>
            <a:ext cx="5143500" cy="177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92311" y="4692958"/>
            <a:ext cx="7476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951C37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951C37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00800" y="4692958"/>
            <a:ext cx="7476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951C37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951C37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12940" y="4692957"/>
            <a:ext cx="7476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951C37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951C37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3046" y="2856686"/>
            <a:ext cx="7476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951C37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951C37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97111" y="2828835"/>
            <a:ext cx="7476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951C37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951C37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1119988"/>
            <a:ext cx="7476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951C37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951C37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98170" y="1140257"/>
            <a:ext cx="7476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951C37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951C37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12940" y="1140257"/>
            <a:ext cx="7476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951C37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951C37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6457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" dur="indefinite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8" dur="indefinite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4" dur="indefinite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0" dur="indefinite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1" dur="indefinite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at Mentor Graphics?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r>
              <a:rPr lang="en-US" b="1" u="sng" dirty="0" err="1" smtClean="0"/>
              <a:t>Scala</a:t>
            </a:r>
            <a:r>
              <a:rPr lang="en-US" b="1" u="sng" dirty="0" smtClean="0"/>
              <a:t> is NOT hereby endorsed by Mentor Graphics or System Design Division for use in production code.</a:t>
            </a:r>
          </a:p>
          <a:p>
            <a:r>
              <a:rPr lang="en-US" dirty="0" smtClean="0"/>
              <a:t>Adoption of </a:t>
            </a:r>
            <a:r>
              <a:rPr lang="en-US" dirty="0" err="1" smtClean="0"/>
              <a:t>Scala</a:t>
            </a:r>
            <a:r>
              <a:rPr lang="en-US" dirty="0" smtClean="0"/>
              <a:t> in production code is a division-level decision.</a:t>
            </a:r>
          </a:p>
        </p:txBody>
      </p:sp>
    </p:spTree>
    <p:extLst>
      <p:ext uri="{BB962C8B-B14F-4D97-AF65-F5344CB8AC3E}">
        <p14:creationId xmlns:p14="http://schemas.microsoft.com/office/powerpoint/2010/main" val="32878051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might </a:t>
            </a:r>
            <a:r>
              <a:rPr lang="en-US" dirty="0" err="1" smtClean="0"/>
              <a:t>Scala</a:t>
            </a:r>
            <a:r>
              <a:rPr lang="en-US" dirty="0" smtClean="0"/>
              <a:t> fit, then?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r>
              <a:rPr lang="en-US" dirty="0" smtClean="0"/>
              <a:t>Find problems where </a:t>
            </a:r>
            <a:r>
              <a:rPr lang="en-US" dirty="0" err="1" smtClean="0"/>
              <a:t>Scala</a:t>
            </a:r>
            <a:r>
              <a:rPr lang="en-US" dirty="0" smtClean="0"/>
              <a:t> is a great fit</a:t>
            </a:r>
          </a:p>
          <a:p>
            <a:pPr lvl="1"/>
            <a:r>
              <a:rPr lang="en-US" dirty="0" smtClean="0"/>
              <a:t>Web applications </a:t>
            </a:r>
          </a:p>
          <a:p>
            <a:pPr lvl="2"/>
            <a:r>
              <a:rPr lang="en-US" dirty="0" smtClean="0"/>
              <a:t>Application state belongs in the DB. </a:t>
            </a:r>
          </a:p>
          <a:p>
            <a:pPr lvl="1"/>
            <a:r>
              <a:rPr lang="en-US" dirty="0" smtClean="0"/>
              <a:t>Static typing</a:t>
            </a:r>
          </a:p>
          <a:p>
            <a:pPr lvl="2"/>
            <a:r>
              <a:rPr lang="en-US" dirty="0" smtClean="0"/>
              <a:t>Consumption of generated code, such as SOAP calls</a:t>
            </a:r>
          </a:p>
          <a:p>
            <a:pPr lvl="2"/>
            <a:r>
              <a:rPr lang="en-US" dirty="0" smtClean="0"/>
              <a:t>Slow-running I/O-bound processes, such as building</a:t>
            </a:r>
          </a:p>
          <a:p>
            <a:pPr lvl="2"/>
            <a:r>
              <a:rPr lang="en-US" dirty="0"/>
              <a:t>Anywhere compiler checking can detect changes in </a:t>
            </a:r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Domain-specific languages</a:t>
            </a:r>
          </a:p>
          <a:p>
            <a:pPr lvl="2"/>
            <a:r>
              <a:rPr lang="en-US" dirty="0" smtClean="0"/>
              <a:t>Any time you want code to read fluidly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Utilize </a:t>
            </a:r>
            <a:r>
              <a:rPr lang="en-US" dirty="0" err="1" smtClean="0"/>
              <a:t>Scala</a:t>
            </a:r>
            <a:r>
              <a:rPr lang="en-US" dirty="0" smtClean="0"/>
              <a:t> in non-production/controlled environments </a:t>
            </a:r>
            <a:endParaRPr lang="en-US" dirty="0"/>
          </a:p>
          <a:p>
            <a:pPr lvl="1"/>
            <a:r>
              <a:rPr lang="en-US" dirty="0" smtClean="0"/>
              <a:t>Hosted web </a:t>
            </a:r>
            <a:r>
              <a:rPr lang="en-US" dirty="0"/>
              <a:t>applications</a:t>
            </a:r>
          </a:p>
          <a:p>
            <a:pPr lvl="1"/>
            <a:r>
              <a:rPr lang="en-US" dirty="0" smtClean="0"/>
              <a:t>Internal applications</a:t>
            </a:r>
          </a:p>
          <a:p>
            <a:pPr lvl="1"/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01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DSL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The 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dashboard"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should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"filter journal when searching"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in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search 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"Knees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to elbows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eventually {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entries.size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should be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C48CFF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Entry(</a:t>
            </a:r>
            <a:r>
              <a:rPr lang="en-US" sz="1600" dirty="0" smtClean="0">
                <a:solidFill>
                  <a:srgbClr val="C48CFF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).title should be (workout2.title)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click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on Entry(</a:t>
            </a:r>
            <a:r>
              <a:rPr lang="en-US" sz="1600" dirty="0">
                <a:solidFill>
                  <a:srgbClr val="C48CFF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resultBtn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eventually { Entry(</a:t>
            </a:r>
            <a:r>
              <a:rPr lang="en-US" sz="1600" dirty="0" smtClean="0">
                <a:solidFill>
                  <a:srgbClr val="C48CFF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).notes should be 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"I completed the workout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!"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78138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the next step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r>
              <a:rPr lang="en-US" dirty="0" smtClean="0"/>
              <a:t>Free online course!</a:t>
            </a:r>
          </a:p>
          <a:p>
            <a:pPr lvl="1"/>
            <a:r>
              <a:rPr lang="en-US" dirty="0" smtClean="0">
                <a:hlinkClick r:id="rId2"/>
              </a:rPr>
              <a:t>Functional Programming Principles in </a:t>
            </a:r>
            <a:r>
              <a:rPr lang="en-US" dirty="0" err="1" smtClean="0">
                <a:hlinkClick r:id="rId2"/>
              </a:rPr>
              <a:t>Scala</a:t>
            </a:r>
            <a:endParaRPr lang="en-US" dirty="0" smtClean="0"/>
          </a:p>
          <a:p>
            <a:pPr lvl="1"/>
            <a:r>
              <a:rPr lang="en-US" dirty="0" smtClean="0"/>
              <a:t>Taught by </a:t>
            </a:r>
            <a:r>
              <a:rPr lang="en-US" dirty="0" smtClean="0">
                <a:hlinkClick r:id="rId3"/>
              </a:rPr>
              <a:t>Martin </a:t>
            </a:r>
            <a:r>
              <a:rPr lang="en-US" dirty="0" err="1" smtClean="0">
                <a:hlinkClick r:id="rId3"/>
              </a:rPr>
              <a:t>Odersky</a:t>
            </a:r>
            <a:r>
              <a:rPr lang="en-US" dirty="0" smtClean="0"/>
              <a:t> himself</a:t>
            </a:r>
          </a:p>
          <a:p>
            <a:r>
              <a:rPr lang="en-US" dirty="0" smtClean="0"/>
              <a:t>Join the </a:t>
            </a:r>
            <a:r>
              <a:rPr lang="en-US" dirty="0" err="1" smtClean="0">
                <a:hlinkClick r:id="rId4"/>
              </a:rPr>
              <a:t>Scala</a:t>
            </a:r>
            <a:r>
              <a:rPr lang="en-US" dirty="0" smtClean="0">
                <a:hlinkClick r:id="rId4"/>
              </a:rPr>
              <a:t> User Group</a:t>
            </a:r>
            <a:endParaRPr lang="en-US" dirty="0" smtClean="0"/>
          </a:p>
          <a:p>
            <a:r>
              <a:rPr lang="en-US" dirty="0" smtClean="0"/>
              <a:t>Join the </a:t>
            </a:r>
            <a:r>
              <a:rPr lang="en-US" dirty="0" err="1" smtClean="0">
                <a:hlinkClick r:id="rId5"/>
              </a:rPr>
              <a:t>Scala</a:t>
            </a:r>
            <a:r>
              <a:rPr lang="en-US" dirty="0" smtClean="0">
                <a:hlinkClick r:id="rId5"/>
              </a:rPr>
              <a:t> Enthusiasts group on LinkedIn</a:t>
            </a:r>
            <a:endParaRPr lang="en-US" dirty="0" smtClean="0"/>
          </a:p>
          <a:p>
            <a:r>
              <a:rPr lang="en-US" dirty="0" smtClean="0"/>
              <a:t>Reference the </a:t>
            </a:r>
            <a:r>
              <a:rPr lang="en-US" dirty="0" err="1" smtClean="0">
                <a:hlinkClick r:id="rId6"/>
              </a:rPr>
              <a:t>Scala</a:t>
            </a:r>
            <a:r>
              <a:rPr lang="en-US" dirty="0" smtClean="0">
                <a:hlinkClick r:id="rId6"/>
              </a:rPr>
              <a:t> API</a:t>
            </a:r>
            <a:endParaRPr lang="en-US" dirty="0" smtClean="0"/>
          </a:p>
          <a:p>
            <a:r>
              <a:rPr lang="en-US" dirty="0" smtClean="0"/>
              <a:t>Ask questions at </a:t>
            </a:r>
            <a:r>
              <a:rPr lang="en-US" dirty="0" err="1" smtClean="0">
                <a:hlinkClick r:id="rId7"/>
              </a:rPr>
              <a:t>StackOverflow</a:t>
            </a:r>
            <a:endParaRPr lang="en-US" dirty="0" smtClean="0"/>
          </a:p>
          <a:p>
            <a:r>
              <a:rPr lang="en-US" dirty="0" smtClean="0"/>
              <a:t>Email me </a:t>
            </a:r>
            <a:r>
              <a:rPr lang="en-US" dirty="0" smtClean="0">
                <a:hlinkClick r:id="rId8"/>
              </a:rPr>
              <a:t>joe_barnes@mentor.com</a:t>
            </a:r>
            <a:endParaRPr lang="en-US" dirty="0" smtClean="0"/>
          </a:p>
          <a:p>
            <a:pPr lvl="1"/>
            <a:r>
              <a:rPr lang="en-US" dirty="0" smtClean="0"/>
              <a:t>User group?</a:t>
            </a:r>
          </a:p>
          <a:p>
            <a:r>
              <a:rPr lang="en-US" dirty="0" smtClean="0"/>
              <a:t>Read my </a:t>
            </a:r>
            <a:r>
              <a:rPr lang="en-US" dirty="0" err="1" smtClean="0">
                <a:hlinkClick r:id="rId9"/>
              </a:rPr>
              <a:t>Scala</a:t>
            </a:r>
            <a:r>
              <a:rPr lang="en-US" dirty="0" smtClean="0">
                <a:hlinkClick r:id="rId9"/>
              </a:rPr>
              <a:t> ramblings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2290" name="Picture 2" descr="http://brokensidewalk.com/wp-content/uploads/2010/02/kool-aid-man.jp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52800"/>
            <a:ext cx="29527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6309181"/>
            <a:ext cx="5410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60" anchor="b">
            <a:spAutoFit/>
          </a:bodyPr>
          <a:lstStyle/>
          <a:p>
            <a:pPr eaLnBrk="0" hangingPunct="0"/>
            <a:r>
              <a:rPr lang="en-US" sz="800" i="1" dirty="0" smtClean="0"/>
              <a:t>Image: </a:t>
            </a:r>
            <a:r>
              <a:rPr lang="en-US" sz="800" i="1" dirty="0" err="1" smtClean="0">
                <a:hlinkClick r:id="rId11"/>
              </a:rPr>
              <a:t>Kool</a:t>
            </a:r>
            <a:r>
              <a:rPr lang="en-US" sz="800" i="1" dirty="0" smtClean="0">
                <a:hlinkClick r:id="rId11"/>
              </a:rPr>
              <a:t> Aid Guy Wreaks Havoc at Presbyterian Seminary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28215305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316038"/>
            <a:ext cx="9144000" cy="4856162"/>
          </a:xfrm>
        </p:spPr>
        <p:txBody>
          <a:bodyPr/>
          <a:lstStyle/>
          <a:p>
            <a:r>
              <a:rPr lang="en-US" b="1" dirty="0"/>
              <a:t>Moore's law</a:t>
            </a:r>
            <a:r>
              <a:rPr lang="en-US" dirty="0"/>
              <a:t> is the observation that, over the history </a:t>
            </a:r>
            <a:r>
              <a:rPr lang="en-US" dirty="0" smtClean="0"/>
              <a:t>of computing </a:t>
            </a:r>
            <a:r>
              <a:rPr lang="en-US" dirty="0"/>
              <a:t>hardware, the </a:t>
            </a:r>
            <a:r>
              <a:rPr lang="en-US" dirty="0" smtClean="0"/>
              <a:t>speed of integrated </a:t>
            </a:r>
            <a:r>
              <a:rPr lang="en-US" dirty="0"/>
              <a:t>circuits doubles </a:t>
            </a:r>
            <a:r>
              <a:rPr lang="en-US" dirty="0" smtClean="0"/>
              <a:t>approximately every </a:t>
            </a:r>
            <a:r>
              <a:rPr lang="en-US" dirty="0"/>
              <a:t>two years. 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Moore's </a:t>
            </a:r>
            <a:r>
              <a:rPr lang="en-US" b="1" dirty="0"/>
              <a:t>law</a:t>
            </a:r>
            <a:r>
              <a:rPr lang="en-US" dirty="0"/>
              <a:t> is the observation that, over the history of computing hardware, </a:t>
            </a:r>
            <a:r>
              <a:rPr lang="en-US" b="1" u="sng" dirty="0"/>
              <a:t>the number of transistors</a:t>
            </a:r>
            <a:r>
              <a:rPr lang="en-US" dirty="0"/>
              <a:t> on integrated circuits doubles approximately every two years. 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fact, we’re no longer getting faster…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0463" y="1475509"/>
            <a:ext cx="2323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FALSE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62463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</a:defRPr>
            </a:lvl9pPr>
          </a:lstStyle>
          <a:p>
            <a:pPr algn="ctr"/>
            <a:endParaRPr lang="en-US" kern="0" dirty="0" smtClean="0">
              <a:solidFill>
                <a:schemeClr val="bg1"/>
              </a:solidFill>
            </a:endParaRPr>
          </a:p>
          <a:p>
            <a:pPr algn="ctr"/>
            <a:r>
              <a:rPr lang="en-US" kern="0" dirty="0" smtClean="0">
                <a:solidFill>
                  <a:schemeClr val="bg1"/>
                </a:solidFill>
              </a:rPr>
              <a:t>QUESTIONS?</a:t>
            </a:r>
            <a:endParaRPr lang="en-US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4" descr="http://www.extremetech.com/wp-content/uploads/2012/02/CPU-Scal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19200"/>
            <a:ext cx="5156689" cy="5138928"/>
          </a:xfrm>
          <a:prstGeom prst="rect">
            <a:avLst/>
          </a:prstGeom>
          <a:noFill/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6309181"/>
            <a:ext cx="5410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60" anchor="b">
            <a:spAutoFit/>
          </a:bodyPr>
          <a:lstStyle/>
          <a:p>
            <a:pPr eaLnBrk="0" hangingPunct="0"/>
            <a:r>
              <a:rPr lang="en-US" sz="800" i="1" dirty="0"/>
              <a:t>Source: </a:t>
            </a:r>
            <a:r>
              <a:rPr lang="en-US" sz="800" i="1" dirty="0">
                <a:hlinkClick r:id="rId3"/>
              </a:rPr>
              <a:t>Herb </a:t>
            </a:r>
            <a:r>
              <a:rPr lang="en-US" sz="800" i="1" dirty="0" smtClean="0">
                <a:hlinkClick r:id="rId3"/>
              </a:rPr>
              <a:t>Sutter | The </a:t>
            </a:r>
            <a:r>
              <a:rPr lang="en-US" sz="800" i="1" dirty="0">
                <a:hlinkClick r:id="rId3"/>
              </a:rPr>
              <a:t>Free Lunch Is Over: A Fundamental Turn Toward Concurrency in Software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22449496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free lunch is over!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/>
              <a:t> Instead of driving clock speeds and straight-line instruction throughput ever higher, they are instead turning en masse to </a:t>
            </a:r>
            <a:r>
              <a:rPr lang="en-US" i="1" dirty="0" err="1"/>
              <a:t>hyperthreading</a:t>
            </a:r>
            <a:r>
              <a:rPr lang="en-US" i="1" dirty="0"/>
              <a:t> and multicore </a:t>
            </a:r>
            <a:r>
              <a:rPr lang="en-US" i="1" dirty="0" smtClean="0"/>
              <a:t>architectures”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“Applications </a:t>
            </a:r>
            <a:r>
              <a:rPr lang="en-US" i="1" dirty="0"/>
              <a:t>will increasingly need to be concurrent if they want to fully exploit continuing exponential CPU throughput </a:t>
            </a:r>
            <a:r>
              <a:rPr lang="en-US" i="1" dirty="0" smtClean="0"/>
              <a:t>gains”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“The </a:t>
            </a:r>
            <a:r>
              <a:rPr lang="en-US" i="1" dirty="0"/>
              <a:t>vast majority of programmers today don’t </a:t>
            </a:r>
            <a:r>
              <a:rPr lang="en-US" i="1" dirty="0" err="1"/>
              <a:t>grok</a:t>
            </a:r>
            <a:r>
              <a:rPr lang="en-US" i="1" dirty="0"/>
              <a:t> concurrency, just as the vast majority of programmers </a:t>
            </a:r>
            <a:r>
              <a:rPr lang="en-US" i="1" dirty="0" smtClean="0"/>
              <a:t>[25] </a:t>
            </a:r>
            <a:r>
              <a:rPr lang="en-US" i="1" dirty="0"/>
              <a:t>years ago didn’t yet </a:t>
            </a:r>
            <a:r>
              <a:rPr lang="en-US" i="1" dirty="0" err="1"/>
              <a:t>grok</a:t>
            </a:r>
            <a:r>
              <a:rPr lang="en-US" i="1" dirty="0"/>
              <a:t> </a:t>
            </a:r>
            <a:r>
              <a:rPr lang="en-US" i="1" dirty="0" smtClean="0"/>
              <a:t>objects”</a:t>
            </a:r>
            <a:endParaRPr lang="en-US" i="1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6309181"/>
            <a:ext cx="5410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60" anchor="b">
            <a:spAutoFit/>
          </a:bodyPr>
          <a:lstStyle/>
          <a:p>
            <a:pPr eaLnBrk="0" hangingPunct="0"/>
            <a:r>
              <a:rPr lang="en-US" sz="800" i="1" dirty="0"/>
              <a:t>Source: </a:t>
            </a:r>
            <a:r>
              <a:rPr lang="en-US" sz="800" i="1" dirty="0">
                <a:hlinkClick r:id="rId2"/>
              </a:rPr>
              <a:t>Herb </a:t>
            </a:r>
            <a:r>
              <a:rPr lang="en-US" sz="800" i="1" dirty="0" smtClean="0">
                <a:hlinkClick r:id="rId2"/>
              </a:rPr>
              <a:t>Sutter | The </a:t>
            </a:r>
            <a:r>
              <a:rPr lang="en-US" sz="800" i="1" dirty="0">
                <a:hlinkClick r:id="rId2"/>
              </a:rPr>
              <a:t>Free Lunch Is Over: A Fundamental Turn Toward Concurrency in Software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7097650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Jimmy McMillan would say…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AutoShape 2" descr="data:image/jpeg;base64,/9j/4AAQSkZJRgABAQAAAQABAAD/2wCEAAkGBhQSEBQUEhQUFBUVFBQVFBQUFBAUFBUUFBQVFBUUFRQXHSYeFxkjGRQUHy8gJCcpLCwsFR4xNTAqNSYrLCkBCQoKDgwOGA8PFykcHBwpKSkpLCkpKSkpKSkpKSkpKSkpKSksKSkpKSkpKSwpKSkpKSkpLCwpLCksKSkpLCkpLP/AABEIAKgBLAMBIgACEQEDEQH/xAAcAAACAwEBAQEAAAAAAAAAAAACAwABBAUGBwj/xAA7EAABAwIEAwcCAwYGAwAAAAABAAIRAyEEBRIxQVFhBhMicYGRoTKxBxThI0JygpLBM1Ji0fDxJLLC/8QAGgEAAgMBAQAAAAAAAAAAAAAAAAECAwQFBv/EACURAAICAQQBBQEBAQAAAAAAAAABAhEDBBIhMTIFEyJBQnFhUf/aAAwDAQACEQMRAD8A+fgK1cKELuIzFEoCmEIHJPoYTAl4nZNppWJSl4jRWHTkmgo/EiCRdV74xjywabDqbKqZgJH5qSNPlG9zZdDOnsAY1jdJawB17EjjHMmSqvftOUfoK5SKaZTmLNhG+Ee/utLVuxtuKbIyCAUhWFSsIhAIKosjCGqLJNcDMtBPlKoBNSj0MBwSyE0paUgAAT6YSgnU0o9gPasWa/StwCwZpsjN4MI9mbLxb1XSp7Ln5ft6rosUNP4ocgoQu2RgIHlXsiUwIIumsQOF0l0MEoQiKpABhE0IQjYpIQjFJdFtk7FIKDbKlr5DDAUAVqBWCEhRUFaqGUQllNKBwSYBMCTiiOa0tC4OJqEudO4JWfUT2x4LIKx9SoDaTA5LI53VKZVg+aJ7wFy7vstG0KpY4OG4MhXUzJ9R5LgPEdhsOAA9AFj7+6fgDNRgj979VKPPAn/09NTbEJzQgamAL0EVSMzIFIRAK1IRQQ1RZMCXW2KTARQ2TENAWRwlFcDFvSynOCWlIYMJ1JJTqaSEx4WDM9l0AsGaiyjm8GOPYjL9l0KawYAeFb2JYPFDkMCByMIXFXMgimIXI6apwQuhgEIdKYqhAWRoTWhLATQpIRnxJQUHWR4pLoCyq/RIaoArhRoUxCFFYCtVUMFCQjKBJgMaFxcxpxUPWCvWZDkNXF1O7ogEgFzi4kNa0cXGDxsABded7R4PusVUp6teiGkhrm+KJIh17SserlHbt+yyHZzH05FlnOHcn6VYXOLRbMMButWBpTUaBzk+QWdxXUyWlYv52Hpv/wA6K7BDdNIjJ0jrMTEtiaF3kZiwopCiYiBBW+lMCDEbJS6GhVDZMQUtkaUehsBySQnOSnBKQIFasLh3PMNBJ6IsFl5qEcG8+fl1XtMryxrALWXK1XqEcHxjyzZh0ryK3wjLlnYsVBL60dGNc75MDda8d+GVJzLVqs8PDTHxyXpcNmNOm0eCeBJXVq5kyowbW32XJevyz7kXPTRXSPkGM7EVqA8JFUCTYaTHPSSuawc/lfSc5zBrXQLjePIQvNY3A0qrZbLX+RMn/ZbNL6lT2zKsulaVo86hKZUpFpLXCCNxySyu8pKStGKqI1REwIYU0AMKKyoECCCIKgiaFJAZsWhpbIsUFKOyq/RL6DVBWQoFMiJCpEFRCrokAUBrNG5HuEnHH6W6g3UY1HYeaXlr6DD+1paxxJLnD+gRbyWLPqXCVJFkY2fcfwWy8fk6lcX76qQ0/wCij4P/AH1ofxG/CRuNccRhXNpYg/W1w/Z1oEDURdj9vEJmLjlq7MfiNlNOhTo08TTpNY0Na2o19Gw3MOHEyV6vAdp8LXE0cTQqfwVaZ+JXMlJybbLUqVH5az3IcRhH6MTRfRPAuHgP8NQeF3vK5RB4L9e5xiKYpkPDHh1odpc31Bsvl2f5Fk8zVZg6Zm5ZVNIyeYpvCjYHxSjTc4wI6nkvQYKloYG8v+ytWcjD94Rg2NbRb4Wluv8AaRYvJeS4yduiVRautpcW2n9lM39GhqMBC0I4XSRURQK1AmIsNScRsnyk4kWUZAgKOyOFVMWRIXRJgOClDDl7g3nx5DiVTgtGX16cEGo3UfCWgyQDuTGyy6rKsUGyeOO50d3LaYI1AQ2fCOgXfwsETK5FPFBtLUxusAbAtLvuk4PtDLiA1wcG3Y4FrhyMcRC8ZK5NyZ3otJKKPRU3XPDks+Y46LSYB4lcpuYxLRMgSeEkm4koMSS6C0Ek3LbEhQpklVh4lxed1grktPIjkj/NaRtB6rG+vJJPFOK5LJU0FjMJrZ3gkObuIkObG087Llh0iQunQrSC0TJ2g8QuPSeNbmjmTHI8f7fK9B6dnd7GcTU46do0NCEhMa1AQu+jGDKqERCiAIiCpEBZSQjNiSrpbBVX3TKYsqf0P6IVQRwlwpgAFFFYCiM52b0pp9QZH2XNpusuzj2ksMEA8CdlxsOLBcjWL5l0OhoUqUwdwD5gFEAl1HLETE1WzYyQNgSSB5A2CU5gHAewToQsZqc0cyB8qSVsGdwM0sYOQA+FqpJVdPYF3YKnRmY1qaEtibC1IiyioAoUQQIgSMTstCz4oqMugRKewVlRuysoXRIW+wMCem89FgwGFr6WC7WOaXl8ES4uILQekbbhemyjL5D6zjDaYkD/ADPmGj3grp5VlANN2mu+k4nU4tDSHk76gZ43Xn/VNRFNQN+kwuXyPLBlckBr27AaS1xDv5gbBHVzqvSqPf3AqMpNDXE2gmC4F4+qPLzXo8Tmf5Ut1AVGlzWvqQ0Fkk3sOJhF2i7Q4RtHRq0yTHhEid9rnmZXHWRvjbZveOnd0eTfWFWs04hwpgwCxrqjYnkeK7baNEXFR7iBY6psNtrra44d0AVGB2lsNf4ZtaCRBnzXLzLINXj1BjgNwRcDbjfzRcXx0La0gMRiwR4TMiZtB5eRWCmS4xzXnq+Jeyq5wIJk3EEOHWOPyFuwWf3BewiOLQSPZXezXRV718M9XgsMQ3/kf97rhYtunEj/AFapI9OC7+XZm2tTJYQbHY29uBXDzE6qzI6X6DdaNLamv6UZnuRsSymBLherOaCVSIoUAWmRZBCY0KQjHiN02nsl1xdNYqV2S+iKgiIVQpiEgKBQK1EZhzR4FMzxsIMX3E8wuZSEBdHN6h06AbEgvFr6T4fK/JYVxdVK8jL4dEJSTKaUDlkJi6hhHlLJrN6SfhZnnUV2Mkw31O/lH3P9lowR3TSIyfBtrhPp7JVbcJ7Qu0vIzjGpsoGhMAWhESlauFAgCLPiVpAWfEBRl0NFjZFSZLgOZA91QR0XQ5p5FKXiM9P2kwwoYSixly941O4nS0uPzHsuXl+IqPLWUwXOdYD7n9V6/FmjWo05LbQRMWsAfWVwsZmNLDMqdw3XVcCGlvAQLX4n+y8XnTnke47GDJshwaWZDDi172nUA0gHU3+abHosOa9icOAHaNR/d8Rn+ULzuXHHuqNc7D4hzSzvAdFi07Rwm+xIK6tPtl3dTS5rmkGXNe1zagGxOl19tuCi8bj0NZd3LNWTgNqnvWsh0ACJAa0WBB3WnNctoG9MGmdvA6G/0fT8KsXTbVpfmKW4LbC4M+GPaFw6mOOxWeSaZqxyjI52NwjWEzDusAfCLJKAdUuPCAZ6cNuIScyq6oHEr1WS5T3eHkt8RmQSLD16x7rUpNR5MuRK3Rwm1G0C4PgNc4wQQIJH06d/ZJova/xAzBIBjggxmVhzyaguCSZmw2DR62WhuC7rw+tuokesLfoKnlRm1MdsbChLKbCWV6g5oJVIiFQQBITAbIAjQBjq7pw2Sqgv6pwCrRIoqBW4KgpiEgKQrahqmGk9Cq26VjONjamp55beyWVRN/lWvOzlcmzUiistRxcYCdXcdgip0w0KIAsphrZXdwEd22OIk+Z3+V5uvXlehydhFFs8ZI8iZC36Hzf8K8nQ2qLhaWLNVHiC1MC6qXJSxjUwBU0IwFcQKhUAj0qy1AAAJGJFwtYCzYoXHmoyQyAKiEzSm4OjqeGzEmAd7pSdIfbNuFySq+k0tmC+4/dAjcjqfNDnWWVKRaXCJmOQjlHp7r6Rl2BaymADMActwIlZs1y0VAAQCOEnbr1XjtRk3zcjp4ntSRwshzqpTZ4e9Y21oa9nmBuPRMzztHSrN0VqNDEASIqM8TbHYm4PFHh8HoI2sDDALzMeVp+ei5+MyE1qokhvCRNuO3mYWY0KSb56OXlWZMoVXhjXClUg92XatBECGuPC5N1srYClUd4SBO4EyI336/ddAdjmgbnUAbk26WXlcS40C91SxBIaB0JuR1N06sE1+TsYbswwODtyCTciADt5rdm+KFOhcbjRxHCx2ngvF4btHiWiTp09R4iNxJWLNe0FSrp1RpBvG5EzurlBsolJnoez+ANWq6rV8UNAYDfgQCOu/ukYv6zPM/crt9mgO7B21BoHRsAfr6rkZmwiq4cufJdH02veZRqPFWZZQJsJa9KYQSqCIquKAKTQEGlM4JMDE/dPSDunQoRJMhVNRFCFMQposl4y1N3knM2WXNjFJ3WB8qjI6xt/4NdnIJVSoNkJNl501FNF5Sqr5MK3POyGEABpXrqRBa0jaBHlC8px8l6fBVAabb8APUC66OhklJplWQGr9QWloWasRqC0NrACZC6MZxvllVM0sCz5jii3S1v1O+AOKpmZs4SfhcWvVqCsXP8AEHG0TAHALPqtXFQ2wfLJQg75OlSxLiS2TYDimUMwcN7/AHWCfEXeShfD44FcmOacXaZdtTOy3HiNkrvw8yJtzWFhiyOk7STPor1rcv27F7aOgK49k7BYloqNcSBBG64r6cu1Alp+I6hPfWhuyb12Rppi9tH2PA5k1zA5pkEW9OSZVxHhOraF8My/tBVw7wWE6dQJbzkjUfaV9yzDKahYTRaXTBa0f6r7rkTxuzQpI89l2KLsTUbxkG+1t/mPZehw7Bx4fHReTxeWYvA1O+qYWrUa+z+5LX6ZgSWjxGPLaV2MHn9I7ktM3a5rmuEc2m8KEoNE7TOtWHLdfJu1NQPxRc4w0EBrDEl223Kdua+rmi6r4WO0l1tUTp5EDj5Ls9nuweHwru8DTVrG5q1ILpO+kbN9AnCIbqPjmS9icXjHD9k+hR/frVmOpjSLnS1wBdYco6ry/abE0PzRGFnuKYbTa4mTVLQddY/xOmOgHNfVfxo7c6QcBRN3j/yXDgw7UgebuPTzXxWo261RiVym5HvcjxZcGwRAaLSIgQPsu5m2RawHM+oASOJH6Lw3Z/N20o1AFtgeYA3jmvYZX2tpOd9eng0EEWnaduSrxynhybok3U40zivpkGCLpJC9FmhbWpuqQA9hgluzwTE+fkvPEL1Wny+9Dcc+cdroFyGEwtVQryBRCKLKFWRZDAx8U4hKaLp0KCJglUArcqCkhCqey52d1fpb6+q6NPZcfN/8T2+ywayVYicF8jJKB5sicgJXFNAKEuVuKKlRm52HBMAWC0n0WhlU2+yQ98npsP8AdO03A5JAdKnUEWRd6sGuDIRGokA+vzG4v5+alLEagk94kUjBcOtvVAHRw12meJJ9OCt7bA8lVJ1vJG16QDRdR58Q6gj1WfXBhG90jyMoA0PWZ9VNc+yyv2QBWHw3eVGM31va3+ox/dfqQYtuHwnePPhpUpcbCdLefp8r819k6OvH4VvOu0/0TU/+F9N/FztMRTp4Ki5uotD8QS5jYbHgp+Ii5MuP8I5oGcapjTmFV1fFYivRrNaHYWjhydNIiS8SDFR941cdt14LHZ1UdWaTiDUa0tca0SdIIOrTaSAPpPKF1cuZUcx4eS4aYb3Z7ypqdYAloPgiQSbiRG6z5D+HmNxIPd4d+g21u0sa4bSC4yR1CKvsD9JZblVNjWuABJAOrgbbgcFz+3PaluX4N9YwXnwUWE/XVd9I8hdx6AoOwuWYrD4RtLGVW1ajTIeJsyBDCTvpgiRwhfFvxQ7XfnsaQw/sKE06XJzp/aVfUiB0b1RSEeRxOJdUe59R2p73Fz3HdznGSf04JTqcooRMCYA0qrW7n0Fz7BacO8O2mJ42VCiI5JuGHsEgOhRxDmiA4xxE2PonNxU7/CwmooFfizzxP4si4p9nVsRZDCwNqEbFPp4z/N7hdbDr4S4lwymWJro1So7ZRjgbgyrfst6akrRV0ZGC6YENII4UUMohCAjJQBMBVLZcjM/8Qx0PwurRNlx86OmqD/maPiy5+sV4izH5GN5SyVZqSgLlxjQGIFz7IH4gnawU0omsnyQBMPTvJTn/AFD1RgpT3XCACdUsl61TilByANYfZW1t/wDnBIY5am7IAdTcmEpDE47KIBvGpsjcfPNKFRFSqwUNZkHobhADKdW0crIKiAGD8InIA6vZDGCjjaVct1Cg2vVLRAkMoVOJ4XE9Fmq46pUqPqPqO7yq4vqOFpcTeOMCwA4ABBlFas2tTOF/xjqDAdJBBY7WCHeEjRr3V0GNdWoBtJxpsps7w6Tc6dcHgbRvwKBnYybMmBr2vMugEueXu8BcIcCDIDHaSQNwv0D2YwzaeDoMaQWtpNDS3UARwgOJIHmV+eezeTCo+rUeCym5j23BLRTfAuBcE8jAFuS+95PimUMBSqVHRTpYZjnPdaGtZJJ9AkwOD+Lva/8AKYXuKRiviQ5oI3ZSsKlTob6R1PRfAPLhYeS7PavtE7G4upXfI1mGNP7lJshjPkk9XFccNTEW0JrBdU1qpoLvL7/ogAj4vL7/AKJ7DaAlPdCKgUAPaEwKmK31IQBRckmrx4fdJdU1GOHFDXcTYcEAQ5iWuBbaOHPmF6HvNTA4bEA+68i+g4Xgr0uUunDN6SPYldXQTe5x+inKuLGUkZVUuKIrrFILkIARqgmBlo7Iq9Br26XAEdf7ciooqlTSTJN0cPF9n3C9M6h/lNneh4rlvJaYcCDyIhRRc3VaeEOYlsJNk75MbXCtRc0tC75LqPVqIAjnWSZuoogBtEytw2UUSAlMrTKiiiAtya06hB9FFEAZ/v8A3TGGQoogDblGPFDEUarjApuJJImxpvbt/MhGdmZY7VrAdUJ4FzAxzbfSYEW91FEwPqf4R9oMKWPw9Z4GIrOP7N7Q2m5gB0U6R2cYkkG8k8IXP/FPtUG02ZfRdZoa7EGbiL06JjjADiOWnmookM+Xm5RzCpRAiqR132b9/wBE59cbBRRACtUrRQcAqUTAeXLHisTwVKJAWPCI9T5oTXhUomBlxLKjgTO14BXp8rouZhWB/wBRlxHLUSR8Qooun6ermynL0NpCyNRRdgpBcqCpRAj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hQSEBQUEhQUFBUVFBQVFBQUFBAUFBUUFBQVFBUUFRQXHSYeFxkjGRQUHy8gJCcpLCwsFR4xNTAqNSYrLCkBCQoKDgwOGA8PFykcHBwpKSkpLCkpKSkpKSkpKSkpKSkpKSksKSkpKSkpKSwpKSkpKSkpLCwpLCksKSkpLCkpLP/AABEIAKgBLAMBIgACEQEDEQH/xAAcAAACAwEBAQEAAAAAAAAAAAACAwABBAUGBwj/xAA7EAABAwIEAwcCAwYGAwAAAAABAAIRAyEEBRIxQVFhBhMicYGRoTKxBxThI0JygpLBM1Ji0fDxJLLC/8QAGgEAAgMBAQAAAAAAAAAAAAAAAAECAwQFBv/EACURAAICAQQBBQEBAQAAAAAAAAABAhEDBBIhMTIFEyJBQnFhUf/aAAwDAQACEQMRAD8A+fgK1cKELuIzFEoCmEIHJPoYTAl4nZNppWJSl4jRWHTkmgo/EiCRdV74xjywabDqbKqZgJH5qSNPlG9zZdDOnsAY1jdJawB17EjjHMmSqvftOUfoK5SKaZTmLNhG+Ee/utLVuxtuKbIyCAUhWFSsIhAIKosjCGqLJNcDMtBPlKoBNSj0MBwSyE0paUgAAT6YSgnU0o9gPasWa/StwCwZpsjN4MI9mbLxb1XSp7Ln5ft6rosUNP4ocgoQu2RgIHlXsiUwIIumsQOF0l0MEoQiKpABhE0IQjYpIQjFJdFtk7FIKDbKlr5DDAUAVqBWCEhRUFaqGUQllNKBwSYBMCTiiOa0tC4OJqEudO4JWfUT2x4LIKx9SoDaTA5LI53VKZVg+aJ7wFy7vstG0KpY4OG4MhXUzJ9R5LgPEdhsOAA9AFj7+6fgDNRgj979VKPPAn/09NTbEJzQgamAL0EVSMzIFIRAK1IRQQ1RZMCXW2KTARQ2TENAWRwlFcDFvSynOCWlIYMJ1JJTqaSEx4WDM9l0AsGaiyjm8GOPYjL9l0KawYAeFb2JYPFDkMCByMIXFXMgimIXI6apwQuhgEIdKYqhAWRoTWhLATQpIRnxJQUHWR4pLoCyq/RIaoArhRoUxCFFYCtVUMFCQjKBJgMaFxcxpxUPWCvWZDkNXF1O7ogEgFzi4kNa0cXGDxsABded7R4PusVUp6teiGkhrm+KJIh17SserlHbt+yyHZzH05FlnOHcn6VYXOLRbMMButWBpTUaBzk+QWdxXUyWlYv52Hpv/wA6K7BDdNIjJ0jrMTEtiaF3kZiwopCiYiBBW+lMCDEbJS6GhVDZMQUtkaUehsBySQnOSnBKQIFasLh3PMNBJ6IsFl5qEcG8+fl1XtMryxrALWXK1XqEcHxjyzZh0ryK3wjLlnYsVBL60dGNc75MDda8d+GVJzLVqs8PDTHxyXpcNmNOm0eCeBJXVq5kyowbW32XJevyz7kXPTRXSPkGM7EVqA8JFUCTYaTHPSSuawc/lfSc5zBrXQLjePIQvNY3A0qrZbLX+RMn/ZbNL6lT2zKsulaVo86hKZUpFpLXCCNxySyu8pKStGKqI1REwIYU0AMKKyoECCCIKgiaFJAZsWhpbIsUFKOyq/RL6DVBWQoFMiJCpEFRCrokAUBrNG5HuEnHH6W6g3UY1HYeaXlr6DD+1paxxJLnD+gRbyWLPqXCVJFkY2fcfwWy8fk6lcX76qQ0/wCij4P/AH1ofxG/CRuNccRhXNpYg/W1w/Z1oEDURdj9vEJmLjlq7MfiNlNOhTo08TTpNY0Na2o19Gw3MOHEyV6vAdp8LXE0cTQqfwVaZ+JXMlJybbLUqVH5az3IcRhH6MTRfRPAuHgP8NQeF3vK5RB4L9e5xiKYpkPDHh1odpc31Bsvl2f5Fk8zVZg6Zm5ZVNIyeYpvCjYHxSjTc4wI6nkvQYKloYG8v+ytWcjD94Rg2NbRb4Wluv8AaRYvJeS4yduiVRautpcW2n9lM39GhqMBC0I4XSRURQK1AmIsNScRsnyk4kWUZAgKOyOFVMWRIXRJgOClDDl7g3nx5DiVTgtGX16cEGo3UfCWgyQDuTGyy6rKsUGyeOO50d3LaYI1AQ2fCOgXfwsETK5FPFBtLUxusAbAtLvuk4PtDLiA1wcG3Y4FrhyMcRC8ZK5NyZ3otJKKPRU3XPDks+Y46LSYB4lcpuYxLRMgSeEkm4koMSS6C0Ek3LbEhQpklVh4lxed1grktPIjkj/NaRtB6rG+vJJPFOK5LJU0FjMJrZ3gkObuIkObG087Llh0iQunQrSC0TJ2g8QuPSeNbmjmTHI8f7fK9B6dnd7GcTU46do0NCEhMa1AQu+jGDKqERCiAIiCpEBZSQjNiSrpbBVX3TKYsqf0P6IVQRwlwpgAFFFYCiM52b0pp9QZH2XNpusuzj2ksMEA8CdlxsOLBcjWL5l0OhoUqUwdwD5gFEAl1HLETE1WzYyQNgSSB5A2CU5gHAewToQsZqc0cyB8qSVsGdwM0sYOQA+FqpJVdPYF3YKnRmY1qaEtibC1IiyioAoUQQIgSMTstCz4oqMugRKewVlRuysoXRIW+wMCem89FgwGFr6WC7WOaXl8ES4uILQekbbhemyjL5D6zjDaYkD/ADPmGj3grp5VlANN2mu+k4nU4tDSHk76gZ43Xn/VNRFNQN+kwuXyPLBlckBr27AaS1xDv5gbBHVzqvSqPf3AqMpNDXE2gmC4F4+qPLzXo8Tmf5Ut1AVGlzWvqQ0Fkk3sOJhF2i7Q4RtHRq0yTHhEid9rnmZXHWRvjbZveOnd0eTfWFWs04hwpgwCxrqjYnkeK7baNEXFR7iBY6psNtrra44d0AVGB2lsNf4ZtaCRBnzXLzLINXj1BjgNwRcDbjfzRcXx0La0gMRiwR4TMiZtB5eRWCmS4xzXnq+Jeyq5wIJk3EEOHWOPyFuwWf3BewiOLQSPZXezXRV718M9XgsMQ3/kf97rhYtunEj/AFapI9OC7+XZm2tTJYQbHY29uBXDzE6qzI6X6DdaNLamv6UZnuRsSymBLherOaCVSIoUAWmRZBCY0KQjHiN02nsl1xdNYqV2S+iKgiIVQpiEgKBQK1EZhzR4FMzxsIMX3E8wuZSEBdHN6h06AbEgvFr6T4fK/JYVxdVK8jL4dEJSTKaUDlkJi6hhHlLJrN6SfhZnnUV2Mkw31O/lH3P9lowR3TSIyfBtrhPp7JVbcJ7Qu0vIzjGpsoGhMAWhESlauFAgCLPiVpAWfEBRl0NFjZFSZLgOZA91QR0XQ5p5FKXiM9P2kwwoYSixly941O4nS0uPzHsuXl+IqPLWUwXOdYD7n9V6/FmjWo05LbQRMWsAfWVwsZmNLDMqdw3XVcCGlvAQLX4n+y8XnTnke47GDJshwaWZDDi172nUA0gHU3+abHosOa9icOAHaNR/d8Rn+ULzuXHHuqNc7D4hzSzvAdFi07Rwm+xIK6tPtl3dTS5rmkGXNe1zagGxOl19tuCi8bj0NZd3LNWTgNqnvWsh0ACJAa0WBB3WnNctoG9MGmdvA6G/0fT8KsXTbVpfmKW4LbC4M+GPaFw6mOOxWeSaZqxyjI52NwjWEzDusAfCLJKAdUuPCAZ6cNuIScyq6oHEr1WS5T3eHkt8RmQSLD16x7rUpNR5MuRK3Rwm1G0C4PgNc4wQQIJH06d/ZJova/xAzBIBjggxmVhzyaguCSZmw2DR62WhuC7rw+tuokesLfoKnlRm1MdsbChLKbCWV6g5oJVIiFQQBITAbIAjQBjq7pw2Sqgv6pwCrRIoqBW4KgpiEgKQrahqmGk9Cq26VjONjamp55beyWVRN/lWvOzlcmzUiistRxcYCdXcdgip0w0KIAsphrZXdwEd22OIk+Z3+V5uvXlehydhFFs8ZI8iZC36Hzf8K8nQ2qLhaWLNVHiC1MC6qXJSxjUwBU0IwFcQKhUAj0qy1AAAJGJFwtYCzYoXHmoyQyAKiEzSm4OjqeGzEmAd7pSdIfbNuFySq+k0tmC+4/dAjcjqfNDnWWVKRaXCJmOQjlHp7r6Rl2BaymADMActwIlZs1y0VAAQCOEnbr1XjtRk3zcjp4ntSRwshzqpTZ4e9Y21oa9nmBuPRMzztHSrN0VqNDEASIqM8TbHYm4PFHh8HoI2sDDALzMeVp+ei5+MyE1qokhvCRNuO3mYWY0KSb56OXlWZMoVXhjXClUg92XatBECGuPC5N1srYClUd4SBO4EyI336/ddAdjmgbnUAbk26WXlcS40C91SxBIaB0JuR1N06sE1+TsYbswwODtyCTciADt5rdm+KFOhcbjRxHCx2ngvF4btHiWiTp09R4iNxJWLNe0FSrp1RpBvG5EzurlBsolJnoez+ANWq6rV8UNAYDfgQCOu/ukYv6zPM/crt9mgO7B21BoHRsAfr6rkZmwiq4cufJdH02veZRqPFWZZQJsJa9KYQSqCIquKAKTQEGlM4JMDE/dPSDunQoRJMhVNRFCFMQposl4y1N3knM2WXNjFJ3WB8qjI6xt/4NdnIJVSoNkJNl501FNF5Sqr5MK3POyGEABpXrqRBa0jaBHlC8px8l6fBVAabb8APUC66OhklJplWQGr9QWloWasRqC0NrACZC6MZxvllVM0sCz5jii3S1v1O+AOKpmZs4SfhcWvVqCsXP8AEHG0TAHALPqtXFQ2wfLJQg75OlSxLiS2TYDimUMwcN7/AHWCfEXeShfD44FcmOacXaZdtTOy3HiNkrvw8yJtzWFhiyOk7STPor1rcv27F7aOgK49k7BYloqNcSBBG64r6cu1Alp+I6hPfWhuyb12Rppi9tH2PA5k1zA5pkEW9OSZVxHhOraF8My/tBVw7wWE6dQJbzkjUfaV9yzDKahYTRaXTBa0f6r7rkTxuzQpI89l2KLsTUbxkG+1t/mPZehw7Bx4fHReTxeWYvA1O+qYWrUa+z+5LX6ZgSWjxGPLaV2MHn9I7ktM3a5rmuEc2m8KEoNE7TOtWHLdfJu1NQPxRc4w0EBrDEl223Kdua+rmi6r4WO0l1tUTp5EDj5Ls9nuweHwru8DTVrG5q1ILpO+kbN9AnCIbqPjmS9icXjHD9k+hR/frVmOpjSLnS1wBdYco6ry/abE0PzRGFnuKYbTa4mTVLQddY/xOmOgHNfVfxo7c6QcBRN3j/yXDgw7UgebuPTzXxWo261RiVym5HvcjxZcGwRAaLSIgQPsu5m2RawHM+oASOJH6Lw3Z/N20o1AFtgeYA3jmvYZX2tpOd9eng0EEWnaduSrxynhybok3U40zivpkGCLpJC9FmhbWpuqQA9hgluzwTE+fkvPEL1Wny+9Dcc+cdroFyGEwtVQryBRCKLKFWRZDAx8U4hKaLp0KCJglUArcqCkhCqey52d1fpb6+q6NPZcfN/8T2+ywayVYicF8jJKB5sicgJXFNAKEuVuKKlRm52HBMAWC0n0WhlU2+yQ98npsP8AdO03A5JAdKnUEWRd6sGuDIRGokA+vzG4v5+alLEagk94kUjBcOtvVAHRw12meJJ9OCt7bA8lVJ1vJG16QDRdR58Q6gj1WfXBhG90jyMoA0PWZ9VNc+yyv2QBWHw3eVGM31va3+ox/dfqQYtuHwnePPhpUpcbCdLefp8r819k6OvH4VvOu0/0TU/+F9N/FztMRTp4Ki5uotD8QS5jYbHgp+Ii5MuP8I5oGcapjTmFV1fFYivRrNaHYWjhydNIiS8SDFR941cdt14LHZ1UdWaTiDUa0tca0SdIIOrTaSAPpPKF1cuZUcx4eS4aYb3Z7ypqdYAloPgiQSbiRG6z5D+HmNxIPd4d+g21u0sa4bSC4yR1CKvsD9JZblVNjWuABJAOrgbbgcFz+3PaluX4N9YwXnwUWE/XVd9I8hdx6AoOwuWYrD4RtLGVW1ajTIeJsyBDCTvpgiRwhfFvxQ7XfnsaQw/sKE06XJzp/aVfUiB0b1RSEeRxOJdUe59R2p73Fz3HdznGSf04JTqcooRMCYA0qrW7n0Fz7BacO8O2mJ42VCiI5JuGHsEgOhRxDmiA4xxE2PonNxU7/CwmooFfizzxP4si4p9nVsRZDCwNqEbFPp4z/N7hdbDr4S4lwymWJro1So7ZRjgbgyrfst6akrRV0ZGC6YENII4UUMohCAjJQBMBVLZcjM/8Qx0PwurRNlx86OmqD/maPiy5+sV4izH5GN5SyVZqSgLlxjQGIFz7IH4gnawU0omsnyQBMPTvJTn/AFD1RgpT3XCACdUsl61TilByANYfZW1t/wDnBIY5am7IAdTcmEpDE47KIBvGpsjcfPNKFRFSqwUNZkHobhADKdW0crIKiAGD8InIA6vZDGCjjaVct1Cg2vVLRAkMoVOJ4XE9Fmq46pUqPqPqO7yq4vqOFpcTeOMCwA4ABBlFas2tTOF/xjqDAdJBBY7WCHeEjRr3V0GNdWoBtJxpsps7w6Tc6dcHgbRvwKBnYybMmBr2vMugEueXu8BcIcCDIDHaSQNwv0D2YwzaeDoMaQWtpNDS3UARwgOJIHmV+eezeTCo+rUeCym5j23BLRTfAuBcE8jAFuS+95PimUMBSqVHRTpYZjnPdaGtZJJ9AkwOD+Lva/8AKYXuKRiviQ5oI3ZSsKlTob6R1PRfAPLhYeS7PavtE7G4upXfI1mGNP7lJshjPkk9XFccNTEW0JrBdU1qpoLvL7/ogAj4vL7/AKJ7DaAlPdCKgUAPaEwKmK31IQBRckmrx4fdJdU1GOHFDXcTYcEAQ5iWuBbaOHPmF6HvNTA4bEA+68i+g4Xgr0uUunDN6SPYldXQTe5x+inKuLGUkZVUuKIrrFILkIARqgmBlo7Iq9Br26XAEdf7ciooqlTSTJN0cPF9n3C9M6h/lNneh4rlvJaYcCDyIhRRc3VaeEOYlsJNk75MbXCtRc0tC75LqPVqIAjnWSZuoogBtEytw2UUSAlMrTKiiiAtya06hB9FFEAZ/v8A3TGGQoogDblGPFDEUarjApuJJImxpvbt/MhGdmZY7VrAdUJ4FzAxzbfSYEW91FEwPqf4R9oMKWPw9Z4GIrOP7N7Q2m5gB0U6R2cYkkG8k8IXP/FPtUG02ZfRdZoa7EGbiL06JjjADiOWnmookM+Xm5RzCpRAiqR132b9/wBE59cbBRRACtUrRQcAqUTAeXLHisTwVKJAWPCI9T5oTXhUomBlxLKjgTO14BXp8rouZhWB/wBRlxHLUSR8Qooun6ermynL0NpCyNRRdgpBcqCpRAj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hQSEBQUEhQUFBUVFBQVFBQUFBAUFBUUFBQVFBUUFRQXHSYeFxkjGRQUHy8gJCcpLCwsFR4xNTAqNSYrLCkBCQoKDgwOGA8PFykcHBwpKSkpLCkpKSkpKSkpKSkpKSkpKSksKSkpKSkpKSwpKSkpKSkpLCwpLCksKSkpLCkpLP/AABEIAKgBLAMBIgACEQEDEQH/xAAcAAACAwEBAQEAAAAAAAAAAAACAwABBAUGBwj/xAA7EAABAwIEAwcCAwYGAwAAAAABAAIRAyEEBRIxQVFhBhMicYGRoTKxBxThI0JygpLBM1Ji0fDxJLLC/8QAGgEAAgMBAQAAAAAAAAAAAAAAAAECAwQFBv/EACURAAICAQQBBQEBAQAAAAAAAAABAhEDBBIhMTIFEyJBQnFhUf/aAAwDAQACEQMRAD8A+fgK1cKELuIzFEoCmEIHJPoYTAl4nZNppWJSl4jRWHTkmgo/EiCRdV74xjywabDqbKqZgJH5qSNPlG9zZdDOnsAY1jdJawB17EjjHMmSqvftOUfoK5SKaZTmLNhG+Ee/utLVuxtuKbIyCAUhWFSsIhAIKosjCGqLJNcDMtBPlKoBNSj0MBwSyE0paUgAAT6YSgnU0o9gPasWa/StwCwZpsjN4MI9mbLxb1XSp7Ln5ft6rosUNP4ocgoQu2RgIHlXsiUwIIumsQOF0l0MEoQiKpABhE0IQjYpIQjFJdFtk7FIKDbKlr5DDAUAVqBWCEhRUFaqGUQllNKBwSYBMCTiiOa0tC4OJqEudO4JWfUT2x4LIKx9SoDaTA5LI53VKZVg+aJ7wFy7vstG0KpY4OG4MhXUzJ9R5LgPEdhsOAA9AFj7+6fgDNRgj979VKPPAn/09NTbEJzQgamAL0EVSMzIFIRAK1IRQQ1RZMCXW2KTARQ2TENAWRwlFcDFvSynOCWlIYMJ1JJTqaSEx4WDM9l0AsGaiyjm8GOPYjL9l0KawYAeFb2JYPFDkMCByMIXFXMgimIXI6apwQuhgEIdKYqhAWRoTWhLATQpIRnxJQUHWR4pLoCyq/RIaoArhRoUxCFFYCtVUMFCQjKBJgMaFxcxpxUPWCvWZDkNXF1O7ogEgFzi4kNa0cXGDxsABded7R4PusVUp6teiGkhrm+KJIh17SserlHbt+yyHZzH05FlnOHcn6VYXOLRbMMButWBpTUaBzk+QWdxXUyWlYv52Hpv/wA6K7BDdNIjJ0jrMTEtiaF3kZiwopCiYiBBW+lMCDEbJS6GhVDZMQUtkaUehsBySQnOSnBKQIFasLh3PMNBJ6IsFl5qEcG8+fl1XtMryxrALWXK1XqEcHxjyzZh0ryK3wjLlnYsVBL60dGNc75MDda8d+GVJzLVqs8PDTHxyXpcNmNOm0eCeBJXVq5kyowbW32XJevyz7kXPTRXSPkGM7EVqA8JFUCTYaTHPSSuawc/lfSc5zBrXQLjePIQvNY3A0qrZbLX+RMn/ZbNL6lT2zKsulaVo86hKZUpFpLXCCNxySyu8pKStGKqI1REwIYU0AMKKyoECCCIKgiaFJAZsWhpbIsUFKOyq/RL6DVBWQoFMiJCpEFRCrokAUBrNG5HuEnHH6W6g3UY1HYeaXlr6DD+1paxxJLnD+gRbyWLPqXCVJFkY2fcfwWy8fk6lcX76qQ0/wCij4P/AH1ofxG/CRuNccRhXNpYg/W1w/Z1oEDURdj9vEJmLjlq7MfiNlNOhTo08TTpNY0Na2o19Gw3MOHEyV6vAdp8LXE0cTQqfwVaZ+JXMlJybbLUqVH5az3IcRhH6MTRfRPAuHgP8NQeF3vK5RB4L9e5xiKYpkPDHh1odpc31Bsvl2f5Fk8zVZg6Zm5ZVNIyeYpvCjYHxSjTc4wI6nkvQYKloYG8v+ytWcjD94Rg2NbRb4Wluv8AaRYvJeS4yduiVRautpcW2n9lM39GhqMBC0I4XSRURQK1AmIsNScRsnyk4kWUZAgKOyOFVMWRIXRJgOClDDl7g3nx5DiVTgtGX16cEGo3UfCWgyQDuTGyy6rKsUGyeOO50d3LaYI1AQ2fCOgXfwsETK5FPFBtLUxusAbAtLvuk4PtDLiA1wcG3Y4FrhyMcRC8ZK5NyZ3otJKKPRU3XPDks+Y46LSYB4lcpuYxLRMgSeEkm4koMSS6C0Ek3LbEhQpklVh4lxed1grktPIjkj/NaRtB6rG+vJJPFOK5LJU0FjMJrZ3gkObuIkObG087Llh0iQunQrSC0TJ2g8QuPSeNbmjmTHI8f7fK9B6dnd7GcTU46do0NCEhMa1AQu+jGDKqERCiAIiCpEBZSQjNiSrpbBVX3TKYsqf0P6IVQRwlwpgAFFFYCiM52b0pp9QZH2XNpusuzj2ksMEA8CdlxsOLBcjWL5l0OhoUqUwdwD5gFEAl1HLETE1WzYyQNgSSB5A2CU5gHAewToQsZqc0cyB8qSVsGdwM0sYOQA+FqpJVdPYF3YKnRmY1qaEtibC1IiyioAoUQQIgSMTstCz4oqMugRKewVlRuysoXRIW+wMCem89FgwGFr6WC7WOaXl8ES4uILQekbbhemyjL5D6zjDaYkD/ADPmGj3grp5VlANN2mu+k4nU4tDSHk76gZ43Xn/VNRFNQN+kwuXyPLBlckBr27AaS1xDv5gbBHVzqvSqPf3AqMpNDXE2gmC4F4+qPLzXo8Tmf5Ut1AVGlzWvqQ0Fkk3sOJhF2i7Q4RtHRq0yTHhEid9rnmZXHWRvjbZveOnd0eTfWFWs04hwpgwCxrqjYnkeK7baNEXFR7iBY6psNtrra44d0AVGB2lsNf4ZtaCRBnzXLzLINXj1BjgNwRcDbjfzRcXx0La0gMRiwR4TMiZtB5eRWCmS4xzXnq+Jeyq5wIJk3EEOHWOPyFuwWf3BewiOLQSPZXezXRV718M9XgsMQ3/kf97rhYtunEj/AFapI9OC7+XZm2tTJYQbHY29uBXDzE6qzI6X6DdaNLamv6UZnuRsSymBLherOaCVSIoUAWmRZBCY0KQjHiN02nsl1xdNYqV2S+iKgiIVQpiEgKBQK1EZhzR4FMzxsIMX3E8wuZSEBdHN6h06AbEgvFr6T4fK/JYVxdVK8jL4dEJSTKaUDlkJi6hhHlLJrN6SfhZnnUV2Mkw31O/lH3P9lowR3TSIyfBtrhPp7JVbcJ7Qu0vIzjGpsoGhMAWhESlauFAgCLPiVpAWfEBRl0NFjZFSZLgOZA91QR0XQ5p5FKXiM9P2kwwoYSixly941O4nS0uPzHsuXl+IqPLWUwXOdYD7n9V6/FmjWo05LbQRMWsAfWVwsZmNLDMqdw3XVcCGlvAQLX4n+y8XnTnke47GDJshwaWZDDi172nUA0gHU3+abHosOa9icOAHaNR/d8Rn+ULzuXHHuqNc7D4hzSzvAdFi07Rwm+xIK6tPtl3dTS5rmkGXNe1zagGxOl19tuCi8bj0NZd3LNWTgNqnvWsh0ACJAa0WBB3WnNctoG9MGmdvA6G/0fT8KsXTbVpfmKW4LbC4M+GPaFw6mOOxWeSaZqxyjI52NwjWEzDusAfCLJKAdUuPCAZ6cNuIScyq6oHEr1WS5T3eHkt8RmQSLD16x7rUpNR5MuRK3Rwm1G0C4PgNc4wQQIJH06d/ZJova/xAzBIBjggxmVhzyaguCSZmw2DR62WhuC7rw+tuokesLfoKnlRm1MdsbChLKbCWV6g5oJVIiFQQBITAbIAjQBjq7pw2Sqgv6pwCrRIoqBW4KgpiEgKQrahqmGk9Cq26VjONjamp55beyWVRN/lWvOzlcmzUiistRxcYCdXcdgip0w0KIAsphrZXdwEd22OIk+Z3+V5uvXlehydhFFs8ZI8iZC36Hzf8K8nQ2qLhaWLNVHiC1MC6qXJSxjUwBU0IwFcQKhUAj0qy1AAAJGJFwtYCzYoXHmoyQyAKiEzSm4OjqeGzEmAd7pSdIfbNuFySq+k0tmC+4/dAjcjqfNDnWWVKRaXCJmOQjlHp7r6Rl2BaymADMActwIlZs1y0VAAQCOEnbr1XjtRk3zcjp4ntSRwshzqpTZ4e9Y21oa9nmBuPRMzztHSrN0VqNDEASIqM8TbHYm4PFHh8HoI2sDDALzMeVp+ei5+MyE1qokhvCRNuO3mYWY0KSb56OXlWZMoVXhjXClUg92XatBECGuPC5N1srYClUd4SBO4EyI336/ddAdjmgbnUAbk26WXlcS40C91SxBIaB0JuR1N06sE1+TsYbswwODtyCTciADt5rdm+KFOhcbjRxHCx2ngvF4btHiWiTp09R4iNxJWLNe0FSrp1RpBvG5EzurlBsolJnoez+ANWq6rV8UNAYDfgQCOu/ukYv6zPM/crt9mgO7B21BoHRsAfr6rkZmwiq4cufJdH02veZRqPFWZZQJsJa9KYQSqCIquKAKTQEGlM4JMDE/dPSDunQoRJMhVNRFCFMQposl4y1N3knM2WXNjFJ3WB8qjI6xt/4NdnIJVSoNkJNl501FNF5Sqr5MK3POyGEABpXrqRBa0jaBHlC8px8l6fBVAabb8APUC66OhklJplWQGr9QWloWasRqC0NrACZC6MZxvllVM0sCz5jii3S1v1O+AOKpmZs4SfhcWvVqCsXP8AEHG0TAHALPqtXFQ2wfLJQg75OlSxLiS2TYDimUMwcN7/AHWCfEXeShfD44FcmOacXaZdtTOy3HiNkrvw8yJtzWFhiyOk7STPor1rcv27F7aOgK49k7BYloqNcSBBG64r6cu1Alp+I6hPfWhuyb12Rppi9tH2PA5k1zA5pkEW9OSZVxHhOraF8My/tBVw7wWE6dQJbzkjUfaV9yzDKahYTRaXTBa0f6r7rkTxuzQpI89l2KLsTUbxkG+1t/mPZehw7Bx4fHReTxeWYvA1O+qYWrUa+z+5LX6ZgSWjxGPLaV2MHn9I7ktM3a5rmuEc2m8KEoNE7TOtWHLdfJu1NQPxRc4w0EBrDEl223Kdua+rmi6r4WO0l1tUTp5EDj5Ls9nuweHwru8DTVrG5q1ILpO+kbN9AnCIbqPjmS9icXjHD9k+hR/frVmOpjSLnS1wBdYco6ry/abE0PzRGFnuKYbTa4mTVLQddY/xOmOgHNfVfxo7c6QcBRN3j/yXDgw7UgebuPTzXxWo261RiVym5HvcjxZcGwRAaLSIgQPsu5m2RawHM+oASOJH6Lw3Z/N20o1AFtgeYA3jmvYZX2tpOd9eng0EEWnaduSrxynhybok3U40zivpkGCLpJC9FmhbWpuqQA9hgluzwTE+fkvPEL1Wny+9Dcc+cdroFyGEwtVQryBRCKLKFWRZDAx8U4hKaLp0KCJglUArcqCkhCqey52d1fpb6+q6NPZcfN/8T2+ywayVYicF8jJKB5sicgJXFNAKEuVuKKlRm52HBMAWC0n0WhlU2+yQ98npsP8AdO03A5JAdKnUEWRd6sGuDIRGokA+vzG4v5+alLEagk94kUjBcOtvVAHRw12meJJ9OCt7bA8lVJ1vJG16QDRdR58Q6gj1WfXBhG90jyMoA0PWZ9VNc+yyv2QBWHw3eVGM31va3+ox/dfqQYtuHwnePPhpUpcbCdLefp8r819k6OvH4VvOu0/0TU/+F9N/FztMRTp4Ki5uotD8QS5jYbHgp+Ii5MuP8I5oGcapjTmFV1fFYivRrNaHYWjhydNIiS8SDFR941cdt14LHZ1UdWaTiDUa0tca0SdIIOrTaSAPpPKF1cuZUcx4eS4aYb3Z7ypqdYAloPgiQSbiRG6z5D+HmNxIPd4d+g21u0sa4bSC4yR1CKvsD9JZblVNjWuABJAOrgbbgcFz+3PaluX4N9YwXnwUWE/XVd9I8hdx6AoOwuWYrD4RtLGVW1ajTIeJsyBDCTvpgiRwhfFvxQ7XfnsaQw/sKE06XJzp/aVfUiB0b1RSEeRxOJdUe59R2p73Fz3HdznGSf04JTqcooRMCYA0qrW7n0Fz7BacO8O2mJ42VCiI5JuGHsEgOhRxDmiA4xxE2PonNxU7/CwmooFfizzxP4si4p9nVsRZDCwNqEbFPp4z/N7hdbDr4S4lwymWJro1So7ZRjgbgyrfst6akrRV0ZGC6YENII4UUMohCAjJQBMBVLZcjM/8Qx0PwurRNlx86OmqD/maPiy5+sV4izH5GN5SyVZqSgLlxjQGIFz7IH4gnawU0omsnyQBMPTvJTn/AFD1RgpT3XCACdUsl61TilByANYfZW1t/wDnBIY5am7IAdTcmEpDE47KIBvGpsjcfPNKFRFSqwUNZkHobhADKdW0crIKiAGD8InIA6vZDGCjjaVct1Cg2vVLRAkMoVOJ4XE9Fmq46pUqPqPqO7yq4vqOFpcTeOMCwA4ABBlFas2tTOF/xjqDAdJBBY7WCHeEjRr3V0GNdWoBtJxpsps7w6Tc6dcHgbRvwKBnYybMmBr2vMugEueXu8BcIcCDIDHaSQNwv0D2YwzaeDoMaQWtpNDS3UARwgOJIHmV+eezeTCo+rUeCym5j23BLRTfAuBcE8jAFuS+95PimUMBSqVHRTpYZjnPdaGtZJJ9AkwOD+Lva/8AKYXuKRiviQ5oI3ZSsKlTob6R1PRfAPLhYeS7PavtE7G4upXfI1mGNP7lJshjPkk9XFccNTEW0JrBdU1qpoLvL7/ogAj4vL7/AKJ7DaAlPdCKgUAPaEwKmK31IQBRckmrx4fdJdU1GOHFDXcTYcEAQ5iWuBbaOHPmF6HvNTA4bEA+68i+g4Xgr0uUunDN6SPYldXQTe5x+inKuLGUkZVUuKIrrFILkIARqgmBlo7Iq9Br26XAEdf7ciooqlTSTJN0cPF9n3C9M6h/lNneh4rlvJaYcCDyIhRRc3VaeEOYlsJNk75MbXCtRc0tC75LqPVqIAjnWSZuoogBtEytw2UUSAlMrTKiiiAtya06hB9FFEAZ/v8A3TGGQoogDblGPFDEUarjApuJJImxpvbt/MhGdmZY7VrAdUJ4FzAxzbfSYEW91FEwPqf4R9oMKWPw9Z4GIrOP7N7Q2m5gB0U6R2cYkkG8k8IXP/FPtUG02ZfRdZoa7EGbiL06JjjADiOWnmookM+Xm5RzCpRAiqR132b9/wBE59cbBRRACtUrRQcAqUTAeXLHisTwVKJAWPCI9T5oTXhUomBlxLKjgTO14BXp8rouZhWB/wBRlxHLUSR8Qooun6ermynL0NpCyNRRdgpBcqCpRAj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 descr="http://www.troll.me/images/rent-is-too-damn-high/rent-is-too-damn-hig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90" y="1828800"/>
            <a:ext cx="4732020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0" y="5286375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</a:defRPr>
            </a:lvl9pPr>
          </a:lstStyle>
          <a:p>
            <a:pPr algn="ctr"/>
            <a:r>
              <a:rPr lang="en-US" kern="0" dirty="0" smtClean="0"/>
              <a:t>IS TOO DAMN HARD!!!</a:t>
            </a:r>
            <a:endParaRPr lang="en-US" kern="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0" y="6309181"/>
            <a:ext cx="5410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60" anchor="b">
            <a:spAutoFit/>
          </a:bodyPr>
          <a:lstStyle/>
          <a:p>
            <a:pPr eaLnBrk="0" hangingPunct="0"/>
            <a:r>
              <a:rPr lang="en-US" sz="800" i="1" dirty="0" smtClean="0"/>
              <a:t>Source</a:t>
            </a:r>
            <a:r>
              <a:rPr lang="en-US" sz="800" i="1" dirty="0"/>
              <a:t>: </a:t>
            </a:r>
            <a:r>
              <a:rPr lang="en-US" sz="800" i="1" dirty="0">
                <a:hlinkClick r:id="rId3"/>
              </a:rPr>
              <a:t>http://</a:t>
            </a:r>
            <a:r>
              <a:rPr lang="en-US" sz="800" i="1" dirty="0" smtClean="0">
                <a:hlinkClick r:id="rId3"/>
              </a:rPr>
              <a:t>www.troll.me/images/rent-is-too-damn-high/rent-is-too-damn-high.jpg</a:t>
            </a:r>
            <a:endParaRPr lang="en-US" sz="800" i="1" dirty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0" y="9144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-112" charset="0"/>
              </a:defRPr>
            </a:lvl9pPr>
          </a:lstStyle>
          <a:p>
            <a:pPr algn="ctr"/>
            <a:r>
              <a:rPr lang="en-US" kern="0" dirty="0" smtClean="0"/>
              <a:t>CONCURRENCY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136747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concurrency hard?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b="1" i="1" dirty="0"/>
              <a:t>The programmer must ensure</a:t>
            </a:r>
            <a:r>
              <a:rPr lang="en-US" i="1" dirty="0"/>
              <a:t> read and write access to objects is properly coordinated (or "synchronized") between threads.”</a:t>
            </a:r>
          </a:p>
          <a:p>
            <a:pPr marL="0" indent="0">
              <a:buNone/>
            </a:pPr>
            <a:r>
              <a:rPr lang="en-US" i="1" dirty="0" smtClean="0"/>
              <a:t>- </a:t>
            </a:r>
            <a:r>
              <a:rPr lang="en-US" i="1" dirty="0"/>
              <a:t>Java Concurrency | Wikipedia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“C</a:t>
            </a:r>
            <a:r>
              <a:rPr lang="en-US" i="1" dirty="0"/>
              <a:t>++ has been designed for single thread programming, and parallel programming requires a revolutionary rather than evolutionary change. Two words: </a:t>
            </a:r>
            <a:r>
              <a:rPr lang="en-US" b="1" i="1" dirty="0" smtClean="0"/>
              <a:t>data </a:t>
            </a:r>
            <a:r>
              <a:rPr lang="en-US" b="1" i="1" dirty="0"/>
              <a:t>races</a:t>
            </a:r>
            <a:r>
              <a:rPr lang="en-US" i="1" dirty="0" smtClean="0"/>
              <a:t>.”</a:t>
            </a:r>
          </a:p>
          <a:p>
            <a:pPr marL="0" indent="0">
              <a:buNone/>
            </a:pPr>
            <a:r>
              <a:rPr lang="en-US" i="1" dirty="0" smtClean="0"/>
              <a:t>- </a:t>
            </a:r>
            <a:r>
              <a:rPr lang="en-US" i="1" dirty="0" err="1" smtClean="0"/>
              <a:t>Bartosz</a:t>
            </a:r>
            <a:r>
              <a:rPr lang="en-US" i="1" dirty="0" smtClean="0"/>
              <a:t> </a:t>
            </a:r>
            <a:r>
              <a:rPr lang="en-US" i="1" dirty="0" err="1" smtClean="0"/>
              <a:t>Milewski</a:t>
            </a:r>
            <a:endParaRPr lang="en-US" i="1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80999" y="6626225"/>
            <a:ext cx="5212080" cy="231775"/>
          </a:xfrm>
        </p:spPr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6186071"/>
            <a:ext cx="541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60" anchor="b">
            <a:spAutoFit/>
          </a:bodyPr>
          <a:lstStyle/>
          <a:p>
            <a:pPr eaLnBrk="0" hangingPunct="0"/>
            <a:r>
              <a:rPr lang="en-US" sz="800" i="1" dirty="0"/>
              <a:t>Source</a:t>
            </a:r>
            <a:r>
              <a:rPr lang="en-US" sz="800" i="1" dirty="0" smtClean="0"/>
              <a:t>: </a:t>
            </a:r>
            <a:r>
              <a:rPr lang="en-US" sz="800" i="1" dirty="0" smtClean="0">
                <a:hlinkClick r:id="rId2"/>
              </a:rPr>
              <a:t>Java Concurrency | Wikipedia</a:t>
            </a:r>
            <a:endParaRPr lang="en-US" sz="800" i="1" dirty="0" smtClean="0"/>
          </a:p>
          <a:p>
            <a:pPr eaLnBrk="0" hangingPunct="0"/>
            <a:r>
              <a:rPr lang="en-US" sz="800" i="1" dirty="0" smtClean="0"/>
              <a:t>Source</a:t>
            </a:r>
            <a:r>
              <a:rPr lang="en-US" sz="800" i="1" dirty="0"/>
              <a:t>: </a:t>
            </a:r>
            <a:r>
              <a:rPr lang="en-US" sz="800" i="1" dirty="0">
                <a:hlinkClick r:id="rId3"/>
              </a:rPr>
              <a:t>Edward C++</a:t>
            </a:r>
            <a:r>
              <a:rPr lang="en-US" sz="800" i="1" dirty="0" smtClean="0">
                <a:hlinkClick r:id="rId3"/>
              </a:rPr>
              <a:t>Hands </a:t>
            </a:r>
            <a:r>
              <a:rPr lang="en-US" sz="800" i="1" dirty="0">
                <a:hlinkClick r:id="rId3"/>
              </a:rPr>
              <a:t>| </a:t>
            </a:r>
            <a:r>
              <a:rPr lang="en-US" sz="800" i="1" dirty="0" err="1">
                <a:hlinkClick r:id="rId3"/>
              </a:rPr>
              <a:t>Bartosz</a:t>
            </a:r>
            <a:r>
              <a:rPr lang="en-US" sz="800" i="1" dirty="0">
                <a:hlinkClick r:id="rId3"/>
              </a:rPr>
              <a:t> </a:t>
            </a:r>
            <a:r>
              <a:rPr lang="en-US" sz="800" i="1" dirty="0" err="1">
                <a:hlinkClick r:id="rId3"/>
              </a:rPr>
              <a:t>Milewski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11278218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races: The recipe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JDB, Intro to Functional Programming in </a:t>
            </a:r>
            <a:r>
              <a:rPr lang="en-US" dirty="0" err="1"/>
              <a:t>Scala</a:t>
            </a:r>
            <a:r>
              <a:rPr lang="en-US" dirty="0"/>
              <a:t>, October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 data race occurs when two concurrent threads access a shared </a:t>
            </a:r>
            <a:r>
              <a:rPr lang="en-US" i="1" dirty="0" smtClean="0"/>
              <a:t>variable and when</a:t>
            </a:r>
          </a:p>
          <a:p>
            <a:r>
              <a:rPr lang="en-US" i="1" dirty="0" smtClean="0"/>
              <a:t>at </a:t>
            </a:r>
            <a:r>
              <a:rPr lang="en-US" i="1" dirty="0"/>
              <a:t>least one access is a write and</a:t>
            </a:r>
          </a:p>
          <a:p>
            <a:r>
              <a:rPr lang="en-US" i="1" dirty="0" smtClean="0"/>
              <a:t>the </a:t>
            </a:r>
            <a:r>
              <a:rPr lang="en-US" i="1" dirty="0"/>
              <a:t>threads use no explicit mechanism to prevent the accesses from </a:t>
            </a:r>
            <a:r>
              <a:rPr lang="en-US" i="1" dirty="0" smtClean="0"/>
              <a:t>being simultaneous.</a:t>
            </a:r>
          </a:p>
          <a:p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Restated: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Two concurrent 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 least one write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Mechanism not used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6309181"/>
            <a:ext cx="5410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60" anchor="b">
            <a:spAutoFit/>
          </a:bodyPr>
          <a:lstStyle/>
          <a:p>
            <a:pPr eaLnBrk="0" hangingPunct="0"/>
            <a:r>
              <a:rPr lang="en-US" sz="800" i="1" dirty="0"/>
              <a:t>Source: </a:t>
            </a:r>
            <a:r>
              <a:rPr lang="en-US" sz="800" i="1" dirty="0">
                <a:hlinkClick r:id="rId2"/>
              </a:rPr>
              <a:t>Eraser: A Dynamic Data Race Detector for Multithreaded Programs | STEFAN </a:t>
            </a:r>
            <a:r>
              <a:rPr lang="en-US" sz="800" i="1" dirty="0" smtClean="0">
                <a:hlinkClick r:id="rId2"/>
              </a:rPr>
              <a:t>SAVAGE, et al</a:t>
            </a:r>
            <a:endParaRPr lang="en-US" sz="800" i="1" dirty="0"/>
          </a:p>
        </p:txBody>
      </p:sp>
      <p:sp>
        <p:nvSpPr>
          <p:cNvPr id="8" name="Left Arrow 7"/>
          <p:cNvSpPr/>
          <p:nvPr/>
        </p:nvSpPr>
        <p:spPr>
          <a:xfrm>
            <a:off x="4495800" y="4455968"/>
            <a:ext cx="4343400" cy="495300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Here to stay</a:t>
            </a:r>
          </a:p>
        </p:txBody>
      </p:sp>
      <p:sp>
        <p:nvSpPr>
          <p:cNvPr id="9" name="Left Arrow 8"/>
          <p:cNvSpPr/>
          <p:nvPr/>
        </p:nvSpPr>
        <p:spPr>
          <a:xfrm>
            <a:off x="4495800" y="5410200"/>
            <a:ext cx="4343400" cy="495300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Programmer error. Also here to stay</a:t>
            </a:r>
          </a:p>
        </p:txBody>
      </p:sp>
      <p:sp>
        <p:nvSpPr>
          <p:cNvPr id="10" name="Left Arrow 9"/>
          <p:cNvSpPr/>
          <p:nvPr/>
        </p:nvSpPr>
        <p:spPr>
          <a:xfrm>
            <a:off x="4495800" y="4916631"/>
            <a:ext cx="4343400" cy="4953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  <a:ea typeface="+mn-ea"/>
              </a:rPr>
              <a:t>Hmm…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6569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itle of Presentation Maximum Three Lines Aligned from the Bottom&amp;quot;&quot;/&gt;&lt;property id=&quot;20307&quot; value=&quot;266&quot;/&gt;&lt;/object&gt;&lt;object type=&quot;3&quot; unique_id=&quot;10005&quot;&gt;&lt;property id=&quot;20148&quot; value=&quot;5&quot;/&gt;&lt;property id=&quot;20300&quot; value=&quot;Slide 2 - &amp;quot;Titles Are Tahoma 30 pt, Bold, Flush Left, Initial Caps, Edit to Fit Two Lines Max.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Titles Are Two Lines Maximum, Vertically Aligned from Bottom of Text Box&amp;quot;&quot;/&gt;&lt;property id=&quot;20307&quot; value=&quot;256&quot;/&gt;&lt;/object&gt;&lt;object type=&quot;3&quot; unique_id=&quot;10007&quot;&gt;&lt;property id=&quot;20148&quot; value=&quot;5&quot;/&gt;&lt;property id=&quot;20300&quot; value=&quot;Slide 4 - &amp;quot;Tips&amp;quot;&quot;/&gt;&lt;property id=&quot;20307&quot; value=&quot;272&quot;/&gt;&lt;/object&gt;&lt;object type=&quot;3&quot; unique_id=&quot;10008&quot;&gt;&lt;property id=&quot;20148&quot; value=&quot;5&quot;/&gt;&lt;property id=&quot;20300&quot; value=&quot;Slide 5 - &amp;quot;Tips&amp;quot;&quot;/&gt;&lt;property id=&quot;20307&quot; value=&quot;268&quot;/&gt;&lt;/object&gt;&lt;object type=&quot;3&quot; unique_id=&quot;10009&quot;&gt;&lt;property id=&quot;20148&quot; value=&quot;5&quot;/&gt;&lt;property id=&quot;20300&quot; value=&quot;Slide 6 - &amp;quot;TRANSITION OR &amp;#x0D;&amp;#x0A;SECTION HEADING  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Graphic Tips&amp;quot;&quot;/&gt;&lt;property id=&quot;20307&quot; value=&quot;258&quot;/&gt;&lt;/object&gt;&lt;object type=&quot;3&quot; unique_id=&quot;10011&quot;&gt;&lt;property id=&quot;20148&quot; value=&quot;5&quot;/&gt;&lt;property id=&quot;20300&quot; value=&quot;Slide 8 - &amp;quot;Make your presentations easy to share&amp;quot;&quot;/&gt;&lt;property id=&quot;20307&quot; value=&quot;262&quot;/&gt;&lt;/object&gt;&lt;object type=&quot;3&quot; unique_id=&quot;10012&quot;&gt;&lt;property id=&quot;20148&quot; value=&quot;5&quot;/&gt;&lt;property id=&quot;20300&quot; value=&quot;Slide 9 - &amp;quot;Chart Slide&amp;quot;&quot;/&gt;&lt;property id=&quot;20307&quot; value=&quot;267&quot;/&gt;&lt;/object&gt;&lt;object type=&quot;3&quot; unique_id=&quot;10013&quot;&gt;&lt;property id=&quot;20148&quot; value=&quot;5&quot;/&gt;&lt;property id=&quot;20300&quot; value=&quot;Slide 10&quot;/&gt;&lt;property id=&quot;20307&quot; value=&quot;264&quot;/&gt;&lt;/object&gt;&lt;object type=&quot;3&quot; unique_id=&quot;10014&quot;&gt;&lt;property id=&quot;20148&quot; value=&quot;5&quot;/&gt;&lt;property id=&quot;20300&quot; value=&quot;Slide 12 - &amp;quot;A Few Basic Elements&amp;quot;&quot;/&gt;&lt;property id=&quot;20307&quot; value=&quot;269&quot;/&gt;&lt;/object&gt;&lt;object type=&quot;3&quot; unique_id=&quot;10015&quot;&gt;&lt;property id=&quot;20148&quot; value=&quot;5&quot;/&gt;&lt;property id=&quot;20300&quot; value=&quot;Slide 13 - &amp;quot;Example of Objectives &amp;amp; Results Slide&amp;quot;&quot;/&gt;&lt;property id=&quot;20307&quot; value=&quot;270&quot;/&gt;&lt;/object&gt;&lt;object type=&quot;3&quot; unique_id=&quot;10016&quot;&gt;&lt;property id=&quot;20148&quot; value=&quot;5&quot;/&gt;&lt;property id=&quot;20300&quot; value=&quot;Slide 14 - &amp;quot;Example of Objectives &amp;amp; Results Slide&amp;quot;&quot;/&gt;&lt;property id=&quot;20307&quot; value=&quot;271&quot;/&gt;&lt;/object&gt;&lt;object type=&quot;3&quot; unique_id=&quot;10152&quot;&gt;&lt;property id=&quot;20148&quot; value=&quot;5&quot;/&gt;&lt;property id=&quot;20300&quot; value=&quot;Slide 11 - &amp;quot;Title of Presentation Maximum Three Lines Aligned from the Bottom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entor PPT Master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chemeClr val="tx1"/>
          </a:solidFill>
          <a:prstDash val="soli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Starter_Rev_E2</Template>
  <TotalTime>13921</TotalTime>
  <Words>2679</Words>
  <Application>Microsoft Macintosh PowerPoint</Application>
  <PresentationFormat>Letter Paper (8.5x11 in)</PresentationFormat>
  <Paragraphs>452</Paragraphs>
  <Slides>40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Mentor PPT Master</vt:lpstr>
      <vt:lpstr>Worksheet</vt:lpstr>
      <vt:lpstr>Intro to Functional Programming in Scala</vt:lpstr>
      <vt:lpstr>Overview</vt:lpstr>
      <vt:lpstr>Monad tutorial trend</vt:lpstr>
      <vt:lpstr>Moore’s Law</vt:lpstr>
      <vt:lpstr>Moore’s Law</vt:lpstr>
      <vt:lpstr>The free lunch is over!</vt:lpstr>
      <vt:lpstr>As Jimmy McMillan would say…</vt:lpstr>
      <vt:lpstr>Why is concurrency hard?</vt:lpstr>
      <vt:lpstr>Data races: The recipe </vt:lpstr>
      <vt:lpstr>We Want You</vt:lpstr>
      <vt:lpstr>Revoke My Writes?!</vt:lpstr>
      <vt:lpstr>Two timelines </vt:lpstr>
      <vt:lpstr>Dichotomies </vt:lpstr>
      <vt:lpstr>That’s right. You have no writes.</vt:lpstr>
      <vt:lpstr>How can we program this way?</vt:lpstr>
      <vt:lpstr>Function</vt:lpstr>
      <vt:lpstr>Function (visual)</vt:lpstr>
      <vt:lpstr>Programming with only functions (Bash)</vt:lpstr>
      <vt:lpstr>Programming with only functions (Excel)</vt:lpstr>
      <vt:lpstr>Referential Transparency</vt:lpstr>
      <vt:lpstr>Partial ordering of evaluation</vt:lpstr>
      <vt:lpstr>Yeah, but sometimes we need variables</vt:lpstr>
      <vt:lpstr>Squares without variables: Scala</vt:lpstr>
      <vt:lpstr>Calculate factorial: Java</vt:lpstr>
      <vt:lpstr>Calculate factorial: Scala</vt:lpstr>
      <vt:lpstr>First n primes: Java</vt:lpstr>
      <vt:lpstr>First n primes: Scala</vt:lpstr>
      <vt:lpstr>Persistent data structures</vt:lpstr>
      <vt:lpstr>But isn’t that inefficient??</vt:lpstr>
      <vt:lpstr>So why Scala?</vt:lpstr>
      <vt:lpstr>So why Scala, continued…</vt:lpstr>
      <vt:lpstr>Yay! The world’s problems solved!</vt:lpstr>
      <vt:lpstr>Java/Scala timeline</vt:lpstr>
      <vt:lpstr>Scala sounds nice, but does it work?</vt:lpstr>
      <vt:lpstr>Adoption</vt:lpstr>
      <vt:lpstr>Scala at Mentor Graphics?</vt:lpstr>
      <vt:lpstr>Where might Scala fit, then?</vt:lpstr>
      <vt:lpstr>Testing DSL example</vt:lpstr>
      <vt:lpstr>Taking the next step</vt:lpstr>
      <vt:lpstr>PowerPoint Presentation</vt:lpstr>
    </vt:vector>
  </TitlesOfParts>
  <Company>MGC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Title – 36pt, Three Lines Max. Anchor: Bottom Left</dc:title>
  <dc:creator>lseigneu</dc:creator>
  <cp:lastModifiedBy>Mike Kelland</cp:lastModifiedBy>
  <cp:revision>111</cp:revision>
  <dcterms:created xsi:type="dcterms:W3CDTF">2011-12-28T21:33:21Z</dcterms:created>
  <dcterms:modified xsi:type="dcterms:W3CDTF">2013-10-24T15:05:41Z</dcterms:modified>
</cp:coreProperties>
</file>