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88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F9C49-16DC-4B67-A5F1-A80AB5AD5C2F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66E40-6ED1-433C-88E9-1C23504C4B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75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semantic_elements.asp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- La</a:t>
            </a:r>
            <a:r>
              <a:rPr lang="es-ES" baseline="0" dirty="0" smtClean="0"/>
              <a:t> URL se “resuelve”: </a:t>
            </a:r>
          </a:p>
          <a:p>
            <a:endParaRPr lang="es-ES" baseline="0" dirty="0" smtClean="0"/>
          </a:p>
          <a:p>
            <a:r>
              <a:rPr lang="es-ES" baseline="0" dirty="0" smtClean="0"/>
              <a:t>El código del sitio web no está almacenado en nuestro ordenador, es por eso que debe ser pedido a otro ordenador en donde sí se encuentra almacenado. Este “otro ordenador” es llamado “servidor”. Porque sirve un propósito, en nuestro caso, sirve el sitio web.</a:t>
            </a:r>
          </a:p>
          <a:p>
            <a:endParaRPr lang="es-ES" baseline="0" dirty="0" smtClean="0"/>
          </a:p>
          <a:p>
            <a:r>
              <a:rPr lang="es-ES" dirty="0" smtClean="0"/>
              <a:t>Nosotros introducimos “academind.com”</a:t>
            </a:r>
            <a:r>
              <a:rPr lang="es-ES" baseline="0" dirty="0" smtClean="0"/>
              <a:t> (lo cual es un “dominio”), pero realmente, el servidor que almacena el código de un sitio web, se identifica por medio de una dirección IP (Internet </a:t>
            </a:r>
            <a:r>
              <a:rPr lang="es-ES" baseline="0" dirty="0" err="1" smtClean="0"/>
              <a:t>Protocol</a:t>
            </a:r>
            <a:r>
              <a:rPr lang="es-ES" baseline="0" dirty="0" smtClean="0"/>
              <a:t>). El navegador envía una petición al servidor con la dirección IP (la cual fue traducida a partir de, en este caso, “academind.com”).</a:t>
            </a:r>
          </a:p>
          <a:p>
            <a:endParaRPr lang="es-ES" baseline="0" dirty="0" smtClean="0"/>
          </a:p>
          <a:p>
            <a:r>
              <a:rPr lang="es-ES" dirty="0" smtClean="0"/>
              <a:t>¿Cómo</a:t>
            </a:r>
            <a:r>
              <a:rPr lang="es-ES" baseline="0" dirty="0" smtClean="0"/>
              <a:t> se traduce el dominio en la dirección IP?</a:t>
            </a:r>
          </a:p>
          <a:p>
            <a:r>
              <a:rPr lang="es-ES" baseline="0" dirty="0" smtClean="0"/>
              <a:t>Hay un tipo especial de servidor en Internet  (no sólo uno, varios) llamado “servidor de nombres” o “servidor DNS” (donde DNS = </a:t>
            </a:r>
            <a:r>
              <a:rPr lang="es-ES" baseline="0" dirty="0" err="1" smtClean="0"/>
              <a:t>Domain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Name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System</a:t>
            </a:r>
            <a:r>
              <a:rPr lang="es-ES" baseline="0" dirty="0" smtClean="0"/>
              <a:t>).</a:t>
            </a:r>
          </a:p>
          <a:p>
            <a:endParaRPr lang="es-ES" baseline="0" dirty="0" smtClean="0"/>
          </a:p>
          <a:p>
            <a:r>
              <a:rPr lang="es-ES" baseline="0" dirty="0" smtClean="0"/>
              <a:t>El trabajo de estos servidores DNS es traducir los dominios a direcciones IP. Podemos pensar en estos servidores como diccionarios gigantes que almacenan tablas de traducción de tipo DOMINIO =&gt; DIRECCIÓN IP.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navegadores vienen programados para saber las direcciones de estos servidores de dominio.</a:t>
            </a:r>
          </a:p>
          <a:p>
            <a:endParaRPr lang="es-ES" baseline="0" dirty="0" smtClean="0"/>
          </a:p>
          <a:p>
            <a:pPr marL="171450" indent="-171450">
              <a:buFontTx/>
              <a:buChar char="-"/>
            </a:pPr>
            <a:r>
              <a:rPr lang="es-ES" baseline="0" dirty="0" smtClean="0"/>
              <a:t>Una petición es enviada al servidor del sitio web: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aseline="0" dirty="0" smtClean="0"/>
              <a:t>Con la IP resuelta, el navegador envía la petición al servidor con esa dirección IP.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aseline="0" dirty="0" smtClean="0"/>
              <a:t>El navegador colecta cierta información (URL exacta, tipo de petición, metadatos, etc.), y la envía en un paquete de datos a la dirección IP.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aseline="0" dirty="0" smtClean="0"/>
              <a:t>Los datos son enviados usando el protocolo </a:t>
            </a:r>
            <a:r>
              <a:rPr lang="es-ES" baseline="0" dirty="0" err="1" smtClean="0"/>
              <a:t>HyperText</a:t>
            </a:r>
            <a:r>
              <a:rPr lang="es-ES" baseline="0" dirty="0" smtClean="0"/>
              <a:t> Transfer </a:t>
            </a:r>
            <a:r>
              <a:rPr lang="es-ES" baseline="0" dirty="0" err="1" smtClean="0"/>
              <a:t>Protocol</a:t>
            </a:r>
            <a:r>
              <a:rPr lang="es-ES" baseline="0" dirty="0" smtClean="0"/>
              <a:t> (HTTP).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aseline="0" dirty="0" smtClean="0"/>
              <a:t>El servidor trata la petición apropiadamente y retorna una respuesta.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aseline="0" dirty="0" smtClean="0"/>
              <a:t>Tal como una petición, una respuesta contiene datos, metadatos, etc.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aseline="0" dirty="0" smtClean="0"/>
              <a:t>¿Qué sucede en el servidor?</a:t>
            </a:r>
          </a:p>
          <a:p>
            <a:pPr marL="0" indent="0">
              <a:buFontTx/>
              <a:buNone/>
            </a:pPr>
            <a:r>
              <a:rPr lang="es-ES" baseline="0" dirty="0" smtClean="0"/>
              <a:t>Eso lo definen los desarrolladores web. Al final, una respuesta debe ser enviada, y no necesariamente debe contener un sitio web, puede contener data de cualquier tipo, incluyendo archivos e imágenes.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aseline="0" dirty="0" smtClean="0"/>
              <a:t>- La respuesta del servidor es analizada: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aseline="0" dirty="0" smtClean="0"/>
              <a:t>El navegador recibe la respuesta enviada por el servidor. Esto, por si solo, no muestra nada en pantalla.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aseline="0" dirty="0" smtClean="0"/>
              <a:t>El navegador analiza la respuesta, tal como el servidor hizo con la petición enviada anteriormente por el navegador. 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aseline="0" dirty="0" smtClean="0"/>
              <a:t>El navegador chequea los datos y metadatos incluidos en la respuesta y, basado en eso, decide qué hacer.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aseline="0" dirty="0" smtClean="0"/>
              <a:t>La respuesta contiene una parte especifica en los metadatos, la cual informa al navegador acerca del tipo de datos enviados por el servidor (</a:t>
            </a:r>
            <a:r>
              <a:rPr lang="es-ES" baseline="0" dirty="0" err="1" smtClean="0"/>
              <a:t>content-type</a:t>
            </a:r>
            <a:r>
              <a:rPr lang="es-ES" baseline="0" dirty="0" smtClean="0"/>
              <a:t>: </a:t>
            </a:r>
            <a:r>
              <a:rPr lang="es-ES" baseline="0" dirty="0" err="1" smtClean="0"/>
              <a:t>text</a:t>
            </a:r>
            <a:r>
              <a:rPr lang="es-ES" baseline="0" dirty="0" smtClean="0"/>
              <a:t>/</a:t>
            </a:r>
            <a:r>
              <a:rPr lang="es-ES" baseline="0" dirty="0" err="1" smtClean="0"/>
              <a:t>html</a:t>
            </a:r>
            <a:r>
              <a:rPr lang="es-ES" baseline="0" dirty="0" smtClean="0"/>
              <a:t>, por ejemplo).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aseline="0" dirty="0" smtClean="0"/>
              <a:t>Esto permite al navegador analizar los datos que vienen incluidos en la respuesta como código HTML (asumiendo un </a:t>
            </a:r>
            <a:r>
              <a:rPr lang="es-ES" baseline="0" dirty="0" err="1" smtClean="0"/>
              <a:t>content-type</a:t>
            </a:r>
            <a:r>
              <a:rPr lang="es-ES" baseline="0" dirty="0" smtClean="0"/>
              <a:t>: </a:t>
            </a:r>
            <a:r>
              <a:rPr lang="es-ES" baseline="0" dirty="0" err="1" smtClean="0"/>
              <a:t>text</a:t>
            </a:r>
            <a:r>
              <a:rPr lang="es-ES" baseline="0" dirty="0" smtClean="0"/>
              <a:t>/</a:t>
            </a:r>
            <a:r>
              <a:rPr lang="es-ES" baseline="0" dirty="0" err="1" smtClean="0"/>
              <a:t>html</a:t>
            </a:r>
            <a:r>
              <a:rPr lang="es-ES" baseline="0" dirty="0" smtClean="0"/>
              <a:t>).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171450" indent="-171450">
              <a:buFontTx/>
              <a:buChar char="-"/>
            </a:pPr>
            <a:r>
              <a:rPr lang="es-ES" baseline="0" dirty="0" smtClean="0"/>
              <a:t>La página se </a:t>
            </a:r>
            <a:r>
              <a:rPr lang="es-ES" baseline="0" dirty="0" err="1" smtClean="0"/>
              <a:t>renderiza</a:t>
            </a:r>
            <a:r>
              <a:rPr lang="es-ES" baseline="0" dirty="0" smtClean="0"/>
              <a:t> y se muestra en el navegador:</a:t>
            </a:r>
          </a:p>
          <a:p>
            <a:pPr marL="171450" indent="-171450">
              <a:buFontTx/>
              <a:buChar char="-"/>
            </a:pP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aseline="0" dirty="0" smtClean="0"/>
              <a:t>El navegador analiza el HTML retornado por el servidor y con él, construye un sitio web.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aseline="0" dirty="0" smtClean="0"/>
              <a:t>Sin embargo, el código HTML, normalmente, no incluye instrucciones relacionadas a cómo se debe estilizar el sitio web. 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aseline="0" dirty="0" smtClean="0"/>
              <a:t>Pero el código HTML trae instrucciones para solicitar al servidor nuevos datos. Con estas peticiones, se obtienen los CSS y JS necesarios para la correcta visualización y funcionamiento del sitio.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40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- Server-</a:t>
            </a:r>
            <a:r>
              <a:rPr lang="es-ES" dirty="0" err="1" smtClean="0"/>
              <a:t>side</a:t>
            </a:r>
            <a:r>
              <a:rPr lang="es-ES" dirty="0" smtClean="0"/>
              <a:t>: lenguajes</a:t>
            </a:r>
            <a:r>
              <a:rPr lang="es-ES" baseline="0" dirty="0" smtClean="0"/>
              <a:t> que </a:t>
            </a:r>
            <a:r>
              <a:rPr lang="es-ES" dirty="0" smtClean="0"/>
              <a:t>se pueden ejecutar en un ordenador normal (porque  un servidor es, a fin de cuentas, un ordenador normal).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246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21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30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hlinkClick r:id="rId3"/>
              </a:rPr>
              <a:t>https://www.w3schools.com/html/html5_semantic_elements.asp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21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24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00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3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0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86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0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02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2F3880-77D8-4D9E-BC7C-9E52EB9D8497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27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2F3880-77D8-4D9E-BC7C-9E52EB9D8497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6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Learn/Forms/Other_form_controls" TargetMode="External"/><Relationship Id="rId3" Type="http://schemas.openxmlformats.org/officeDocument/2006/relationships/hyperlink" Target="https://www.w3schools.com/html/html5_svg.asp" TargetMode="External"/><Relationship Id="rId7" Type="http://schemas.openxmlformats.org/officeDocument/2006/relationships/hyperlink" Target="https://developer.mozilla.org/en-US/docs/Learn/HTML/Multimedia_and_embedding/Video_and_audio_content" TargetMode="External"/><Relationship Id="rId2" Type="http://schemas.openxmlformats.org/officeDocument/2006/relationships/hyperlink" Target="https://www.w3schools.com/html/html5_canva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/HTML/Multimedia_and_embedding/Adding_vector_graphics_to_the_Web" TargetMode="External"/><Relationship Id="rId5" Type="http://schemas.openxmlformats.org/officeDocument/2006/relationships/hyperlink" Target="https://www.w3schools.com/html/html5_webstorage.asp" TargetMode="External"/><Relationship Id="rId4" Type="http://schemas.openxmlformats.org/officeDocument/2006/relationships/hyperlink" Target="https://www.w3schools.com/html/html5_draganddrop.asp" TargetMode="External"/><Relationship Id="rId9" Type="http://schemas.openxmlformats.org/officeDocument/2006/relationships/hyperlink" Target="https://developer.mozilla.org/en-US/docs/Learn/HTML/Howto/Use_data_attribut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Formación Desarrollo Web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u="sng" dirty="0" err="1" smtClean="0"/>
              <a:t>htML</a:t>
            </a:r>
            <a:r>
              <a:rPr lang="es-ES" dirty="0" smtClean="0"/>
              <a:t> - </a:t>
            </a:r>
            <a:r>
              <a:rPr lang="es-ES" dirty="0" err="1" smtClean="0"/>
              <a:t>css</a:t>
            </a:r>
            <a:r>
              <a:rPr lang="es-ES" dirty="0" smtClean="0"/>
              <a:t> - </a:t>
            </a:r>
            <a:r>
              <a:rPr lang="es-ES" dirty="0" err="1" smtClean="0"/>
              <a:t>javascript</a:t>
            </a:r>
            <a:r>
              <a:rPr lang="es-ES" dirty="0" smtClean="0"/>
              <a:t> - angular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8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dirty="0" smtClean="0"/>
              <a:t>Para agregar estilos a los elementos HTML, se usa el atributo </a:t>
            </a:r>
            <a:r>
              <a:rPr lang="es-ES" i="1" dirty="0" err="1" smtClean="0"/>
              <a:t>style</a:t>
            </a:r>
            <a:endParaRPr lang="es-ES" i="1" dirty="0" smtClean="0"/>
          </a:p>
          <a:p>
            <a:pPr lvl="1">
              <a:lnSpc>
                <a:spcPct val="100000"/>
              </a:lnSpc>
            </a:pPr>
            <a:r>
              <a:rPr lang="es-ES" i="1" dirty="0" smtClean="0"/>
              <a:t>&lt;</a:t>
            </a:r>
            <a:r>
              <a:rPr lang="es-ES" i="1" dirty="0" err="1" smtClean="0"/>
              <a:t>nombredeetiqueta</a:t>
            </a:r>
            <a:r>
              <a:rPr lang="es-ES" i="1" dirty="0" smtClean="0"/>
              <a:t> </a:t>
            </a:r>
            <a:r>
              <a:rPr lang="es-ES" i="1" dirty="0" err="1"/>
              <a:t>style</a:t>
            </a:r>
            <a:r>
              <a:rPr lang="es-ES" i="1" dirty="0" smtClean="0"/>
              <a:t>=“</a:t>
            </a:r>
            <a:r>
              <a:rPr lang="es-ES" i="1" dirty="0" err="1" smtClean="0"/>
              <a:t>propiedad:valor</a:t>
            </a:r>
            <a:r>
              <a:rPr lang="es-ES" i="1" dirty="0" smtClean="0"/>
              <a:t>;"&gt;</a:t>
            </a:r>
          </a:p>
          <a:p>
            <a:pPr lvl="1">
              <a:lnSpc>
                <a:spcPct val="100000"/>
              </a:lnSpc>
            </a:pPr>
            <a:r>
              <a:rPr lang="es-ES" i="1" dirty="0"/>
              <a:t>p</a:t>
            </a:r>
            <a:r>
              <a:rPr lang="es-ES" i="1" dirty="0" smtClean="0"/>
              <a:t>ropiedad </a:t>
            </a:r>
            <a:r>
              <a:rPr lang="es-ES" dirty="0" smtClean="0"/>
              <a:t>es una propiedad CSS</a:t>
            </a:r>
          </a:p>
          <a:p>
            <a:pPr lvl="1">
              <a:lnSpc>
                <a:spcPct val="100000"/>
              </a:lnSpc>
            </a:pPr>
            <a:r>
              <a:rPr lang="es-ES" i="1" dirty="0"/>
              <a:t>v</a:t>
            </a:r>
            <a:r>
              <a:rPr lang="es-ES" i="1" dirty="0" smtClean="0"/>
              <a:t>alor </a:t>
            </a:r>
            <a:r>
              <a:rPr lang="es-ES" dirty="0" smtClean="0"/>
              <a:t>es un valor CSS</a:t>
            </a:r>
          </a:p>
          <a:p>
            <a:pPr>
              <a:lnSpc>
                <a:spcPct val="100000"/>
              </a:lnSpc>
            </a:pPr>
            <a:r>
              <a:rPr lang="es-ES" dirty="0" smtClean="0"/>
              <a:t>Ejemplos: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Color de fondo: </a:t>
            </a:r>
            <a:r>
              <a:rPr lang="es-ES" i="1" dirty="0"/>
              <a:t>&lt;</a:t>
            </a:r>
            <a:r>
              <a:rPr lang="es-ES" i="1" dirty="0" err="1"/>
              <a:t>body</a:t>
            </a:r>
            <a:r>
              <a:rPr lang="es-ES" i="1" dirty="0"/>
              <a:t> </a:t>
            </a:r>
            <a:r>
              <a:rPr lang="es-ES" i="1" dirty="0" err="1"/>
              <a:t>style</a:t>
            </a:r>
            <a:r>
              <a:rPr lang="es-ES" i="1" dirty="0"/>
              <a:t>="</a:t>
            </a:r>
            <a:r>
              <a:rPr lang="es-ES" i="1" dirty="0" err="1"/>
              <a:t>background-color:aliceblue</a:t>
            </a:r>
            <a:r>
              <a:rPr lang="es-ES" i="1" dirty="0"/>
              <a:t>;"&gt;…&lt;/</a:t>
            </a:r>
            <a:r>
              <a:rPr lang="es-ES" i="1" dirty="0" err="1" smtClean="0"/>
              <a:t>body</a:t>
            </a:r>
            <a:r>
              <a:rPr lang="es-ES" i="1" dirty="0" smtClean="0"/>
              <a:t>&gt;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Color de texto: </a:t>
            </a:r>
            <a:r>
              <a:rPr lang="en-US" i="1" dirty="0"/>
              <a:t>&lt;p style="</a:t>
            </a:r>
            <a:r>
              <a:rPr lang="en-US" i="1" dirty="0" err="1"/>
              <a:t>color:red</a:t>
            </a:r>
            <a:r>
              <a:rPr lang="en-US" i="1" dirty="0" smtClean="0"/>
              <a:t>;"&gt;...&lt;/</a:t>
            </a:r>
            <a:r>
              <a:rPr lang="en-US" i="1" dirty="0"/>
              <a:t>p</a:t>
            </a:r>
            <a:r>
              <a:rPr lang="en-US" i="1" dirty="0" smtClean="0"/>
              <a:t>&gt;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Fuentes: </a:t>
            </a:r>
            <a:r>
              <a:rPr lang="en-US" i="1" dirty="0"/>
              <a:t>&lt;p </a:t>
            </a:r>
            <a:r>
              <a:rPr lang="en-US" i="1" dirty="0" smtClean="0"/>
              <a:t>style</a:t>
            </a:r>
            <a:r>
              <a:rPr lang="en-US" i="1" dirty="0"/>
              <a:t>="</a:t>
            </a:r>
            <a:r>
              <a:rPr lang="en-US" i="1" dirty="0" err="1"/>
              <a:t>font-family:courier</a:t>
            </a:r>
            <a:r>
              <a:rPr lang="en-US" i="1" dirty="0" smtClean="0"/>
              <a:t>;"&gt;…&lt;/</a:t>
            </a:r>
            <a:r>
              <a:rPr lang="en-US" i="1" dirty="0"/>
              <a:t>p</a:t>
            </a:r>
            <a:r>
              <a:rPr lang="en-US" i="1" dirty="0" smtClean="0"/>
              <a:t>&gt;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Tamaño de texto: </a:t>
            </a:r>
            <a:r>
              <a:rPr lang="en-US" i="1" dirty="0"/>
              <a:t>&lt;p style="font-size:160</a:t>
            </a:r>
            <a:r>
              <a:rPr lang="en-US" i="1" dirty="0" smtClean="0"/>
              <a:t>%;"&gt;…&lt;/</a:t>
            </a:r>
            <a:r>
              <a:rPr lang="en-US" i="1" dirty="0"/>
              <a:t>p</a:t>
            </a:r>
            <a:r>
              <a:rPr lang="en-US" i="1" dirty="0" smtClean="0"/>
              <a:t>&gt;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Alineación de texto: </a:t>
            </a:r>
            <a:r>
              <a:rPr lang="es-ES" i="1" dirty="0"/>
              <a:t>&lt;p </a:t>
            </a:r>
            <a:r>
              <a:rPr lang="es-ES" i="1" dirty="0" err="1"/>
              <a:t>style</a:t>
            </a:r>
            <a:r>
              <a:rPr lang="es-ES" i="1" dirty="0"/>
              <a:t>="</a:t>
            </a:r>
            <a:r>
              <a:rPr lang="es-ES" i="1" dirty="0" err="1"/>
              <a:t>text-align:center</a:t>
            </a:r>
            <a:r>
              <a:rPr lang="es-ES" i="1" dirty="0"/>
              <a:t>;"&gt;...&lt;/p</a:t>
            </a:r>
            <a:r>
              <a:rPr lang="es-ES" i="1" dirty="0" smtClean="0"/>
              <a:t>&gt;</a:t>
            </a:r>
          </a:p>
          <a:p>
            <a:pPr lvl="1"/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</a:t>
            </a:r>
            <a:r>
              <a:rPr lang="es-ES" dirty="0" smtClean="0"/>
              <a:t>– Estilos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09601"/>
            <a:ext cx="6248400" cy="30956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48" y="2309601"/>
            <a:ext cx="3701332" cy="3086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240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 smtClean="0"/>
              <a:t>Los elementos </a:t>
            </a:r>
            <a:r>
              <a:rPr lang="es-ES" i="1" dirty="0" smtClean="0"/>
              <a:t>&lt;b&gt;</a:t>
            </a:r>
            <a:r>
              <a:rPr lang="es-ES" dirty="0" smtClean="0"/>
              <a:t> y </a:t>
            </a:r>
            <a:r>
              <a:rPr lang="es-ES" i="1" dirty="0" smtClean="0"/>
              <a:t>&lt;</a:t>
            </a:r>
            <a:r>
              <a:rPr lang="es-ES" i="1" dirty="0" err="1" smtClean="0"/>
              <a:t>strong</a:t>
            </a:r>
            <a:r>
              <a:rPr lang="es-ES" i="1" dirty="0" smtClean="0"/>
              <a:t>&gt; </a:t>
            </a:r>
            <a:r>
              <a:rPr lang="es-ES" dirty="0" smtClean="0"/>
              <a:t>definen texto en negrita. La diferencia es que el elemento </a:t>
            </a:r>
            <a:r>
              <a:rPr lang="es-ES" i="1" dirty="0" smtClean="0"/>
              <a:t>&lt;</a:t>
            </a:r>
            <a:r>
              <a:rPr lang="es-ES" i="1" dirty="0" err="1" smtClean="0"/>
              <a:t>strong</a:t>
            </a:r>
            <a:r>
              <a:rPr lang="es-ES" i="1" dirty="0" smtClean="0"/>
              <a:t>&gt; </a:t>
            </a:r>
            <a:r>
              <a:rPr lang="es-ES" dirty="0" smtClean="0"/>
              <a:t>le da importancia semántica al texto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Los elementos </a:t>
            </a:r>
            <a:r>
              <a:rPr lang="es-ES" i="1" dirty="0" smtClean="0"/>
              <a:t>&lt;i&gt; </a:t>
            </a:r>
            <a:r>
              <a:rPr lang="es-ES" dirty="0" smtClean="0"/>
              <a:t>y </a:t>
            </a:r>
            <a:r>
              <a:rPr lang="es-ES" i="1" dirty="0" smtClean="0"/>
              <a:t>&lt;</a:t>
            </a:r>
            <a:r>
              <a:rPr lang="es-ES" i="1" dirty="0" err="1" smtClean="0"/>
              <a:t>em</a:t>
            </a:r>
            <a:r>
              <a:rPr lang="es-ES" i="1" dirty="0" smtClean="0"/>
              <a:t>&gt; </a:t>
            </a:r>
            <a:r>
              <a:rPr lang="es-ES" dirty="0" smtClean="0"/>
              <a:t>definen texto en cursiva. La diferencia es que el elemento </a:t>
            </a:r>
            <a:r>
              <a:rPr lang="es-ES" i="1" dirty="0" smtClean="0"/>
              <a:t>&lt;</a:t>
            </a:r>
            <a:r>
              <a:rPr lang="es-ES" i="1" dirty="0" err="1" smtClean="0"/>
              <a:t>em</a:t>
            </a:r>
            <a:r>
              <a:rPr lang="es-ES" i="1" dirty="0" smtClean="0"/>
              <a:t>&gt; </a:t>
            </a:r>
            <a:r>
              <a:rPr lang="es-ES" dirty="0" smtClean="0"/>
              <a:t>le da énfasis al texto con importancia semántica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 elemento </a:t>
            </a:r>
            <a:r>
              <a:rPr lang="es-ES" i="1" dirty="0" smtClean="0"/>
              <a:t>&lt;</a:t>
            </a:r>
            <a:r>
              <a:rPr lang="es-ES" i="1" dirty="0" err="1" smtClean="0"/>
              <a:t>small</a:t>
            </a:r>
            <a:r>
              <a:rPr lang="es-ES" i="1" dirty="0" smtClean="0"/>
              <a:t>&gt;</a:t>
            </a:r>
            <a:r>
              <a:rPr lang="es-ES" dirty="0" smtClean="0"/>
              <a:t> define texto de menor tamaño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 elemento </a:t>
            </a:r>
            <a:r>
              <a:rPr lang="es-ES" i="1" dirty="0" smtClean="0"/>
              <a:t>&lt;</a:t>
            </a:r>
            <a:r>
              <a:rPr lang="es-ES" i="1" dirty="0" err="1" smtClean="0"/>
              <a:t>mark</a:t>
            </a:r>
            <a:r>
              <a:rPr lang="es-ES" i="1" dirty="0" smtClean="0"/>
              <a:t>&gt;</a:t>
            </a:r>
            <a:r>
              <a:rPr lang="es-ES" dirty="0" smtClean="0"/>
              <a:t> define texto destacado (resaltado en amarillo)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 elemento </a:t>
            </a:r>
            <a:r>
              <a:rPr lang="es-ES" i="1" dirty="0" smtClean="0"/>
              <a:t>&lt;del&gt;</a:t>
            </a:r>
            <a:r>
              <a:rPr lang="es-ES" dirty="0" smtClean="0"/>
              <a:t> define texto eliminado (se traza una raya horizontal tachando el texto)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 elemento </a:t>
            </a:r>
            <a:r>
              <a:rPr lang="es-ES" i="1" dirty="0" smtClean="0"/>
              <a:t>&lt;</a:t>
            </a:r>
            <a:r>
              <a:rPr lang="es-ES" i="1" dirty="0" err="1" smtClean="0"/>
              <a:t>ins</a:t>
            </a:r>
            <a:r>
              <a:rPr lang="es-ES" i="1" dirty="0" smtClean="0"/>
              <a:t>&gt; </a:t>
            </a:r>
            <a:r>
              <a:rPr lang="es-ES" dirty="0" smtClean="0"/>
              <a:t>define texto insertado (se subraya)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 elemento </a:t>
            </a:r>
            <a:r>
              <a:rPr lang="es-ES" i="1" dirty="0" smtClean="0"/>
              <a:t>&lt;sub&gt; </a:t>
            </a:r>
            <a:r>
              <a:rPr lang="es-ES" dirty="0" smtClean="0"/>
              <a:t>define texto que se debe mostrar más bajo y más pequeño que el tramo principal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 elemento </a:t>
            </a:r>
            <a:r>
              <a:rPr lang="es-ES" i="1" dirty="0" smtClean="0"/>
              <a:t>&lt;</a:t>
            </a:r>
            <a:r>
              <a:rPr lang="es-ES" i="1" dirty="0" err="1" smtClean="0"/>
              <a:t>sup</a:t>
            </a:r>
            <a:r>
              <a:rPr lang="es-ES" i="1" dirty="0" smtClean="0"/>
              <a:t>&gt;</a:t>
            </a:r>
            <a:r>
              <a:rPr lang="es-ES" dirty="0" smtClean="0"/>
              <a:t> define texto que se debe mostrar más alto y más pequeño que el tramo principal</a:t>
            </a:r>
          </a:p>
          <a:p>
            <a:pPr lvl="1"/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</a:t>
            </a:r>
            <a:r>
              <a:rPr lang="es-ES" dirty="0"/>
              <a:t>– </a:t>
            </a:r>
            <a:r>
              <a:rPr lang="es-ES" dirty="0" smtClean="0"/>
              <a:t>Formato de </a:t>
            </a:r>
            <a:r>
              <a:rPr lang="es-ES" dirty="0" smtClean="0"/>
              <a:t>texto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8369"/>
            <a:ext cx="4866198" cy="38844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6" y="1888369"/>
            <a:ext cx="5088834" cy="38844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2974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Estilos CSS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 smtClean="0"/>
              <a:t>CSS significa Hojas de Estilo en Cascada (</a:t>
            </a:r>
            <a:r>
              <a:rPr lang="es-ES" i="1" dirty="0" err="1" smtClean="0"/>
              <a:t>Cascading</a:t>
            </a:r>
            <a:r>
              <a:rPr lang="es-ES" i="1" dirty="0" smtClean="0"/>
              <a:t> Style </a:t>
            </a:r>
            <a:r>
              <a:rPr lang="es-ES" i="1" dirty="0" err="1" smtClean="0"/>
              <a:t>Sheets</a:t>
            </a:r>
            <a:r>
              <a:rPr lang="es-E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CSS describe como los elementos HTML deben ser mostrados en pantalla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Usar CSS ahorra mucho tiempo. Puede controlar el diseño de múltiples páginas web al mismo tiempo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Se puede agregar CSS al documento HTML de tres maneras diferentes:</a:t>
            </a:r>
          </a:p>
          <a:p>
            <a:pPr lvl="2">
              <a:lnSpc>
                <a:spcPct val="150000"/>
              </a:lnSpc>
            </a:pPr>
            <a:r>
              <a:rPr lang="es-ES" sz="1600" b="1" dirty="0" err="1" smtClean="0"/>
              <a:t>Inline</a:t>
            </a:r>
            <a:r>
              <a:rPr lang="es-ES" sz="1600" dirty="0" smtClean="0"/>
              <a:t> (en línea): usando el atributo </a:t>
            </a:r>
            <a:r>
              <a:rPr lang="es-ES" sz="1600" i="1" dirty="0" err="1" smtClean="0"/>
              <a:t>style</a:t>
            </a:r>
            <a:r>
              <a:rPr lang="es-ES" sz="1600" i="1" dirty="0" smtClean="0"/>
              <a:t> </a:t>
            </a:r>
            <a:r>
              <a:rPr lang="es-ES" sz="1600" dirty="0" smtClean="0"/>
              <a:t>en los elementos HTML</a:t>
            </a:r>
          </a:p>
          <a:p>
            <a:pPr lvl="2">
              <a:lnSpc>
                <a:spcPct val="150000"/>
              </a:lnSpc>
            </a:pPr>
            <a:r>
              <a:rPr lang="es-ES" sz="1600" b="1" dirty="0" err="1" smtClean="0"/>
              <a:t>Internal</a:t>
            </a:r>
            <a:r>
              <a:rPr lang="es-ES" sz="1600" b="1" dirty="0" smtClean="0"/>
              <a:t> </a:t>
            </a:r>
            <a:r>
              <a:rPr lang="es-ES" sz="1600" dirty="0" smtClean="0"/>
              <a:t>(internamente): usando el elemento </a:t>
            </a:r>
            <a:r>
              <a:rPr lang="es-ES" sz="1600" i="1" dirty="0" smtClean="0"/>
              <a:t>&lt;</a:t>
            </a:r>
            <a:r>
              <a:rPr lang="es-ES" sz="1600" i="1" dirty="0" err="1" smtClean="0"/>
              <a:t>style</a:t>
            </a:r>
            <a:r>
              <a:rPr lang="es-ES" sz="1600" i="1" dirty="0" smtClean="0"/>
              <a:t>&gt; </a:t>
            </a:r>
            <a:r>
              <a:rPr lang="es-ES" sz="1600" dirty="0" smtClean="0"/>
              <a:t>en la sección </a:t>
            </a:r>
            <a:r>
              <a:rPr lang="es-ES" sz="1600" i="1" dirty="0" smtClean="0"/>
              <a:t>&lt;head&gt;</a:t>
            </a:r>
          </a:p>
          <a:p>
            <a:pPr lvl="2">
              <a:lnSpc>
                <a:spcPct val="150000"/>
              </a:lnSpc>
            </a:pPr>
            <a:r>
              <a:rPr lang="es-ES" sz="1600" b="1" dirty="0" err="1" smtClean="0"/>
              <a:t>External</a:t>
            </a:r>
            <a:r>
              <a:rPr lang="es-ES" sz="1600" b="1" dirty="0" smtClean="0"/>
              <a:t> </a:t>
            </a:r>
            <a:r>
              <a:rPr lang="es-ES" sz="1600" dirty="0" smtClean="0"/>
              <a:t>(externamente): usando un fichero CSS externo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La manera más usada para agregar CSS, es manteniendo los estilos en distintos ficheros CSS</a:t>
            </a:r>
          </a:p>
        </p:txBody>
      </p:sp>
    </p:spTree>
    <p:extLst>
      <p:ext uri="{BB962C8B-B14F-4D97-AF65-F5344CB8AC3E}">
        <p14:creationId xmlns:p14="http://schemas.microsoft.com/office/powerpoint/2010/main" val="271349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Estilos CSS (internos)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i="1" dirty="0"/>
              <a:t>&lt;!DOCTYPE 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 smtClean="0"/>
              <a:t>  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 smtClean="0"/>
              <a:t>    &lt;</a:t>
            </a:r>
            <a:r>
              <a:rPr lang="es-ES" i="1" dirty="0"/>
              <a:t>head&gt;</a:t>
            </a:r>
            <a:br>
              <a:rPr lang="es-ES" i="1" dirty="0"/>
            </a:br>
            <a:r>
              <a:rPr lang="es-ES" i="1" dirty="0" smtClean="0"/>
              <a:t>      &lt;</a:t>
            </a:r>
            <a:r>
              <a:rPr lang="es-ES" i="1" dirty="0" err="1"/>
              <a:t>style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 smtClean="0"/>
              <a:t>        </a:t>
            </a:r>
            <a:r>
              <a:rPr lang="es-ES" i="1" dirty="0" err="1" smtClean="0"/>
              <a:t>body</a:t>
            </a:r>
            <a:r>
              <a:rPr lang="es-ES" i="1" dirty="0"/>
              <a:t> {</a:t>
            </a:r>
            <a:r>
              <a:rPr lang="es-ES" i="1" dirty="0" err="1"/>
              <a:t>background</a:t>
            </a:r>
            <a:r>
              <a:rPr lang="es-ES" i="1" dirty="0"/>
              <a:t>-color: </a:t>
            </a:r>
            <a:r>
              <a:rPr lang="es-ES" i="1" dirty="0" err="1"/>
              <a:t>powderblue</a:t>
            </a:r>
            <a:r>
              <a:rPr lang="es-ES" i="1" dirty="0"/>
              <a:t>;}</a:t>
            </a:r>
            <a:br>
              <a:rPr lang="es-ES" i="1" dirty="0"/>
            </a:br>
            <a:r>
              <a:rPr lang="es-ES" i="1" dirty="0" smtClean="0"/>
              <a:t>        h1  {color</a:t>
            </a:r>
            <a:r>
              <a:rPr lang="es-ES" i="1" dirty="0"/>
              <a:t>: blue;}</a:t>
            </a:r>
            <a:br>
              <a:rPr lang="es-ES" i="1" dirty="0"/>
            </a:br>
            <a:r>
              <a:rPr lang="es-ES" i="1" dirty="0" smtClean="0"/>
              <a:t>        p</a:t>
            </a:r>
            <a:r>
              <a:rPr lang="es-ES" i="1" dirty="0"/>
              <a:t> </a:t>
            </a:r>
            <a:r>
              <a:rPr lang="es-ES" i="1" dirty="0" smtClean="0"/>
              <a:t> {color</a:t>
            </a:r>
            <a:r>
              <a:rPr lang="es-ES" i="1" dirty="0"/>
              <a:t>: red;}</a:t>
            </a:r>
            <a:br>
              <a:rPr lang="es-ES" i="1" dirty="0"/>
            </a:br>
            <a:r>
              <a:rPr lang="es-ES" i="1" dirty="0" smtClean="0"/>
              <a:t>      &lt;/</a:t>
            </a:r>
            <a:r>
              <a:rPr lang="es-ES" i="1" dirty="0" err="1"/>
              <a:t>style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 smtClean="0"/>
              <a:t>    &lt;/</a:t>
            </a:r>
            <a:r>
              <a:rPr lang="es-ES" i="1" dirty="0"/>
              <a:t>head&gt;</a:t>
            </a:r>
            <a:br>
              <a:rPr lang="es-ES" i="1" dirty="0"/>
            </a:br>
            <a:r>
              <a:rPr lang="es-ES" i="1" dirty="0" smtClean="0"/>
              <a:t>    &lt;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/>
            </a:r>
            <a:br>
              <a:rPr lang="es-ES" i="1" dirty="0"/>
            </a:br>
            <a:r>
              <a:rPr lang="es-ES" i="1" dirty="0" smtClean="0"/>
              <a:t>      &lt;h1&gt;Encabezado&lt;/</a:t>
            </a:r>
            <a:r>
              <a:rPr lang="es-ES" i="1" dirty="0"/>
              <a:t>h1&gt;</a:t>
            </a:r>
            <a:br>
              <a:rPr lang="es-ES" i="1" dirty="0"/>
            </a:br>
            <a:r>
              <a:rPr lang="es-ES" i="1" dirty="0" smtClean="0"/>
              <a:t>      &lt;p&gt;Esto es un párrafo.&lt;/</a:t>
            </a:r>
            <a:r>
              <a:rPr lang="es-ES" i="1" dirty="0"/>
              <a:t>p&gt;</a:t>
            </a:r>
            <a:br>
              <a:rPr lang="es-ES" i="1" dirty="0"/>
            </a:br>
            <a:r>
              <a:rPr lang="es-ES" i="1" dirty="0"/>
              <a:t/>
            </a:r>
            <a:br>
              <a:rPr lang="es-ES" i="1" dirty="0"/>
            </a:br>
            <a:r>
              <a:rPr lang="es-ES" i="1" dirty="0" smtClean="0"/>
              <a:t>    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 smtClean="0"/>
              <a:t>  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3859" y="1846263"/>
            <a:ext cx="390588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3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Estilos CSS </a:t>
            </a:r>
            <a:r>
              <a:rPr lang="es-ES" dirty="0" smtClean="0"/>
              <a:t>(externos)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i="1" dirty="0" smtClean="0"/>
              <a:t>styles.css:</a:t>
            </a:r>
          </a:p>
          <a:p>
            <a:endParaRPr lang="es-ES" i="1" dirty="0"/>
          </a:p>
          <a:p>
            <a:r>
              <a:rPr lang="en-US" i="1" dirty="0"/>
              <a:t>body {</a:t>
            </a:r>
            <a:br>
              <a:rPr lang="en-US" i="1" dirty="0"/>
            </a:br>
            <a:r>
              <a:rPr lang="en-US" i="1" dirty="0"/>
              <a:t>  background-color: </a:t>
            </a:r>
            <a:r>
              <a:rPr lang="en-US" i="1" dirty="0" err="1"/>
              <a:t>powderblue</a:t>
            </a:r>
            <a:r>
              <a:rPr lang="en-US" i="1" dirty="0"/>
              <a:t>;</a:t>
            </a:r>
            <a:br>
              <a:rPr lang="en-US" i="1" dirty="0"/>
            </a:br>
            <a:r>
              <a:rPr lang="en-US" i="1" dirty="0"/>
              <a:t>}</a:t>
            </a:r>
            <a:br>
              <a:rPr lang="en-US" i="1" dirty="0"/>
            </a:br>
            <a:r>
              <a:rPr lang="en-US" i="1" dirty="0"/>
              <a:t>h1 {</a:t>
            </a:r>
            <a:br>
              <a:rPr lang="en-US" i="1" dirty="0"/>
            </a:br>
            <a:r>
              <a:rPr lang="en-US" i="1" dirty="0"/>
              <a:t>  color: blue;</a:t>
            </a:r>
            <a:br>
              <a:rPr lang="en-US" i="1" dirty="0"/>
            </a:br>
            <a:r>
              <a:rPr lang="en-US" i="1" dirty="0"/>
              <a:t>}</a:t>
            </a:r>
            <a:br>
              <a:rPr lang="en-US" i="1" dirty="0"/>
            </a:br>
            <a:r>
              <a:rPr lang="en-US" i="1" dirty="0"/>
              <a:t>p {</a:t>
            </a:r>
            <a:br>
              <a:rPr lang="en-US" i="1" dirty="0"/>
            </a:br>
            <a:r>
              <a:rPr lang="en-US" i="1" dirty="0"/>
              <a:t>  color: red;</a:t>
            </a:r>
            <a:br>
              <a:rPr lang="en-US" i="1" dirty="0"/>
            </a:br>
            <a:r>
              <a:rPr lang="en-US" i="1" dirty="0"/>
              <a:t>}</a:t>
            </a:r>
            <a:endParaRPr lang="es-ES" i="1" dirty="0"/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/>
          <a:p>
            <a:r>
              <a:rPr lang="es-ES" i="1" dirty="0"/>
              <a:t>&lt;!DOCTYPE 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 smtClean="0"/>
              <a:t>  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 smtClean="0"/>
              <a:t>    &lt;</a:t>
            </a:r>
            <a:r>
              <a:rPr lang="es-ES" i="1" dirty="0"/>
              <a:t>head&gt;</a:t>
            </a:r>
            <a:br>
              <a:rPr lang="es-ES" i="1" dirty="0"/>
            </a:br>
            <a:r>
              <a:rPr lang="es-ES" i="1" dirty="0"/>
              <a:t>      &lt;link </a:t>
            </a:r>
            <a:r>
              <a:rPr lang="es-ES" i="1" dirty="0" err="1"/>
              <a:t>rel</a:t>
            </a:r>
            <a:r>
              <a:rPr lang="es-ES" i="1" dirty="0"/>
              <a:t>="</a:t>
            </a:r>
            <a:r>
              <a:rPr lang="es-ES" i="1" dirty="0" err="1"/>
              <a:t>stylesheet</a:t>
            </a:r>
            <a:r>
              <a:rPr lang="es-ES" i="1" dirty="0"/>
              <a:t>" </a:t>
            </a:r>
            <a:r>
              <a:rPr lang="es-ES" i="1" dirty="0" err="1"/>
              <a:t>href</a:t>
            </a:r>
            <a:r>
              <a:rPr lang="es-ES" i="1" dirty="0"/>
              <a:t>="styles.css"&gt;</a:t>
            </a:r>
            <a:br>
              <a:rPr lang="es-ES" i="1" dirty="0"/>
            </a:br>
            <a:r>
              <a:rPr lang="es-ES" i="1" dirty="0" smtClean="0"/>
              <a:t>    &lt;/</a:t>
            </a:r>
            <a:r>
              <a:rPr lang="es-ES" i="1" dirty="0"/>
              <a:t>head&gt;</a:t>
            </a:r>
            <a:br>
              <a:rPr lang="es-ES" i="1" dirty="0"/>
            </a:br>
            <a:r>
              <a:rPr lang="es-ES" i="1" dirty="0" smtClean="0"/>
              <a:t>    &lt;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/>
            </a:r>
            <a:br>
              <a:rPr lang="es-ES" i="1" dirty="0"/>
            </a:br>
            <a:r>
              <a:rPr lang="es-ES" i="1" dirty="0" smtClean="0"/>
              <a:t>      &lt;h1&gt;Encabezado&lt;/</a:t>
            </a:r>
            <a:r>
              <a:rPr lang="es-ES" i="1" dirty="0"/>
              <a:t>h1&gt;</a:t>
            </a:r>
            <a:br>
              <a:rPr lang="es-ES" i="1" dirty="0"/>
            </a:br>
            <a:r>
              <a:rPr lang="es-ES" i="1" dirty="0" smtClean="0"/>
              <a:t>      &lt;p&gt;Esto es un párrafo.&lt;/</a:t>
            </a:r>
            <a:r>
              <a:rPr lang="es-ES" i="1" dirty="0"/>
              <a:t>p&gt;</a:t>
            </a:r>
            <a:br>
              <a:rPr lang="es-ES" i="1" dirty="0"/>
            </a:br>
            <a:r>
              <a:rPr lang="es-ES" i="1" dirty="0"/>
              <a:t/>
            </a:r>
            <a:br>
              <a:rPr lang="es-ES" i="1" dirty="0"/>
            </a:br>
            <a:r>
              <a:rPr lang="es-ES" i="1" dirty="0" smtClean="0"/>
              <a:t>    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 smtClean="0"/>
              <a:t>  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616" y="1845734"/>
            <a:ext cx="3889728" cy="40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definir un estilo especifico para un elemento especial, se debe usar el atributo </a:t>
            </a:r>
            <a:r>
              <a:rPr lang="es-ES" i="1" dirty="0" smtClean="0"/>
              <a:t>id:</a:t>
            </a:r>
          </a:p>
          <a:p>
            <a:pPr algn="ctr"/>
            <a:r>
              <a:rPr lang="es-ES" i="1" dirty="0"/>
              <a:t>&lt;p </a:t>
            </a:r>
            <a:r>
              <a:rPr lang="es-ES" b="1" i="1" dirty="0"/>
              <a:t>id</a:t>
            </a:r>
            <a:r>
              <a:rPr lang="es-ES" i="1" dirty="0"/>
              <a:t>="</a:t>
            </a:r>
            <a:r>
              <a:rPr lang="es-ES" b="1" i="1" dirty="0"/>
              <a:t>p01</a:t>
            </a:r>
            <a:r>
              <a:rPr lang="es-ES" i="1" dirty="0" smtClean="0"/>
              <a:t>"&gt;Soy diferente&lt;/</a:t>
            </a:r>
            <a:r>
              <a:rPr lang="es-ES" i="1" dirty="0"/>
              <a:t>p</a:t>
            </a:r>
            <a:r>
              <a:rPr lang="es-ES" i="1" dirty="0" smtClean="0"/>
              <a:t>&gt;</a:t>
            </a:r>
          </a:p>
          <a:p>
            <a:pPr algn="just"/>
            <a:r>
              <a:rPr lang="es-ES" dirty="0" smtClean="0"/>
              <a:t>Luego, definimos el estilo para el elemento con el </a:t>
            </a:r>
            <a:r>
              <a:rPr lang="es-ES" i="1" dirty="0" smtClean="0"/>
              <a:t>id</a:t>
            </a:r>
            <a:r>
              <a:rPr lang="es-ES" dirty="0" smtClean="0"/>
              <a:t> especifico:</a:t>
            </a:r>
          </a:p>
          <a:p>
            <a:pPr algn="ctr"/>
            <a:r>
              <a:rPr lang="es-ES" i="1" dirty="0"/>
              <a:t>#</a:t>
            </a:r>
            <a:r>
              <a:rPr lang="es-ES" b="1" i="1" dirty="0"/>
              <a:t>p01</a:t>
            </a:r>
            <a:r>
              <a:rPr lang="es-ES" i="1" dirty="0"/>
              <a:t> </a:t>
            </a:r>
            <a:r>
              <a:rPr lang="es-ES" i="1" dirty="0" smtClean="0"/>
              <a:t>{ color</a:t>
            </a:r>
            <a:r>
              <a:rPr lang="es-ES" i="1" dirty="0"/>
              <a:t>: blue</a:t>
            </a:r>
            <a:r>
              <a:rPr lang="es-ES" i="1" dirty="0" smtClean="0"/>
              <a:t>; }</a:t>
            </a:r>
          </a:p>
          <a:p>
            <a:pPr algn="just"/>
            <a:r>
              <a:rPr lang="es-ES" dirty="0" smtClean="0"/>
              <a:t>Para definir estilos para cierto tipo de elementos, usamos el atributo </a:t>
            </a:r>
            <a:r>
              <a:rPr lang="es-ES" i="1" dirty="0" err="1" smtClean="0"/>
              <a:t>class</a:t>
            </a:r>
            <a:r>
              <a:rPr lang="es-ES" i="1" dirty="0" smtClean="0"/>
              <a:t>:</a:t>
            </a:r>
          </a:p>
          <a:p>
            <a:pPr algn="ctr"/>
            <a:r>
              <a:rPr lang="en-US" i="1" dirty="0"/>
              <a:t>&lt;p </a:t>
            </a:r>
            <a:r>
              <a:rPr lang="en-US" b="1" i="1" dirty="0"/>
              <a:t>class</a:t>
            </a:r>
            <a:r>
              <a:rPr lang="en-US" i="1" dirty="0"/>
              <a:t>="</a:t>
            </a:r>
            <a:r>
              <a:rPr lang="en-US" b="1" i="1" dirty="0"/>
              <a:t>error</a:t>
            </a:r>
            <a:r>
              <a:rPr lang="en-US" i="1" dirty="0" smtClean="0"/>
              <a:t>"&gt;Soy </a:t>
            </a:r>
            <a:r>
              <a:rPr lang="en-US" i="1" dirty="0" err="1" smtClean="0"/>
              <a:t>diferente</a:t>
            </a:r>
            <a:r>
              <a:rPr lang="en-US" i="1" dirty="0" smtClean="0"/>
              <a:t>&lt;/</a:t>
            </a:r>
            <a:r>
              <a:rPr lang="en-US" i="1" dirty="0"/>
              <a:t>p</a:t>
            </a:r>
            <a:r>
              <a:rPr lang="en-US" i="1" dirty="0" smtClean="0"/>
              <a:t>&gt;</a:t>
            </a:r>
          </a:p>
          <a:p>
            <a:pPr algn="just"/>
            <a:r>
              <a:rPr lang="es-ES" dirty="0" smtClean="0"/>
              <a:t>Luego, se define el estilo para los elementos que tengan el atributo </a:t>
            </a:r>
            <a:r>
              <a:rPr lang="es-ES" i="1" dirty="0" err="1" smtClean="0"/>
              <a:t>class</a:t>
            </a:r>
            <a:r>
              <a:rPr lang="es-ES" dirty="0" smtClean="0"/>
              <a:t> específico:</a:t>
            </a:r>
          </a:p>
          <a:p>
            <a:pPr algn="ctr"/>
            <a:r>
              <a:rPr lang="es-ES" i="1" dirty="0" err="1"/>
              <a:t>p.</a:t>
            </a:r>
            <a:r>
              <a:rPr lang="es-ES" b="1" i="1" dirty="0" err="1"/>
              <a:t>error</a:t>
            </a:r>
            <a:r>
              <a:rPr lang="es-ES" i="1" dirty="0"/>
              <a:t> { color: red; 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Estilos CSS (atributos)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83" y="1737360"/>
            <a:ext cx="4071316" cy="43017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55" y="1737360"/>
            <a:ext cx="4391811" cy="43017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15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 smtClean="0"/>
              <a:t>Los enlaces se encuentran presente en casi todas páginas web. Permiten al usuario “desplazarse” entre páginas.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Sintaxis: </a:t>
            </a:r>
            <a:r>
              <a:rPr lang="en-US" i="1" dirty="0"/>
              <a:t>&lt;a </a:t>
            </a:r>
            <a:r>
              <a:rPr lang="en-US" i="1" dirty="0" err="1"/>
              <a:t>href</a:t>
            </a:r>
            <a:r>
              <a:rPr lang="en-US" i="1" dirty="0"/>
              <a:t>="</a:t>
            </a:r>
            <a:r>
              <a:rPr lang="en-US" i="1" dirty="0" err="1"/>
              <a:t>url</a:t>
            </a:r>
            <a:r>
              <a:rPr lang="en-US" i="1" dirty="0"/>
              <a:t>"&gt;link text&lt;/a</a:t>
            </a:r>
            <a:r>
              <a:rPr lang="en-US" i="1" dirty="0" smtClean="0"/>
              <a:t>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El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i="1" dirty="0" smtClean="0"/>
              <a:t>target </a:t>
            </a:r>
            <a:r>
              <a:rPr lang="en-US" dirty="0" err="1" smtClean="0"/>
              <a:t>especifica</a:t>
            </a:r>
            <a:r>
              <a:rPr lang="en-US" dirty="0"/>
              <a:t> </a:t>
            </a:r>
            <a:r>
              <a:rPr lang="en-US" dirty="0" err="1" smtClean="0"/>
              <a:t>dónde</a:t>
            </a:r>
            <a:r>
              <a:rPr lang="en-US" dirty="0" smtClean="0"/>
              <a:t> </a:t>
            </a:r>
            <a:r>
              <a:rPr lang="en-US" dirty="0" err="1" smtClean="0"/>
              <a:t>abrir</a:t>
            </a:r>
            <a:r>
              <a:rPr lang="en-US" dirty="0" smtClean="0"/>
              <a:t> el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enlazado</a:t>
            </a:r>
            <a:r>
              <a:rPr lang="en-US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en-US" sz="1600" b="1" i="1" dirty="0" smtClean="0"/>
              <a:t>_blank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abre</a:t>
            </a:r>
            <a:r>
              <a:rPr lang="en-US" sz="1600" i="1" dirty="0"/>
              <a:t> </a:t>
            </a:r>
            <a:r>
              <a:rPr lang="en-US" sz="1600" i="1" dirty="0" err="1" smtClean="0"/>
              <a:t>en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una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nueva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pestaña</a:t>
            </a:r>
            <a:r>
              <a:rPr lang="en-US" sz="1600" i="1" dirty="0" smtClean="0"/>
              <a:t> o </a:t>
            </a:r>
            <a:r>
              <a:rPr lang="en-US" sz="1600" i="1" dirty="0" err="1" smtClean="0"/>
              <a:t>ventana</a:t>
            </a:r>
            <a:endParaRPr lang="en-US" sz="1600" i="1" dirty="0" smtClean="0"/>
          </a:p>
          <a:p>
            <a:pPr lvl="2">
              <a:lnSpc>
                <a:spcPct val="100000"/>
              </a:lnSpc>
            </a:pPr>
            <a:r>
              <a:rPr lang="en-US" sz="1600" b="1" i="1" dirty="0" smtClean="0"/>
              <a:t>_self</a:t>
            </a:r>
            <a:r>
              <a:rPr lang="en-US" sz="1600" i="1" dirty="0" smtClean="0"/>
              <a:t>: </a:t>
            </a:r>
            <a:r>
              <a:rPr lang="en-US" sz="1600" i="1" dirty="0" err="1"/>
              <a:t>a</a:t>
            </a:r>
            <a:r>
              <a:rPr lang="en-US" sz="1600" i="1" dirty="0" err="1" smtClean="0"/>
              <a:t>bre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en</a:t>
            </a:r>
            <a:r>
              <a:rPr lang="en-US" sz="1600" i="1" dirty="0" smtClean="0"/>
              <a:t> la </a:t>
            </a:r>
            <a:r>
              <a:rPr lang="en-US" sz="1600" i="1" dirty="0" err="1" smtClean="0"/>
              <a:t>misma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pestaña</a:t>
            </a:r>
            <a:r>
              <a:rPr lang="en-US" sz="1600" i="1" dirty="0" smtClean="0"/>
              <a:t> o </a:t>
            </a:r>
            <a:r>
              <a:rPr lang="en-US" sz="1600" i="1" dirty="0" err="1" smtClean="0"/>
              <a:t>ventana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opción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seleccionada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por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defecto</a:t>
            </a:r>
            <a:r>
              <a:rPr lang="en-US" sz="1600" i="1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1600" b="1" i="1" dirty="0" smtClean="0"/>
              <a:t>_parent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abre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en</a:t>
            </a:r>
            <a:r>
              <a:rPr lang="en-US" sz="1600" i="1" dirty="0" smtClean="0"/>
              <a:t> el </a:t>
            </a:r>
            <a:r>
              <a:rPr lang="en-US" sz="1600" i="1" dirty="0" err="1" smtClean="0"/>
              <a:t>contenedor</a:t>
            </a:r>
            <a:r>
              <a:rPr lang="en-US" sz="1600" i="1" dirty="0" smtClean="0"/>
              <a:t> padre</a:t>
            </a:r>
          </a:p>
          <a:p>
            <a:pPr lvl="2">
              <a:lnSpc>
                <a:spcPct val="100000"/>
              </a:lnSpc>
            </a:pPr>
            <a:r>
              <a:rPr lang="en-US" sz="1600" b="1" i="1" dirty="0" smtClean="0"/>
              <a:t>_top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abre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en</a:t>
            </a:r>
            <a:r>
              <a:rPr lang="en-US" sz="1600" i="1" dirty="0" smtClean="0"/>
              <a:t> el </a:t>
            </a:r>
            <a:r>
              <a:rPr lang="en-US" sz="1600" i="1" dirty="0" err="1" smtClean="0"/>
              <a:t>contenedor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más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externo</a:t>
            </a:r>
            <a:endParaRPr lang="en-US" sz="1600" i="1" dirty="0" smtClean="0"/>
          </a:p>
          <a:p>
            <a:pPr lvl="2">
              <a:lnSpc>
                <a:spcPct val="100000"/>
              </a:lnSpc>
            </a:pPr>
            <a:r>
              <a:rPr lang="en-US" sz="1600" b="1" i="1" dirty="0" err="1"/>
              <a:t>f</a:t>
            </a:r>
            <a:r>
              <a:rPr lang="en-US" sz="1600" b="1" i="1" dirty="0" err="1" smtClean="0"/>
              <a:t>ramename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abre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en</a:t>
            </a:r>
            <a:r>
              <a:rPr lang="en-US" sz="1600" i="1" dirty="0" smtClean="0"/>
              <a:t> un </a:t>
            </a:r>
            <a:r>
              <a:rPr lang="en-US" sz="1600" i="1" dirty="0" err="1" smtClean="0"/>
              <a:t>contenedor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específico</a:t>
            </a:r>
            <a:endParaRPr lang="en-US" sz="1600" i="1" dirty="0" smtClean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común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imágenes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enlaces:</a:t>
            </a:r>
          </a:p>
          <a:p>
            <a:pPr lvl="2">
              <a:lnSpc>
                <a:spcPct val="100000"/>
              </a:lnSpc>
            </a:pPr>
            <a:r>
              <a:rPr lang="en-US" sz="1600" i="1" dirty="0"/>
              <a:t>&lt;a </a:t>
            </a:r>
            <a:r>
              <a:rPr lang="en-US" sz="1600" i="1" dirty="0" err="1"/>
              <a:t>href</a:t>
            </a:r>
            <a:r>
              <a:rPr lang="en-US" sz="1600" i="1" dirty="0"/>
              <a:t>="</a:t>
            </a:r>
            <a:r>
              <a:rPr lang="en-US" sz="1600" i="1" dirty="0" err="1"/>
              <a:t>url</a:t>
            </a:r>
            <a:r>
              <a:rPr lang="en-US" sz="1600" i="1" dirty="0"/>
              <a:t>" target="_blank"&gt;</a:t>
            </a:r>
            <a:r>
              <a:rPr lang="en-US" sz="1600" b="1" i="1" dirty="0"/>
              <a:t>&lt;</a:t>
            </a:r>
            <a:r>
              <a:rPr lang="en-US" sz="1600" b="1" i="1" dirty="0" err="1"/>
              <a:t>img</a:t>
            </a:r>
            <a:r>
              <a:rPr lang="en-US" sz="1600" b="1" i="1" dirty="0"/>
              <a:t> </a:t>
            </a:r>
            <a:r>
              <a:rPr lang="en-US" sz="1600" b="1" i="1" dirty="0" err="1"/>
              <a:t>src</a:t>
            </a:r>
            <a:r>
              <a:rPr lang="en-US" sz="1600" b="1" i="1" dirty="0"/>
              <a:t>="..." alt="..."&gt;</a:t>
            </a:r>
            <a:r>
              <a:rPr lang="en-US" sz="1600" i="1" dirty="0"/>
              <a:t>&lt;/a&gt;</a:t>
            </a:r>
            <a:endParaRPr lang="en-US" sz="1600" i="1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Enlaces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64" y="2588936"/>
            <a:ext cx="5210175" cy="3190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29" y="2588936"/>
            <a:ext cx="4551751" cy="3190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1060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 smtClean="0"/>
              <a:t>Una tabla HTML se define con la etiqueta </a:t>
            </a:r>
            <a:r>
              <a:rPr lang="es-ES" i="1" dirty="0" smtClean="0"/>
              <a:t>&lt;</a:t>
            </a:r>
            <a:r>
              <a:rPr lang="es-ES" i="1" dirty="0" err="1" smtClean="0"/>
              <a:t>table</a:t>
            </a:r>
            <a:r>
              <a:rPr lang="es-ES" i="1" dirty="0" smtClean="0"/>
              <a:t>&gt;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Cada fila es definida con la etiqueta </a:t>
            </a:r>
            <a:r>
              <a:rPr lang="es-ES" i="1" dirty="0" smtClean="0"/>
              <a:t>&lt;</a:t>
            </a:r>
            <a:r>
              <a:rPr lang="es-ES" i="1" dirty="0" err="1" smtClean="0"/>
              <a:t>tr</a:t>
            </a:r>
            <a:r>
              <a:rPr lang="es-ES" i="1" dirty="0" smtClean="0"/>
              <a:t>&gt;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 encabezado de la tabla se define usando la etiqueta </a:t>
            </a:r>
            <a:r>
              <a:rPr lang="es-ES" i="1" dirty="0" smtClean="0"/>
              <a:t>&lt;</a:t>
            </a:r>
            <a:r>
              <a:rPr lang="es-ES" i="1" dirty="0" err="1" smtClean="0"/>
              <a:t>th</a:t>
            </a:r>
            <a:r>
              <a:rPr lang="es-ES" i="1" dirty="0" smtClean="0"/>
              <a:t>&gt;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Por defecto, los encabezados de las tablas se muestran en negrita y centrados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Las celdas de la tabla se definen usando la etiqueta </a:t>
            </a:r>
            <a:r>
              <a:rPr lang="es-ES" i="1" dirty="0" smtClean="0"/>
              <a:t>&lt;</a:t>
            </a:r>
            <a:r>
              <a:rPr lang="es-ES" i="1" dirty="0" err="1" smtClean="0"/>
              <a:t>td</a:t>
            </a:r>
            <a:r>
              <a:rPr lang="es-ES" i="1" dirty="0" smtClean="0"/>
              <a:t>&gt;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Los elementos </a:t>
            </a:r>
            <a:r>
              <a:rPr lang="es-ES" i="1" dirty="0" smtClean="0"/>
              <a:t>&lt;</a:t>
            </a:r>
            <a:r>
              <a:rPr lang="es-ES" i="1" dirty="0" err="1" smtClean="0"/>
              <a:t>td</a:t>
            </a:r>
            <a:r>
              <a:rPr lang="es-ES" i="1" dirty="0" smtClean="0"/>
              <a:t>&gt;</a:t>
            </a:r>
            <a:r>
              <a:rPr lang="es-ES" dirty="0" smtClean="0"/>
              <a:t> son los contenedores de datos de la tabla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Los</a:t>
            </a:r>
            <a:r>
              <a:rPr lang="es-ES" i="1" dirty="0" smtClean="0"/>
              <a:t> &lt;</a:t>
            </a:r>
            <a:r>
              <a:rPr lang="es-ES" i="1" dirty="0" err="1" smtClean="0"/>
              <a:t>td</a:t>
            </a:r>
            <a:r>
              <a:rPr lang="es-ES" i="1" dirty="0" smtClean="0"/>
              <a:t>&gt; </a:t>
            </a:r>
            <a:r>
              <a:rPr lang="es-ES" dirty="0" smtClean="0"/>
              <a:t>pueden contener todo tipo de elementos HTML: textos, imágenes, listas, otras tablas, etc.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Para hacer que una celda abarque más de una columna, se usa el atributo </a:t>
            </a:r>
            <a:r>
              <a:rPr lang="es-ES" i="1" dirty="0" err="1" smtClean="0"/>
              <a:t>colspan</a:t>
            </a:r>
            <a:endParaRPr lang="es-ES" i="1" dirty="0" smtClean="0"/>
          </a:p>
          <a:p>
            <a:pPr lvl="1">
              <a:lnSpc>
                <a:spcPct val="100000"/>
              </a:lnSpc>
            </a:pPr>
            <a:r>
              <a:rPr lang="es-ES" dirty="0" smtClean="0"/>
              <a:t>Para hacer que una celda abarque más de una fila, se usa el atributo </a:t>
            </a:r>
            <a:r>
              <a:rPr lang="es-ES" i="1" dirty="0" err="1" smtClean="0"/>
              <a:t>rowspan</a:t>
            </a:r>
            <a:endParaRPr lang="es-ES" i="1" dirty="0" smtClean="0"/>
          </a:p>
          <a:p>
            <a:pPr lvl="1">
              <a:lnSpc>
                <a:spcPct val="100000"/>
              </a:lnSpc>
            </a:pPr>
            <a:r>
              <a:rPr lang="es-ES" dirty="0" smtClean="0"/>
              <a:t>Para agregar un título a la tabla, se usa la etiqueta </a:t>
            </a:r>
            <a:r>
              <a:rPr lang="es-ES" i="1" dirty="0" smtClean="0"/>
              <a:t>&lt;</a:t>
            </a:r>
            <a:r>
              <a:rPr lang="es-ES" i="1" dirty="0" err="1" smtClean="0"/>
              <a:t>caption</a:t>
            </a:r>
            <a:r>
              <a:rPr lang="es-ES" i="1" dirty="0" smtClean="0"/>
              <a:t>&gt; </a:t>
            </a:r>
            <a:r>
              <a:rPr lang="es-ES" dirty="0" smtClean="0"/>
              <a:t>(inmediatamente luego de </a:t>
            </a:r>
            <a:r>
              <a:rPr lang="es-ES" i="1" dirty="0" smtClean="0"/>
              <a:t>&lt;</a:t>
            </a:r>
            <a:r>
              <a:rPr lang="es-ES" i="1" dirty="0" err="1" smtClean="0"/>
              <a:t>table</a:t>
            </a:r>
            <a:r>
              <a:rPr lang="es-ES" i="1" dirty="0" smtClean="0"/>
              <a:t>&gt;</a:t>
            </a:r>
            <a:r>
              <a:rPr lang="es-ES" dirty="0" smtClean="0"/>
              <a:t>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Tablas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91" y="1737360"/>
            <a:ext cx="2293534" cy="41317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445" y="2798339"/>
            <a:ext cx="2724150" cy="2009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192" y="1737360"/>
            <a:ext cx="2293534" cy="41317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44" y="2557251"/>
            <a:ext cx="4981575" cy="26003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9055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Listas (desordenadas)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 smtClean="0"/>
              <a:t>Una lista </a:t>
            </a:r>
            <a:r>
              <a:rPr lang="es-ES" b="1" dirty="0" smtClean="0"/>
              <a:t>desordenada</a:t>
            </a:r>
            <a:r>
              <a:rPr lang="es-ES" dirty="0" smtClean="0"/>
              <a:t> se define mediante la etiqueta </a:t>
            </a:r>
            <a:r>
              <a:rPr lang="es-ES" i="1" dirty="0" smtClean="0"/>
              <a:t>&lt;</a:t>
            </a:r>
            <a:r>
              <a:rPr lang="es-ES" i="1" dirty="0" err="1" smtClean="0"/>
              <a:t>ul</a:t>
            </a:r>
            <a:r>
              <a:rPr lang="es-ES" i="1" dirty="0" smtClean="0"/>
              <a:t>&gt;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Cada ítem de la lista se define mediante la etiqueta </a:t>
            </a:r>
            <a:r>
              <a:rPr lang="es-ES" i="1" dirty="0" smtClean="0"/>
              <a:t>&lt;li&gt;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Los elementos de la lista son marcados, por defecto, con pequeños círculos negros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La propiedad CSS </a:t>
            </a:r>
            <a:r>
              <a:rPr lang="es-ES" i="1" dirty="0" err="1" smtClean="0"/>
              <a:t>list-style-type</a:t>
            </a:r>
            <a:r>
              <a:rPr lang="es-ES" dirty="0" smtClean="0"/>
              <a:t> se usa para definir el estilo del elemento marcador de la lista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Los valores más usados de la propiedad </a:t>
            </a:r>
            <a:r>
              <a:rPr lang="es-ES" i="1" dirty="0" err="1" smtClean="0"/>
              <a:t>list-style-type</a:t>
            </a:r>
            <a:r>
              <a:rPr lang="es-ES" i="1" dirty="0" smtClean="0"/>
              <a:t> </a:t>
            </a:r>
            <a:r>
              <a:rPr lang="es-ES" dirty="0" smtClean="0"/>
              <a:t>son </a:t>
            </a:r>
            <a:r>
              <a:rPr lang="es-ES" i="1" dirty="0" smtClean="0"/>
              <a:t>disc</a:t>
            </a:r>
            <a:r>
              <a:rPr lang="es-ES" dirty="0" smtClean="0"/>
              <a:t>, </a:t>
            </a:r>
            <a:r>
              <a:rPr lang="es-ES" i="1" dirty="0" err="1" smtClean="0"/>
              <a:t>circle</a:t>
            </a:r>
            <a:r>
              <a:rPr lang="es-ES" dirty="0" smtClean="0"/>
              <a:t>, </a:t>
            </a:r>
            <a:r>
              <a:rPr lang="es-ES" i="1" dirty="0" err="1" smtClean="0"/>
              <a:t>square</a:t>
            </a:r>
            <a:r>
              <a:rPr lang="es-ES" dirty="0"/>
              <a:t> y</a:t>
            </a:r>
            <a:r>
              <a:rPr lang="es-ES" dirty="0" smtClean="0"/>
              <a:t> </a:t>
            </a:r>
            <a:r>
              <a:rPr lang="es-ES" i="1" dirty="0" err="1" smtClean="0"/>
              <a:t>none</a:t>
            </a:r>
            <a:endParaRPr lang="es-ES" i="1" dirty="0" smtClean="0"/>
          </a:p>
          <a:p>
            <a:pPr marL="201168" lvl="1" indent="0">
              <a:buNone/>
            </a:pP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464" y="4533691"/>
            <a:ext cx="1809750" cy="1209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822" y="4533691"/>
            <a:ext cx="2094507" cy="12146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364" y="4528722"/>
            <a:ext cx="3752850" cy="1209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210" y="4524229"/>
            <a:ext cx="2442910" cy="12338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Flecha derecha 5"/>
          <p:cNvSpPr/>
          <p:nvPr/>
        </p:nvSpPr>
        <p:spPr>
          <a:xfrm>
            <a:off x="5639214" y="4989443"/>
            <a:ext cx="376608" cy="24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8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Listas (ordenadas)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Una lista </a:t>
            </a:r>
            <a:r>
              <a:rPr lang="es-ES" b="1" dirty="0" smtClean="0"/>
              <a:t>ordenada</a:t>
            </a:r>
            <a:r>
              <a:rPr lang="es-ES" dirty="0" smtClean="0"/>
              <a:t> comienza con la etiqueta </a:t>
            </a:r>
            <a:r>
              <a:rPr lang="es-ES" i="1" dirty="0" smtClean="0"/>
              <a:t>&lt;</a:t>
            </a:r>
            <a:r>
              <a:rPr lang="es-ES" i="1" dirty="0" err="1" smtClean="0"/>
              <a:t>ol</a:t>
            </a:r>
            <a:r>
              <a:rPr lang="es-ES" i="1" dirty="0" smtClean="0"/>
              <a:t>&gt;</a:t>
            </a:r>
          </a:p>
          <a:p>
            <a:pPr lvl="1"/>
            <a:r>
              <a:rPr lang="es-ES" dirty="0" smtClean="0"/>
              <a:t>Cada ítem de la lista se define mediante la etiqueta </a:t>
            </a:r>
            <a:r>
              <a:rPr lang="es-ES" i="1" dirty="0" smtClean="0"/>
              <a:t>&lt;li&gt;</a:t>
            </a:r>
          </a:p>
          <a:p>
            <a:pPr lvl="1"/>
            <a:r>
              <a:rPr lang="es-ES" dirty="0"/>
              <a:t>Los elementos de la lista son marcados, por defecto, con </a:t>
            </a:r>
            <a:r>
              <a:rPr lang="es-ES" dirty="0" smtClean="0"/>
              <a:t>números (comenzando con el número 1)</a:t>
            </a:r>
          </a:p>
          <a:p>
            <a:pPr lvl="1"/>
            <a:r>
              <a:rPr lang="es-ES" dirty="0" smtClean="0"/>
              <a:t>El atributo </a:t>
            </a:r>
            <a:r>
              <a:rPr lang="es-ES" i="1" dirty="0" err="1" smtClean="0"/>
              <a:t>type</a:t>
            </a:r>
            <a:r>
              <a:rPr lang="es-ES" i="1" dirty="0" smtClean="0"/>
              <a:t> </a:t>
            </a:r>
            <a:r>
              <a:rPr lang="es-ES" dirty="0" smtClean="0"/>
              <a:t>de la etiqueta </a:t>
            </a:r>
            <a:r>
              <a:rPr lang="es-ES" i="1" dirty="0" smtClean="0"/>
              <a:t>&lt;</a:t>
            </a:r>
            <a:r>
              <a:rPr lang="es-ES" i="1" dirty="0" err="1" smtClean="0"/>
              <a:t>ol</a:t>
            </a:r>
            <a:r>
              <a:rPr lang="es-ES" i="1" dirty="0" smtClean="0"/>
              <a:t>&gt;, </a:t>
            </a:r>
            <a:r>
              <a:rPr lang="es-ES" dirty="0" smtClean="0"/>
              <a:t>define el tipo de marcador de la lista:</a:t>
            </a:r>
          </a:p>
          <a:p>
            <a:pPr lvl="2"/>
            <a:r>
              <a:rPr lang="es-ES" sz="1600" i="1" dirty="0" err="1"/>
              <a:t>t</a:t>
            </a:r>
            <a:r>
              <a:rPr lang="es-ES" sz="1600" i="1" dirty="0" err="1" smtClean="0"/>
              <a:t>ype</a:t>
            </a:r>
            <a:r>
              <a:rPr lang="es-ES" sz="1600" i="1" dirty="0" smtClean="0"/>
              <a:t>=“1” </a:t>
            </a:r>
            <a:r>
              <a:rPr lang="es-ES" sz="1600" dirty="0" smtClean="0"/>
              <a:t>los elementos serán marcados por números (opción por defecto)</a:t>
            </a:r>
            <a:endParaRPr lang="es-ES" sz="1600" i="1" dirty="0"/>
          </a:p>
          <a:p>
            <a:pPr lvl="2"/>
            <a:r>
              <a:rPr lang="es-ES" sz="1600" i="1" dirty="0" err="1"/>
              <a:t>t</a:t>
            </a:r>
            <a:r>
              <a:rPr lang="es-ES" sz="1600" i="1" dirty="0" err="1" smtClean="0"/>
              <a:t>ype</a:t>
            </a:r>
            <a:r>
              <a:rPr lang="es-ES" sz="1600" i="1" dirty="0" smtClean="0"/>
              <a:t>=“</a:t>
            </a:r>
            <a:r>
              <a:rPr lang="es-ES" sz="1600" i="1" dirty="0"/>
              <a:t>A</a:t>
            </a:r>
            <a:r>
              <a:rPr lang="es-ES" sz="1600" i="1" dirty="0" smtClean="0"/>
              <a:t>” </a:t>
            </a:r>
            <a:r>
              <a:rPr lang="es-ES" sz="1600" dirty="0" smtClean="0"/>
              <a:t>los elementos serán marcados por letras mayúsculas</a:t>
            </a:r>
          </a:p>
          <a:p>
            <a:pPr lvl="2"/>
            <a:r>
              <a:rPr lang="es-ES" sz="1600" i="1" dirty="0" err="1" smtClean="0"/>
              <a:t>type</a:t>
            </a:r>
            <a:r>
              <a:rPr lang="es-ES" sz="1600" i="1" dirty="0" smtClean="0"/>
              <a:t>=“a” </a:t>
            </a:r>
            <a:r>
              <a:rPr lang="es-ES" sz="1600" dirty="0" smtClean="0"/>
              <a:t>los elementos serán marcados por letras minúsculas</a:t>
            </a:r>
          </a:p>
          <a:p>
            <a:pPr lvl="2"/>
            <a:r>
              <a:rPr lang="es-ES" sz="1600" i="1" dirty="0" err="1"/>
              <a:t>t</a:t>
            </a:r>
            <a:r>
              <a:rPr lang="es-ES" sz="1600" i="1" dirty="0" err="1" smtClean="0"/>
              <a:t>ype</a:t>
            </a:r>
            <a:r>
              <a:rPr lang="es-ES" sz="1600" i="1" dirty="0" smtClean="0"/>
              <a:t>=“I” </a:t>
            </a:r>
            <a:r>
              <a:rPr lang="es-ES" sz="1600" dirty="0" smtClean="0"/>
              <a:t>los elementos serán marcados por números romanos en mayúscula</a:t>
            </a:r>
          </a:p>
          <a:p>
            <a:pPr lvl="2"/>
            <a:r>
              <a:rPr lang="es-ES" sz="1600" i="1" dirty="0" err="1"/>
              <a:t>t</a:t>
            </a:r>
            <a:r>
              <a:rPr lang="es-ES" sz="1600" i="1" dirty="0" err="1" smtClean="0"/>
              <a:t>ype</a:t>
            </a:r>
            <a:r>
              <a:rPr lang="es-ES" sz="1600" i="1" dirty="0" smtClean="0"/>
              <a:t>=“i” </a:t>
            </a:r>
            <a:r>
              <a:rPr lang="es-ES" sz="1600" dirty="0" smtClean="0"/>
              <a:t>los elementos serán marcados con números romanos en minúscula</a:t>
            </a:r>
            <a:r>
              <a:rPr lang="es-ES" sz="1600" i="1" dirty="0" smtClean="0"/>
              <a:t> </a:t>
            </a:r>
            <a:endParaRPr lang="es-ES" sz="1600" i="1" dirty="0"/>
          </a:p>
          <a:p>
            <a:pPr lvl="1"/>
            <a:endParaRPr lang="es-ES" i="1" dirty="0" smtClean="0"/>
          </a:p>
          <a:p>
            <a:pPr lvl="1"/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42" y="4687994"/>
            <a:ext cx="1885950" cy="1181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800" y="4687994"/>
            <a:ext cx="1947642" cy="1181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242" y="4687994"/>
            <a:ext cx="1919288" cy="1181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800" y="4687995"/>
            <a:ext cx="1954924" cy="1181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Flecha derecha 4"/>
          <p:cNvSpPr/>
          <p:nvPr/>
        </p:nvSpPr>
        <p:spPr>
          <a:xfrm>
            <a:off x="5697192" y="5154305"/>
            <a:ext cx="376608" cy="24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58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funcionan los sitios 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Desde el momento en que el usuario abre un navegador web, introduce una URL y presiona ENTER, se cumple el siguiente </a:t>
            </a:r>
            <a:r>
              <a:rPr lang="es-ES" dirty="0" smtClean="0"/>
              <a:t>proceso:</a:t>
            </a:r>
          </a:p>
          <a:p>
            <a:pPr lvl="1">
              <a:lnSpc>
                <a:spcPct val="200000"/>
              </a:lnSpc>
            </a:pPr>
            <a:r>
              <a:rPr lang="es-ES" dirty="0"/>
              <a:t>La URL se “resuelve”</a:t>
            </a:r>
          </a:p>
          <a:p>
            <a:pPr lvl="1">
              <a:lnSpc>
                <a:spcPct val="200000"/>
              </a:lnSpc>
            </a:pPr>
            <a:r>
              <a:rPr lang="es-ES" dirty="0"/>
              <a:t>Una petición es enviada al servidor del sitio web</a:t>
            </a:r>
          </a:p>
          <a:p>
            <a:pPr lvl="1">
              <a:lnSpc>
                <a:spcPct val="200000"/>
              </a:lnSpc>
            </a:pPr>
            <a:r>
              <a:rPr lang="es-ES" dirty="0"/>
              <a:t>La respuesta del servidor es analizada</a:t>
            </a:r>
          </a:p>
          <a:p>
            <a:pPr lvl="1">
              <a:lnSpc>
                <a:spcPct val="200000"/>
              </a:lnSpc>
            </a:pPr>
            <a:r>
              <a:rPr lang="es-ES" dirty="0"/>
              <a:t>La página </a:t>
            </a:r>
            <a:r>
              <a:rPr lang="es-ES" dirty="0" smtClean="0"/>
              <a:t>se </a:t>
            </a:r>
            <a:r>
              <a:rPr lang="es-ES" dirty="0" err="1" smtClean="0"/>
              <a:t>renderiza</a:t>
            </a:r>
            <a:r>
              <a:rPr lang="es-ES" dirty="0" smtClean="0"/>
              <a:t> </a:t>
            </a:r>
            <a:r>
              <a:rPr lang="es-ES" dirty="0"/>
              <a:t>y se muestra en el navegador</a:t>
            </a:r>
          </a:p>
        </p:txBody>
      </p:sp>
      <p:pic>
        <p:nvPicPr>
          <p:cNvPr id="1026" name="Picture 2" descr="A server receives a request by the browser and responds with data - typically an HTML file which then can be parsed by the brows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71" y="2525360"/>
            <a:ext cx="4832846" cy="26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Elementos </a:t>
            </a:r>
            <a:r>
              <a:rPr lang="es-ES" i="1" dirty="0" smtClean="0"/>
              <a:t>Block</a:t>
            </a:r>
            <a:r>
              <a:rPr lang="es-ES" dirty="0" smtClean="0"/>
              <a:t> e</a:t>
            </a:r>
            <a:r>
              <a:rPr lang="es-ES" i="1" dirty="0" smtClean="0"/>
              <a:t> </a:t>
            </a:r>
            <a:r>
              <a:rPr lang="es-ES" i="1" dirty="0" err="1" smtClean="0"/>
              <a:t>Inline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 smtClean="0"/>
              <a:t>Cada elemento HTML tiene una visualización por defecto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Las dos visualizaciones son: </a:t>
            </a:r>
            <a:r>
              <a:rPr lang="es-ES" i="1" dirty="0" smtClean="0"/>
              <a:t>block</a:t>
            </a:r>
            <a:r>
              <a:rPr lang="es-ES" dirty="0" smtClean="0"/>
              <a:t> e </a:t>
            </a:r>
            <a:r>
              <a:rPr lang="es-ES" i="1" dirty="0" err="1" smtClean="0"/>
              <a:t>inline</a:t>
            </a:r>
            <a:endParaRPr lang="es-ES" i="1" dirty="0" smtClean="0"/>
          </a:p>
          <a:p>
            <a:pPr lvl="1">
              <a:lnSpc>
                <a:spcPct val="100000"/>
              </a:lnSpc>
            </a:pPr>
            <a:r>
              <a:rPr lang="es-ES" dirty="0" smtClean="0"/>
              <a:t>Los elementos </a:t>
            </a:r>
            <a:r>
              <a:rPr lang="es-ES" i="1" dirty="0" smtClean="0"/>
              <a:t>block </a:t>
            </a:r>
            <a:r>
              <a:rPr lang="es-ES" dirty="0" smtClean="0"/>
              <a:t>siempre comienzan en una nueva línea y abarcan todo el ancho disponible:</a:t>
            </a:r>
          </a:p>
          <a:p>
            <a:pPr lvl="1">
              <a:lnSpc>
                <a:spcPct val="100000"/>
              </a:lnSpc>
            </a:pPr>
            <a:endParaRPr lang="es-ES" dirty="0"/>
          </a:p>
          <a:p>
            <a:pPr lvl="1">
              <a:lnSpc>
                <a:spcPct val="100000"/>
              </a:lnSpc>
            </a:pPr>
            <a:endParaRPr lang="es-ES" dirty="0" smtClean="0"/>
          </a:p>
          <a:p>
            <a:pPr lvl="1">
              <a:lnSpc>
                <a:spcPct val="100000"/>
              </a:lnSpc>
            </a:pPr>
            <a:endParaRPr lang="es-ES" dirty="0" smtClean="0"/>
          </a:p>
          <a:p>
            <a:pPr lvl="1">
              <a:lnSpc>
                <a:spcPct val="100000"/>
              </a:lnSpc>
            </a:pPr>
            <a:r>
              <a:rPr lang="es-ES" dirty="0" smtClean="0"/>
              <a:t>Los elementos </a:t>
            </a:r>
            <a:r>
              <a:rPr lang="es-ES" i="1" dirty="0" err="1" smtClean="0"/>
              <a:t>inline</a:t>
            </a:r>
            <a:r>
              <a:rPr lang="es-ES" i="1" dirty="0" smtClean="0"/>
              <a:t> </a:t>
            </a:r>
            <a:r>
              <a:rPr lang="es-ES" dirty="0" smtClean="0"/>
              <a:t>no comienzan en una nueva línea y sólo abarcan el ancho necesario</a:t>
            </a:r>
          </a:p>
          <a:p>
            <a:pPr lvl="1"/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46" y="2925417"/>
            <a:ext cx="8871668" cy="10132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46" y="4366542"/>
            <a:ext cx="8871668" cy="12511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192" y="2261630"/>
            <a:ext cx="3990975" cy="1219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680" y="4169158"/>
            <a:ext cx="670560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Flecha derecha 7"/>
          <p:cNvSpPr/>
          <p:nvPr/>
        </p:nvSpPr>
        <p:spPr>
          <a:xfrm rot="5400000">
            <a:off x="5612139" y="3638261"/>
            <a:ext cx="689160" cy="339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43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Clases e Identificadores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 smtClean="0"/>
              <a:t>El atributo </a:t>
            </a:r>
            <a:r>
              <a:rPr lang="es-ES" b="1" i="1" dirty="0" err="1" smtClean="0"/>
              <a:t>class</a:t>
            </a:r>
            <a:r>
              <a:rPr lang="es-ES" i="1" dirty="0" smtClean="0"/>
              <a:t> </a:t>
            </a:r>
            <a:r>
              <a:rPr lang="es-ES" dirty="0" smtClean="0"/>
              <a:t>es usado para definir estilos iguales para elementos con la misma clase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 atributo </a:t>
            </a:r>
            <a:r>
              <a:rPr lang="es-ES" i="1" dirty="0" err="1" smtClean="0"/>
              <a:t>class</a:t>
            </a:r>
            <a:r>
              <a:rPr lang="es-ES" i="1" dirty="0" smtClean="0"/>
              <a:t> </a:t>
            </a:r>
            <a:r>
              <a:rPr lang="es-ES" dirty="0" smtClean="0"/>
              <a:t>puede ser usado en cualquier elemento HTML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 valor del atributo </a:t>
            </a:r>
            <a:r>
              <a:rPr lang="es-ES" i="1" dirty="0" err="1" smtClean="0"/>
              <a:t>class</a:t>
            </a:r>
            <a:r>
              <a:rPr lang="es-ES" i="1" dirty="0" smtClean="0"/>
              <a:t> </a:t>
            </a:r>
            <a:r>
              <a:rPr lang="es-ES" dirty="0" smtClean="0"/>
              <a:t>distingue entre mayúsculas y minúsculas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Los elementos HTML pueden tener más de una clase asociada (separadas por espacios)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Elementos diferentes pueden compartir la misma clase y, por lo tanto, compartir los mismos estilos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 atributo </a:t>
            </a:r>
            <a:r>
              <a:rPr lang="es-ES" b="1" i="1" dirty="0" smtClean="0"/>
              <a:t>id</a:t>
            </a:r>
            <a:r>
              <a:rPr lang="es-ES" i="1" dirty="0" smtClean="0"/>
              <a:t> </a:t>
            </a:r>
            <a:r>
              <a:rPr lang="es-ES" dirty="0" smtClean="0"/>
              <a:t>especifica un identificador único para un elemento HTML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 valor del atributo </a:t>
            </a:r>
            <a:r>
              <a:rPr lang="es-ES" i="1" dirty="0" smtClean="0"/>
              <a:t>id </a:t>
            </a:r>
            <a:r>
              <a:rPr lang="es-ES" dirty="0" smtClean="0"/>
              <a:t>puede ser usado por CSS y JavaScript para realizar ciertas tareas con el elemento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Un elemento HTML sólo puede tener un único atributo </a:t>
            </a:r>
            <a:r>
              <a:rPr lang="es-ES" i="1" dirty="0" smtClean="0"/>
              <a:t>id</a:t>
            </a:r>
            <a:r>
              <a:rPr lang="es-ES" dirty="0" smtClean="0"/>
              <a:t>, que sólo pertenece a ese elemento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Un elemento HTML puede tener múltiples clases que pueden ser usadas por varios elementos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30" y="1845734"/>
            <a:ext cx="6972300" cy="15335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53" y="3796014"/>
            <a:ext cx="4315139" cy="22335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59" y="3752112"/>
            <a:ext cx="3823217" cy="22774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Flecha abajo 4"/>
          <p:cNvSpPr/>
          <p:nvPr/>
        </p:nvSpPr>
        <p:spPr>
          <a:xfrm>
            <a:off x="3782918" y="3379259"/>
            <a:ext cx="262308" cy="372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abajo 7"/>
          <p:cNvSpPr/>
          <p:nvPr/>
        </p:nvSpPr>
        <p:spPr>
          <a:xfrm rot="16200000">
            <a:off x="5916461" y="4676794"/>
            <a:ext cx="262308" cy="428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6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</a:t>
            </a:r>
            <a:r>
              <a:rPr lang="es-ES" dirty="0" err="1" smtClean="0"/>
              <a:t>Iframes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Un </a:t>
            </a:r>
            <a:r>
              <a:rPr lang="es-ES" dirty="0" err="1" smtClean="0"/>
              <a:t>Iframe</a:t>
            </a:r>
            <a:r>
              <a:rPr lang="es-ES" dirty="0" smtClean="0"/>
              <a:t> es usado para mostrar una página web dentro de otra página web</a:t>
            </a:r>
          </a:p>
          <a:p>
            <a:pPr lvl="1"/>
            <a:r>
              <a:rPr lang="es-ES" dirty="0" smtClean="0"/>
              <a:t>Un </a:t>
            </a:r>
            <a:r>
              <a:rPr lang="es-ES" dirty="0" err="1" smtClean="0"/>
              <a:t>Iframe</a:t>
            </a:r>
            <a:r>
              <a:rPr lang="es-ES" dirty="0" smtClean="0"/>
              <a:t> se define con la etiqueta </a:t>
            </a:r>
            <a:r>
              <a:rPr lang="es-ES" i="1" dirty="0" smtClean="0"/>
              <a:t>&lt;</a:t>
            </a:r>
            <a:r>
              <a:rPr lang="es-ES" i="1" dirty="0" err="1" smtClean="0"/>
              <a:t>iframe</a:t>
            </a:r>
            <a:r>
              <a:rPr lang="es-ES" i="1" dirty="0" smtClean="0"/>
              <a:t>&gt;</a:t>
            </a:r>
          </a:p>
          <a:p>
            <a:pPr lvl="1"/>
            <a:r>
              <a:rPr lang="es-ES" dirty="0" smtClean="0"/>
              <a:t>El atributo </a:t>
            </a:r>
            <a:r>
              <a:rPr lang="es-ES" i="1" dirty="0" err="1" smtClean="0"/>
              <a:t>src</a:t>
            </a:r>
            <a:r>
              <a:rPr lang="es-ES" i="1" dirty="0" smtClean="0"/>
              <a:t> </a:t>
            </a:r>
            <a:r>
              <a:rPr lang="es-ES" dirty="0" smtClean="0"/>
              <a:t>especifica la URL de la página que se desea mostrar en el </a:t>
            </a:r>
            <a:r>
              <a:rPr lang="es-ES" dirty="0" err="1" smtClean="0"/>
              <a:t>Iframe</a:t>
            </a:r>
            <a:endParaRPr lang="es-ES" dirty="0" smtClean="0"/>
          </a:p>
          <a:p>
            <a:pPr lvl="1"/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67" y="2883159"/>
            <a:ext cx="4234725" cy="29859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242" y="2883158"/>
            <a:ext cx="4972286" cy="29859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Flecha derecha 4"/>
          <p:cNvSpPr/>
          <p:nvPr/>
        </p:nvSpPr>
        <p:spPr>
          <a:xfrm>
            <a:off x="5709692" y="4214191"/>
            <a:ext cx="377687" cy="268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1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Elemento </a:t>
            </a:r>
            <a:r>
              <a:rPr lang="es-ES" i="1" dirty="0" smtClean="0"/>
              <a:t>Head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El elemento </a:t>
            </a:r>
            <a:r>
              <a:rPr lang="es-ES" i="1" dirty="0" smtClean="0"/>
              <a:t>&lt;head&gt; </a:t>
            </a:r>
            <a:r>
              <a:rPr lang="es-ES" dirty="0" smtClean="0"/>
              <a:t>es un contenedor de metadatos, y se coloca entre las etiquetas </a:t>
            </a:r>
            <a:r>
              <a:rPr lang="es-ES" i="1" dirty="0" smtClean="0"/>
              <a:t>&lt;</a:t>
            </a:r>
            <a:r>
              <a:rPr lang="es-ES" i="1" dirty="0" err="1" smtClean="0"/>
              <a:t>html</a:t>
            </a:r>
            <a:r>
              <a:rPr lang="es-ES" i="1" dirty="0" smtClean="0"/>
              <a:t>&gt;</a:t>
            </a:r>
            <a:r>
              <a:rPr lang="es-ES" dirty="0" smtClean="0"/>
              <a:t> y </a:t>
            </a:r>
            <a:r>
              <a:rPr lang="es-ES" i="1" dirty="0" smtClean="0"/>
              <a:t>&lt;</a:t>
            </a:r>
            <a:r>
              <a:rPr lang="es-ES" i="1" dirty="0" err="1" smtClean="0"/>
              <a:t>body</a:t>
            </a:r>
            <a:r>
              <a:rPr lang="es-ES" i="1" dirty="0" smtClean="0"/>
              <a:t>&gt;</a:t>
            </a:r>
          </a:p>
          <a:p>
            <a:pPr lvl="1"/>
            <a:r>
              <a:rPr lang="es-ES" dirty="0" smtClean="0"/>
              <a:t>Los metadatos son datos acerca del documento HTML</a:t>
            </a:r>
          </a:p>
          <a:p>
            <a:pPr lvl="1"/>
            <a:r>
              <a:rPr lang="es-ES" dirty="0" smtClean="0"/>
              <a:t>Los metadatos no se muestran en pantalla</a:t>
            </a:r>
          </a:p>
          <a:p>
            <a:pPr lvl="1"/>
            <a:r>
              <a:rPr lang="es-ES" dirty="0" smtClean="0"/>
              <a:t>Los metadatos son usados por los navegadores (cómo mostrar el contenido), por los motores de búsqueda (</a:t>
            </a:r>
            <a:r>
              <a:rPr lang="es-ES" i="1" dirty="0" err="1" smtClean="0"/>
              <a:t>keywords</a:t>
            </a:r>
            <a:r>
              <a:rPr lang="es-ES" dirty="0" smtClean="0"/>
              <a:t>), y por otros servicios web</a:t>
            </a:r>
            <a:endParaRPr lang="es-ES" i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88869"/>
              </p:ext>
            </p:extLst>
          </p:nvPr>
        </p:nvGraphicFramePr>
        <p:xfrm>
          <a:off x="2903772" y="3462055"/>
          <a:ext cx="64454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042">
                  <a:extLst>
                    <a:ext uri="{9D8B030D-6E8A-4147-A177-3AD203B41FA5}">
                      <a16:colId xmlns:a16="http://schemas.microsoft.com/office/drawing/2014/main" val="3603069921"/>
                    </a:ext>
                  </a:extLst>
                </a:gridCol>
                <a:gridCol w="5327374">
                  <a:extLst>
                    <a:ext uri="{9D8B030D-6E8A-4147-A177-3AD203B41FA5}">
                      <a16:colId xmlns:a16="http://schemas.microsoft.com/office/drawing/2014/main" val="119175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Etiqueta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Descripción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i="1" dirty="0" smtClean="0"/>
                        <a:t>&lt;head&gt;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Define información sobre el documento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2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i="1" dirty="0" smtClean="0"/>
                        <a:t>&lt;</a:t>
                      </a:r>
                      <a:r>
                        <a:rPr lang="es-ES" sz="1600" i="1" dirty="0" err="1" smtClean="0"/>
                        <a:t>title</a:t>
                      </a:r>
                      <a:r>
                        <a:rPr lang="es-ES" sz="1600" i="1" dirty="0" smtClean="0"/>
                        <a:t>&gt;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Define el título del documento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i="1" dirty="0" smtClean="0"/>
                        <a:t>&lt;link&gt;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Define la relación entre un documento y un recurso externo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87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i="1" dirty="0" smtClean="0"/>
                        <a:t>&lt;meta&gt;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Define metadatos</a:t>
                      </a:r>
                      <a:r>
                        <a:rPr lang="es-ES" sz="1600" baseline="0" dirty="0" smtClean="0"/>
                        <a:t> sobre el documento HTML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93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i="1" dirty="0" smtClean="0"/>
                        <a:t>&lt;script&gt;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Define un script del lado del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35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i="1" dirty="0" smtClean="0"/>
                        <a:t>&lt;</a:t>
                      </a:r>
                      <a:r>
                        <a:rPr lang="es-ES" sz="1600" i="1" dirty="0" err="1" smtClean="0"/>
                        <a:t>style</a:t>
                      </a:r>
                      <a:r>
                        <a:rPr lang="es-ES" sz="1600" i="1" dirty="0" smtClean="0"/>
                        <a:t>&gt;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Define información</a:t>
                      </a:r>
                      <a:r>
                        <a:rPr lang="es-ES" sz="1600" baseline="0" dirty="0" smtClean="0"/>
                        <a:t> sobre estilos para el documento</a:t>
                      </a:r>
                      <a:endParaRPr lang="es-E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4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Elementos semánticos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Elementos semánticos = Elementos con significado</a:t>
            </a:r>
          </a:p>
          <a:p>
            <a:pPr lvl="1"/>
            <a:r>
              <a:rPr lang="es-ES" dirty="0" smtClean="0"/>
              <a:t>Un elemento semántico describe claramente su significado al navegador y al desarrollador</a:t>
            </a:r>
          </a:p>
          <a:p>
            <a:pPr lvl="1"/>
            <a:r>
              <a:rPr lang="es-ES" dirty="0" smtClean="0"/>
              <a:t>Ejemplos de elementos no semánticos </a:t>
            </a:r>
            <a:r>
              <a:rPr lang="es-ES" dirty="0"/>
              <a:t>(</a:t>
            </a:r>
            <a:r>
              <a:rPr lang="es-ES" dirty="0" smtClean="0"/>
              <a:t>no dicen nada acerca de su contenido): </a:t>
            </a:r>
            <a:r>
              <a:rPr lang="es-ES" i="1" dirty="0" smtClean="0"/>
              <a:t>&lt;div&gt; </a:t>
            </a:r>
            <a:r>
              <a:rPr lang="es-ES" dirty="0" smtClean="0"/>
              <a:t>y </a:t>
            </a:r>
            <a:r>
              <a:rPr lang="es-ES" i="1" dirty="0" smtClean="0"/>
              <a:t>&lt;</a:t>
            </a:r>
            <a:r>
              <a:rPr lang="es-ES" i="1" dirty="0" err="1" smtClean="0"/>
              <a:t>span</a:t>
            </a:r>
            <a:r>
              <a:rPr lang="es-ES" i="1" dirty="0" smtClean="0"/>
              <a:t>&gt; </a:t>
            </a:r>
          </a:p>
          <a:p>
            <a:pPr lvl="1"/>
            <a:r>
              <a:rPr lang="es-ES" dirty="0" smtClean="0"/>
              <a:t>Ejemplos de elementos semánticos (definen claramente su contenido): </a:t>
            </a:r>
            <a:r>
              <a:rPr lang="es-ES" i="1" dirty="0" smtClean="0"/>
              <a:t>&lt;</a:t>
            </a:r>
            <a:r>
              <a:rPr lang="es-ES" i="1" dirty="0" err="1" smtClean="0"/>
              <a:t>form</a:t>
            </a:r>
            <a:r>
              <a:rPr lang="es-ES" i="1" dirty="0" smtClean="0"/>
              <a:t>&gt;</a:t>
            </a:r>
            <a:r>
              <a:rPr lang="es-ES" dirty="0" smtClean="0"/>
              <a:t>, </a:t>
            </a:r>
            <a:r>
              <a:rPr lang="es-ES" i="1" dirty="0" smtClean="0"/>
              <a:t>&lt;</a:t>
            </a:r>
            <a:r>
              <a:rPr lang="es-ES" i="1" dirty="0" err="1" smtClean="0"/>
              <a:t>table</a:t>
            </a:r>
            <a:r>
              <a:rPr lang="es-ES" i="1" dirty="0" smtClean="0"/>
              <a:t>&gt;</a:t>
            </a:r>
            <a:r>
              <a:rPr lang="es-ES" dirty="0" smtClean="0"/>
              <a:t> y </a:t>
            </a:r>
            <a:r>
              <a:rPr lang="es-ES" i="1" dirty="0" smtClean="0"/>
              <a:t>&lt;</a:t>
            </a:r>
            <a:r>
              <a:rPr lang="es-ES" i="1" dirty="0" err="1" smtClean="0"/>
              <a:t>article</a:t>
            </a:r>
            <a:r>
              <a:rPr lang="es-ES" i="1" dirty="0" smtClean="0"/>
              <a:t>&gt;</a:t>
            </a:r>
          </a:p>
          <a:p>
            <a:pPr lvl="1"/>
            <a:endParaRPr lang="es-ES" i="1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24571"/>
              </p:ext>
            </p:extLst>
          </p:nvPr>
        </p:nvGraphicFramePr>
        <p:xfrm>
          <a:off x="1681259" y="3184570"/>
          <a:ext cx="889044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77">
                  <a:extLst>
                    <a:ext uri="{9D8B030D-6E8A-4147-A177-3AD203B41FA5}">
                      <a16:colId xmlns:a16="http://schemas.microsoft.com/office/drawing/2014/main" val="1126044111"/>
                    </a:ext>
                  </a:extLst>
                </a:gridCol>
                <a:gridCol w="7712765">
                  <a:extLst>
                    <a:ext uri="{9D8B030D-6E8A-4147-A177-3AD203B41FA5}">
                      <a16:colId xmlns:a16="http://schemas.microsoft.com/office/drawing/2014/main" val="4225370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Elemento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0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&lt;</a:t>
                      </a:r>
                      <a:r>
                        <a:rPr lang="es-ES" i="1" dirty="0" err="1" smtClean="0"/>
                        <a:t>section</a:t>
                      </a:r>
                      <a:r>
                        <a:rPr lang="es-ES" i="1" dirty="0" smtClean="0"/>
                        <a:t>&gt;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Define una sección en un documento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58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&lt;</a:t>
                      </a:r>
                      <a:r>
                        <a:rPr lang="es-ES" i="1" dirty="0" err="1" smtClean="0"/>
                        <a:t>article</a:t>
                      </a:r>
                      <a:r>
                        <a:rPr lang="es-ES" i="1" dirty="0" smtClean="0"/>
                        <a:t>&gt;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Especifica</a:t>
                      </a:r>
                      <a:r>
                        <a:rPr lang="es-ES" baseline="0" dirty="0" smtClean="0"/>
                        <a:t> contenido independiente, </a:t>
                      </a:r>
                      <a:r>
                        <a:rPr lang="es-ES" baseline="0" dirty="0" err="1" smtClean="0"/>
                        <a:t>autocontenido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&lt;</a:t>
                      </a:r>
                      <a:r>
                        <a:rPr lang="es-ES" i="1" dirty="0" err="1" smtClean="0"/>
                        <a:t>header</a:t>
                      </a:r>
                      <a:r>
                        <a:rPr lang="es-ES" i="1" dirty="0" smtClean="0"/>
                        <a:t>&gt;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Especifica un encabezado para un</a:t>
                      </a:r>
                      <a:r>
                        <a:rPr lang="es-ES" baseline="0" dirty="0" smtClean="0"/>
                        <a:t> documento o una sección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3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&lt;</a:t>
                      </a:r>
                      <a:r>
                        <a:rPr lang="es-ES" i="1" dirty="0" err="1" smtClean="0"/>
                        <a:t>footer</a:t>
                      </a:r>
                      <a:r>
                        <a:rPr lang="es-ES" i="1" dirty="0" smtClean="0"/>
                        <a:t>&gt;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Especifica un pie de página para un documento o una sección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3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&lt;</a:t>
                      </a:r>
                      <a:r>
                        <a:rPr lang="es-ES" i="1" dirty="0" err="1" smtClean="0"/>
                        <a:t>nav</a:t>
                      </a:r>
                      <a:r>
                        <a:rPr lang="es-ES" i="1" dirty="0" smtClean="0"/>
                        <a:t>&gt;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Define una serie de enlaces de navegación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3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&lt;</a:t>
                      </a:r>
                      <a:r>
                        <a:rPr lang="es-ES" i="1" dirty="0" err="1" smtClean="0"/>
                        <a:t>aside</a:t>
                      </a:r>
                      <a:r>
                        <a:rPr lang="es-ES" i="1" dirty="0" smtClean="0"/>
                        <a:t>&gt;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Define contenido aparte del contenido principal. Una</a:t>
                      </a:r>
                      <a:r>
                        <a:rPr lang="es-ES" baseline="0" dirty="0" smtClean="0"/>
                        <a:t> barra lateral, por ejemplo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9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&lt;figure&gt;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Especifica ilustraciones,</a:t>
                      </a:r>
                      <a:r>
                        <a:rPr lang="es-ES" baseline="0" dirty="0" smtClean="0"/>
                        <a:t> diagramas, fotos, etc., </a:t>
                      </a:r>
                      <a:r>
                        <a:rPr lang="es-ES" baseline="0" dirty="0" err="1" smtClean="0"/>
                        <a:t>autocontenidas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80479"/>
                  </a:ext>
                </a:extLst>
              </a:tr>
            </a:tbl>
          </a:graphicData>
        </a:graphic>
      </p:graphicFrame>
      <p:pic>
        <p:nvPicPr>
          <p:cNvPr id="1028" name="Picture 4" descr="HTML Semantic Ele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13" y="2314518"/>
            <a:ext cx="2619334" cy="30857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45032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Formularios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es-ES" dirty="0" smtClean="0"/>
              <a:t>El elemento </a:t>
            </a:r>
            <a:r>
              <a:rPr lang="es-ES" i="1" dirty="0" smtClean="0"/>
              <a:t>&lt;</a:t>
            </a:r>
            <a:r>
              <a:rPr lang="es-ES" i="1" dirty="0" err="1" smtClean="0"/>
              <a:t>form</a:t>
            </a:r>
            <a:r>
              <a:rPr lang="es-ES" i="1" dirty="0" smtClean="0"/>
              <a:t>&gt; </a:t>
            </a:r>
            <a:r>
              <a:rPr lang="es-ES" dirty="0" smtClean="0"/>
              <a:t>define un formulario</a:t>
            </a:r>
          </a:p>
          <a:p>
            <a:pPr lvl="1">
              <a:lnSpc>
                <a:spcPct val="200000"/>
              </a:lnSpc>
            </a:pPr>
            <a:r>
              <a:rPr lang="es-ES" dirty="0" smtClean="0"/>
              <a:t>Los formularios son usados para recolectar datos de entrada por parte del usuario</a:t>
            </a:r>
          </a:p>
          <a:p>
            <a:pPr lvl="1">
              <a:lnSpc>
                <a:spcPct val="200000"/>
              </a:lnSpc>
            </a:pPr>
            <a:r>
              <a:rPr lang="es-ES" dirty="0" smtClean="0"/>
              <a:t>Un formulario HTML contiene </a:t>
            </a:r>
            <a:r>
              <a:rPr lang="es-ES" b="1" i="1" dirty="0" err="1" smtClean="0"/>
              <a:t>form</a:t>
            </a:r>
            <a:r>
              <a:rPr lang="es-ES" b="1" i="1" dirty="0" smtClean="0"/>
              <a:t> </a:t>
            </a:r>
            <a:r>
              <a:rPr lang="es-ES" b="1" i="1" dirty="0" err="1" smtClean="0"/>
              <a:t>elements</a:t>
            </a:r>
            <a:r>
              <a:rPr lang="es-ES" b="1" i="1" dirty="0" smtClean="0"/>
              <a:t> </a:t>
            </a:r>
            <a:r>
              <a:rPr lang="es-ES" dirty="0" smtClean="0"/>
              <a:t>(elementos de formulario)</a:t>
            </a:r>
          </a:p>
          <a:p>
            <a:pPr marL="201168" lvl="1" indent="0">
              <a:buNone/>
            </a:pP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16580"/>
              </p:ext>
            </p:extLst>
          </p:nvPr>
        </p:nvGraphicFramePr>
        <p:xfrm>
          <a:off x="2062480" y="1813929"/>
          <a:ext cx="8128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304">
                  <a:extLst>
                    <a:ext uri="{9D8B030D-6E8A-4147-A177-3AD203B41FA5}">
                      <a16:colId xmlns:a16="http://schemas.microsoft.com/office/drawing/2014/main" val="3581953222"/>
                    </a:ext>
                  </a:extLst>
                </a:gridCol>
                <a:gridCol w="6780696">
                  <a:extLst>
                    <a:ext uri="{9D8B030D-6E8A-4147-A177-3AD203B41FA5}">
                      <a16:colId xmlns:a16="http://schemas.microsoft.com/office/drawing/2014/main" val="2592340390"/>
                    </a:ext>
                  </a:extLst>
                </a:gridCol>
              </a:tblGrid>
              <a:tr h="36300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Etiqueta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Descripción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8147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 smtClean="0"/>
                        <a:t>&lt;</a:t>
                      </a:r>
                      <a:r>
                        <a:rPr lang="es-ES" sz="1800" i="1" dirty="0" err="1" smtClean="0"/>
                        <a:t>form</a:t>
                      </a:r>
                      <a:r>
                        <a:rPr lang="es-ES" sz="1800" i="1" dirty="0" smtClean="0"/>
                        <a:t>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Define un formulario HTML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280713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 smtClean="0"/>
                        <a:t>&lt;input&gt;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Define un control de entrada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11132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 smtClean="0"/>
                        <a:t>&lt;</a:t>
                      </a:r>
                      <a:r>
                        <a:rPr lang="es-ES" sz="1800" i="1" dirty="0" err="1" smtClean="0"/>
                        <a:t>textarea</a:t>
                      </a:r>
                      <a:r>
                        <a:rPr lang="es-ES" sz="1800" i="1" dirty="0" smtClean="0"/>
                        <a:t>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Define un área</a:t>
                      </a:r>
                      <a:r>
                        <a:rPr lang="es-ES" sz="1800" baseline="0" dirty="0" smtClean="0"/>
                        <a:t> de texto (como control de entrada)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26992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 smtClean="0"/>
                        <a:t>&lt;</a:t>
                      </a:r>
                      <a:r>
                        <a:rPr lang="es-ES" sz="1800" i="1" dirty="0" err="1" smtClean="0"/>
                        <a:t>label</a:t>
                      </a:r>
                      <a:r>
                        <a:rPr lang="es-ES" sz="1800" i="1" dirty="0" smtClean="0"/>
                        <a:t>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Define una etiqueta para</a:t>
                      </a:r>
                      <a:r>
                        <a:rPr lang="es-ES" sz="1800" baseline="0" dirty="0" smtClean="0"/>
                        <a:t> un elemento </a:t>
                      </a:r>
                      <a:r>
                        <a:rPr lang="es-ES" sz="1800" i="1" baseline="0" dirty="0" smtClean="0"/>
                        <a:t>&lt;input&gt;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550636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 smtClean="0"/>
                        <a:t>&lt;</a:t>
                      </a:r>
                      <a:r>
                        <a:rPr lang="es-ES" sz="1800" i="1" dirty="0" err="1" smtClean="0"/>
                        <a:t>fieldset</a:t>
                      </a:r>
                      <a:r>
                        <a:rPr lang="es-ES" sz="1800" i="1" dirty="0" smtClean="0"/>
                        <a:t>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Agrupa</a:t>
                      </a:r>
                      <a:r>
                        <a:rPr lang="es-ES" sz="1800" baseline="0" dirty="0" smtClean="0"/>
                        <a:t> elementos relacionados en un formulario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74322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 smtClean="0"/>
                        <a:t>&lt;</a:t>
                      </a:r>
                      <a:r>
                        <a:rPr lang="es-ES" sz="1800" i="1" dirty="0" err="1" smtClean="0"/>
                        <a:t>legend</a:t>
                      </a:r>
                      <a:r>
                        <a:rPr lang="es-ES" sz="1800" i="1" dirty="0" smtClean="0"/>
                        <a:t>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Define un</a:t>
                      </a:r>
                      <a:r>
                        <a:rPr lang="es-ES" sz="1800" baseline="0" dirty="0" smtClean="0"/>
                        <a:t> título para un elemento &lt;</a:t>
                      </a:r>
                      <a:r>
                        <a:rPr lang="es-ES" sz="1800" baseline="0" dirty="0" err="1" smtClean="0"/>
                        <a:t>fieldset</a:t>
                      </a:r>
                      <a:r>
                        <a:rPr lang="es-ES" sz="1800" baseline="0" dirty="0" smtClean="0"/>
                        <a:t>&gt;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32610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 smtClean="0"/>
                        <a:t>&lt;</a:t>
                      </a:r>
                      <a:r>
                        <a:rPr lang="es-ES" sz="1800" i="1" dirty="0" err="1" smtClean="0"/>
                        <a:t>select</a:t>
                      </a:r>
                      <a:r>
                        <a:rPr lang="es-ES" sz="1800" i="1" dirty="0" smtClean="0"/>
                        <a:t>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Define una</a:t>
                      </a:r>
                      <a:r>
                        <a:rPr lang="es-ES" sz="1800" baseline="0" dirty="0" smtClean="0"/>
                        <a:t> lista desplegable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26895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 smtClean="0"/>
                        <a:t>&lt;</a:t>
                      </a:r>
                      <a:r>
                        <a:rPr lang="es-ES" sz="1800" i="1" dirty="0" err="1" smtClean="0"/>
                        <a:t>optgroup</a:t>
                      </a:r>
                      <a:r>
                        <a:rPr lang="es-ES" sz="1800" i="1" dirty="0" smtClean="0"/>
                        <a:t>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Define un</a:t>
                      </a:r>
                      <a:r>
                        <a:rPr lang="es-ES" sz="1800" baseline="0" dirty="0" smtClean="0"/>
                        <a:t> grupo de opciones relacionadas en una lista desplegable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7317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 smtClean="0"/>
                        <a:t>&lt;</a:t>
                      </a:r>
                      <a:r>
                        <a:rPr lang="es-ES" sz="1800" i="1" dirty="0" err="1" smtClean="0"/>
                        <a:t>option</a:t>
                      </a:r>
                      <a:r>
                        <a:rPr lang="es-ES" sz="1800" i="1" dirty="0" smtClean="0"/>
                        <a:t>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Define una opción en una</a:t>
                      </a:r>
                      <a:r>
                        <a:rPr lang="es-ES" sz="1800" baseline="0" dirty="0" smtClean="0"/>
                        <a:t> lista desplegable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02849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 smtClean="0"/>
                        <a:t>&lt;</a:t>
                      </a:r>
                      <a:r>
                        <a:rPr lang="es-ES" sz="1800" i="1" dirty="0" err="1" smtClean="0"/>
                        <a:t>button</a:t>
                      </a:r>
                      <a:r>
                        <a:rPr lang="es-ES" sz="1800" i="1" dirty="0" smtClean="0"/>
                        <a:t>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Define</a:t>
                      </a:r>
                      <a:r>
                        <a:rPr lang="es-ES" sz="1800" baseline="0" dirty="0" smtClean="0"/>
                        <a:t> un botón </a:t>
                      </a:r>
                      <a:r>
                        <a:rPr lang="es-ES" sz="1800" baseline="0" dirty="0" err="1" smtClean="0"/>
                        <a:t>clicable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30395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es-ES" sz="1800" i="1" dirty="0" smtClean="0"/>
                        <a:t>&lt;</a:t>
                      </a:r>
                      <a:r>
                        <a:rPr lang="es-ES" sz="1800" i="1" dirty="0" err="1" smtClean="0"/>
                        <a:t>datalist</a:t>
                      </a:r>
                      <a:r>
                        <a:rPr lang="es-ES" sz="1800" i="1" dirty="0" smtClean="0"/>
                        <a:t>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Especifica una lista de opciones predefinidas</a:t>
                      </a:r>
                      <a:r>
                        <a:rPr lang="es-ES" sz="1800" baseline="0" dirty="0" smtClean="0"/>
                        <a:t> para controles de entrada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7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21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– </a:t>
            </a:r>
            <a:r>
              <a:rPr lang="es-ES" dirty="0" smtClean="0"/>
              <a:t>Formularios (</a:t>
            </a:r>
            <a:r>
              <a:rPr lang="es-ES" i="1" dirty="0" smtClean="0"/>
              <a:t>&lt;input&gt;</a:t>
            </a:r>
            <a:r>
              <a:rPr lang="es-ES" dirty="0" smtClean="0"/>
              <a:t>) [I]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 smtClean="0"/>
              <a:t>El elemento </a:t>
            </a:r>
            <a:r>
              <a:rPr lang="es-ES" i="1" dirty="0" smtClean="0"/>
              <a:t>&lt;input&gt; </a:t>
            </a:r>
            <a:r>
              <a:rPr lang="es-ES" dirty="0" smtClean="0"/>
              <a:t>es el elemento más importante de un formulario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El elemento </a:t>
            </a:r>
            <a:r>
              <a:rPr lang="es-ES" i="1" dirty="0" smtClean="0"/>
              <a:t>&lt;input&gt; </a:t>
            </a:r>
            <a:r>
              <a:rPr lang="es-ES" dirty="0" smtClean="0"/>
              <a:t>se muestra de diferentes maneras dependiendo del atributo </a:t>
            </a:r>
            <a:r>
              <a:rPr lang="es-ES" b="1" i="1" dirty="0" err="1" smtClean="0"/>
              <a:t>type</a:t>
            </a:r>
            <a:endParaRPr lang="es-ES" b="1" i="1" dirty="0" smtClean="0"/>
          </a:p>
          <a:p>
            <a:pPr marL="201168" lvl="1" indent="0">
              <a:buNone/>
            </a:pP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59675"/>
              </p:ext>
            </p:extLst>
          </p:nvPr>
        </p:nvGraphicFramePr>
        <p:xfrm>
          <a:off x="1626480" y="3010748"/>
          <a:ext cx="9000000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00000">
                  <a:extLst>
                    <a:ext uri="{9D8B030D-6E8A-4147-A177-3AD203B41FA5}">
                      <a16:colId xmlns:a16="http://schemas.microsoft.com/office/drawing/2014/main" val="2308801052"/>
                    </a:ext>
                  </a:extLst>
                </a:gridCol>
                <a:gridCol w="3000000">
                  <a:extLst>
                    <a:ext uri="{9D8B030D-6E8A-4147-A177-3AD203B41FA5}">
                      <a16:colId xmlns:a16="http://schemas.microsoft.com/office/drawing/2014/main" val="120626498"/>
                    </a:ext>
                  </a:extLst>
                </a:gridCol>
                <a:gridCol w="3000000">
                  <a:extLst>
                    <a:ext uri="{9D8B030D-6E8A-4147-A177-3AD203B41FA5}">
                      <a16:colId xmlns:a16="http://schemas.microsoft.com/office/drawing/2014/main" val="274161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="color"&gt;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="date"&gt;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-local"&gt;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="email"&gt;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6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="file"&gt;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4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0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="radio"&gt;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9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="time"&gt;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5603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</a:t>
                      </a:r>
                      <a:r>
                        <a:rPr lang="es-E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sz="18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56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i="1" dirty="0" smtClean="0"/>
              <a:t>&lt;input </a:t>
            </a:r>
            <a:r>
              <a:rPr lang="es-ES" i="1" dirty="0" err="1" smtClean="0"/>
              <a:t>type</a:t>
            </a:r>
            <a:r>
              <a:rPr lang="es-ES" i="1" dirty="0" smtClean="0"/>
              <a:t>=“</a:t>
            </a:r>
            <a:r>
              <a:rPr lang="es-ES" i="1" dirty="0" err="1" smtClean="0"/>
              <a:t>text</a:t>
            </a:r>
            <a:r>
              <a:rPr lang="es-ES" i="1" dirty="0" smtClean="0"/>
              <a:t>”&gt;</a:t>
            </a:r>
            <a:r>
              <a:rPr lang="es-ES" dirty="0" smtClean="0"/>
              <a:t> define un texto como control de entrada, de una sola línea</a:t>
            </a:r>
          </a:p>
          <a:p>
            <a:pPr lvl="1">
              <a:lnSpc>
                <a:spcPct val="100000"/>
              </a:lnSpc>
            </a:pPr>
            <a:r>
              <a:rPr lang="es-ES" i="1" dirty="0" smtClean="0"/>
              <a:t>&lt;input </a:t>
            </a:r>
            <a:r>
              <a:rPr lang="es-ES" i="1" dirty="0" err="1" smtClean="0"/>
              <a:t>type</a:t>
            </a:r>
            <a:r>
              <a:rPr lang="es-ES" i="1" dirty="0" smtClean="0"/>
              <a:t>=“</a:t>
            </a:r>
            <a:r>
              <a:rPr lang="es-ES" i="1" dirty="0" err="1" smtClean="0"/>
              <a:t>password</a:t>
            </a:r>
            <a:r>
              <a:rPr lang="es-ES" i="1" dirty="0" smtClean="0"/>
              <a:t>”&gt;</a:t>
            </a:r>
            <a:r>
              <a:rPr lang="es-ES" dirty="0" smtClean="0"/>
              <a:t> define un campo de contraseña</a:t>
            </a:r>
          </a:p>
          <a:p>
            <a:pPr lvl="1">
              <a:lnSpc>
                <a:spcPct val="100000"/>
              </a:lnSpc>
            </a:pPr>
            <a:r>
              <a:rPr lang="es-ES" i="1" dirty="0" smtClean="0"/>
              <a:t>&lt;input </a:t>
            </a:r>
            <a:r>
              <a:rPr lang="es-ES" i="1" dirty="0" err="1" smtClean="0"/>
              <a:t>type</a:t>
            </a:r>
            <a:r>
              <a:rPr lang="es-ES" i="1" dirty="0" smtClean="0"/>
              <a:t>=“</a:t>
            </a:r>
            <a:r>
              <a:rPr lang="es-ES" i="1" dirty="0" err="1" smtClean="0"/>
              <a:t>submit</a:t>
            </a:r>
            <a:r>
              <a:rPr lang="es-ES" i="1" dirty="0" smtClean="0"/>
              <a:t>”&gt; </a:t>
            </a:r>
            <a:r>
              <a:rPr lang="es-ES" dirty="0" smtClean="0"/>
              <a:t>define un botón para enviar los datos del formulario a un manejador</a:t>
            </a:r>
          </a:p>
          <a:p>
            <a:pPr lvl="1">
              <a:lnSpc>
                <a:spcPct val="100000"/>
              </a:lnSpc>
            </a:pPr>
            <a:r>
              <a:rPr lang="es-ES" i="1" dirty="0" smtClean="0"/>
              <a:t>&lt;input </a:t>
            </a:r>
            <a:r>
              <a:rPr lang="es-ES" i="1" dirty="0" err="1" smtClean="0"/>
              <a:t>type</a:t>
            </a:r>
            <a:r>
              <a:rPr lang="es-ES" i="1" dirty="0" smtClean="0"/>
              <a:t>=“</a:t>
            </a:r>
            <a:r>
              <a:rPr lang="es-ES" i="1" dirty="0" err="1" smtClean="0"/>
              <a:t>reset</a:t>
            </a:r>
            <a:r>
              <a:rPr lang="es-ES" i="1" dirty="0" smtClean="0"/>
              <a:t>”&gt; </a:t>
            </a:r>
            <a:r>
              <a:rPr lang="es-ES" dirty="0" smtClean="0"/>
              <a:t>define un botón para reiniciar el formulario a sus valores por defecto</a:t>
            </a:r>
          </a:p>
          <a:p>
            <a:pPr lvl="1">
              <a:lnSpc>
                <a:spcPct val="100000"/>
              </a:lnSpc>
            </a:pPr>
            <a:r>
              <a:rPr lang="es-ES" i="1" dirty="0" smtClean="0"/>
              <a:t>&lt;input </a:t>
            </a:r>
            <a:r>
              <a:rPr lang="es-ES" i="1" dirty="0" err="1" smtClean="0"/>
              <a:t>type</a:t>
            </a:r>
            <a:r>
              <a:rPr lang="es-ES" i="1" dirty="0" smtClean="0"/>
              <a:t>=“radio”&gt; </a:t>
            </a:r>
            <a:r>
              <a:rPr lang="es-ES" dirty="0" smtClean="0"/>
              <a:t>define un grupo de opciones relacionadas entre sí. </a:t>
            </a:r>
            <a:r>
              <a:rPr lang="es-ES" u="sng" dirty="0" smtClean="0"/>
              <a:t>Se permite seleccionar una</a:t>
            </a:r>
          </a:p>
          <a:p>
            <a:pPr lvl="1">
              <a:lnSpc>
                <a:spcPct val="100000"/>
              </a:lnSpc>
            </a:pPr>
            <a:r>
              <a:rPr lang="es-ES" i="1" dirty="0" smtClean="0"/>
              <a:t>&lt;input </a:t>
            </a:r>
            <a:r>
              <a:rPr lang="es-ES" i="1" dirty="0" err="1" smtClean="0"/>
              <a:t>type</a:t>
            </a:r>
            <a:r>
              <a:rPr lang="es-ES" i="1" dirty="0" smtClean="0"/>
              <a:t>=“</a:t>
            </a:r>
            <a:r>
              <a:rPr lang="es-ES" i="1" dirty="0" err="1" smtClean="0"/>
              <a:t>checkbox</a:t>
            </a:r>
            <a:r>
              <a:rPr lang="es-ES" i="1" dirty="0" smtClean="0"/>
              <a:t>”&gt; </a:t>
            </a:r>
            <a:r>
              <a:rPr lang="es-ES" dirty="0" smtClean="0"/>
              <a:t>similar a </a:t>
            </a:r>
            <a:r>
              <a:rPr lang="es-ES" i="1" dirty="0" err="1" smtClean="0"/>
              <a:t>type</a:t>
            </a:r>
            <a:r>
              <a:rPr lang="es-ES" i="1" dirty="0" smtClean="0"/>
              <a:t>=“ratio”</a:t>
            </a:r>
            <a:r>
              <a:rPr lang="es-ES" dirty="0" smtClean="0"/>
              <a:t>, pero permite la selección múltiple</a:t>
            </a:r>
          </a:p>
          <a:p>
            <a:pPr lvl="1">
              <a:lnSpc>
                <a:spcPct val="100000"/>
              </a:lnSpc>
            </a:pPr>
            <a:r>
              <a:rPr lang="es-ES" i="1" dirty="0" smtClean="0"/>
              <a:t>&lt;input </a:t>
            </a:r>
            <a:r>
              <a:rPr lang="es-ES" i="1" dirty="0" err="1" smtClean="0"/>
              <a:t>type</a:t>
            </a:r>
            <a:r>
              <a:rPr lang="es-ES" i="1" dirty="0" smtClean="0"/>
              <a:t>=“</a:t>
            </a:r>
            <a:r>
              <a:rPr lang="es-ES" i="1" dirty="0" err="1" smtClean="0"/>
              <a:t>button</a:t>
            </a:r>
            <a:r>
              <a:rPr lang="es-ES" i="1" dirty="0" smtClean="0"/>
              <a:t>”&gt; </a:t>
            </a:r>
            <a:r>
              <a:rPr lang="es-ES" dirty="0" smtClean="0"/>
              <a:t>define un botón</a:t>
            </a:r>
          </a:p>
          <a:p>
            <a:pPr lvl="1">
              <a:lnSpc>
                <a:spcPct val="100000"/>
              </a:lnSpc>
            </a:pPr>
            <a:r>
              <a:rPr lang="es-ES" i="1" dirty="0" smtClean="0"/>
              <a:t>&lt;input </a:t>
            </a:r>
            <a:r>
              <a:rPr lang="es-ES" i="1" dirty="0" err="1" smtClean="0"/>
              <a:t>type</a:t>
            </a:r>
            <a:r>
              <a:rPr lang="es-ES" i="1" dirty="0" smtClean="0"/>
              <a:t>=“email”&gt; </a:t>
            </a:r>
            <a:r>
              <a:rPr lang="es-ES" dirty="0" smtClean="0"/>
              <a:t>se usa para los controles que deban contener direcciones de correo electrónico</a:t>
            </a:r>
          </a:p>
          <a:p>
            <a:pPr lvl="1">
              <a:lnSpc>
                <a:spcPct val="100000"/>
              </a:lnSpc>
            </a:pPr>
            <a:r>
              <a:rPr lang="es-ES" i="1" dirty="0" smtClean="0"/>
              <a:t>&lt;input </a:t>
            </a:r>
            <a:r>
              <a:rPr lang="es-ES" i="1" dirty="0" err="1" smtClean="0"/>
              <a:t>type</a:t>
            </a:r>
            <a:r>
              <a:rPr lang="es-ES" i="1" dirty="0" smtClean="0"/>
              <a:t>=“file”&gt; </a:t>
            </a:r>
            <a:r>
              <a:rPr lang="es-ES" dirty="0" smtClean="0"/>
              <a:t>define un botón para que el usuario pueda buscar un fichero en su ordenador y </a:t>
            </a:r>
            <a:r>
              <a:rPr lang="es-ES" dirty="0"/>
              <a:t>un campo que muestra el nombre del fichero </a:t>
            </a:r>
            <a:r>
              <a:rPr lang="es-ES" dirty="0" smtClean="0"/>
              <a:t>seleccionado</a:t>
            </a:r>
            <a:endParaRPr lang="es-ES" i="1" dirty="0" smtClean="0"/>
          </a:p>
          <a:p>
            <a:pPr lvl="1"/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Formularios (</a:t>
            </a:r>
            <a:r>
              <a:rPr lang="es-ES" i="1" dirty="0" smtClean="0"/>
              <a:t>&lt;input&gt;</a:t>
            </a:r>
            <a:r>
              <a:rPr lang="es-ES" dirty="0" smtClean="0"/>
              <a:t>) [II]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33426"/>
            <a:ext cx="6305550" cy="2847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55" y="1737360"/>
            <a:ext cx="3295650" cy="40290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Flecha derecha 5"/>
          <p:cNvSpPr/>
          <p:nvPr/>
        </p:nvSpPr>
        <p:spPr>
          <a:xfrm>
            <a:off x="7402830" y="3657600"/>
            <a:ext cx="581025" cy="395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15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Formularios (</a:t>
            </a:r>
            <a:r>
              <a:rPr lang="es-ES" i="1" dirty="0" smtClean="0"/>
              <a:t>&lt;</a:t>
            </a:r>
            <a:r>
              <a:rPr lang="es-ES" i="1" dirty="0" err="1" smtClean="0"/>
              <a:t>select</a:t>
            </a:r>
            <a:r>
              <a:rPr lang="es-ES" i="1" dirty="0" smtClean="0"/>
              <a:t>&gt;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El elemento </a:t>
            </a:r>
            <a:r>
              <a:rPr lang="es-ES" i="1" dirty="0" smtClean="0"/>
              <a:t>&lt;</a:t>
            </a:r>
            <a:r>
              <a:rPr lang="es-ES" i="1" dirty="0" err="1" smtClean="0"/>
              <a:t>select</a:t>
            </a:r>
            <a:r>
              <a:rPr lang="es-ES" i="1" dirty="0" smtClean="0"/>
              <a:t>&gt; </a:t>
            </a:r>
            <a:r>
              <a:rPr lang="es-ES" dirty="0" smtClean="0"/>
              <a:t>define una lista desplegable</a:t>
            </a:r>
          </a:p>
          <a:p>
            <a:pPr lvl="1"/>
            <a:r>
              <a:rPr lang="es-ES" dirty="0" smtClean="0"/>
              <a:t>El elemento </a:t>
            </a:r>
            <a:r>
              <a:rPr lang="es-ES" i="1" dirty="0" smtClean="0"/>
              <a:t>&lt;</a:t>
            </a:r>
            <a:r>
              <a:rPr lang="es-ES" i="1" dirty="0" err="1" smtClean="0"/>
              <a:t>option</a:t>
            </a:r>
            <a:r>
              <a:rPr lang="es-ES" i="1" dirty="0" smtClean="0"/>
              <a:t>&gt; </a:t>
            </a:r>
            <a:r>
              <a:rPr lang="es-ES" dirty="0" smtClean="0"/>
              <a:t>define una opción que puede ser seleccionada</a:t>
            </a:r>
          </a:p>
          <a:p>
            <a:pPr lvl="1"/>
            <a:r>
              <a:rPr lang="es-ES" dirty="0" smtClean="0"/>
              <a:t>Por defecto, el primer ítem es seleccionado</a:t>
            </a:r>
          </a:p>
          <a:p>
            <a:pPr lvl="1"/>
            <a:r>
              <a:rPr lang="es-ES" dirty="0" smtClean="0"/>
              <a:t>Para preseleccionar una opción, se debe agregar el atributo </a:t>
            </a:r>
            <a:r>
              <a:rPr lang="es-ES" i="1" dirty="0" err="1" smtClean="0"/>
              <a:t>selected</a:t>
            </a:r>
            <a:r>
              <a:rPr lang="es-ES" i="1" dirty="0" smtClean="0"/>
              <a:t> </a:t>
            </a:r>
            <a:r>
              <a:rPr lang="es-ES" dirty="0" smtClean="0"/>
              <a:t>a la opción</a:t>
            </a:r>
          </a:p>
          <a:p>
            <a:pPr lvl="1"/>
            <a:r>
              <a:rPr lang="es-ES" dirty="0" smtClean="0"/>
              <a:t>El atributo </a:t>
            </a:r>
            <a:r>
              <a:rPr lang="es-ES" i="1" dirty="0" err="1" smtClean="0"/>
              <a:t>size</a:t>
            </a:r>
            <a:r>
              <a:rPr lang="es-ES" i="1" dirty="0" smtClean="0"/>
              <a:t> </a:t>
            </a:r>
            <a:r>
              <a:rPr lang="es-ES" dirty="0" smtClean="0"/>
              <a:t>especifica el número de elementos visibles</a:t>
            </a:r>
          </a:p>
          <a:p>
            <a:pPr lvl="1"/>
            <a:r>
              <a:rPr lang="es-ES" dirty="0" smtClean="0"/>
              <a:t>El atributo </a:t>
            </a:r>
            <a:r>
              <a:rPr lang="es-ES" i="1" dirty="0" err="1" smtClean="0"/>
              <a:t>multiple</a:t>
            </a:r>
            <a:r>
              <a:rPr lang="es-ES" i="1" dirty="0" smtClean="0"/>
              <a:t> </a:t>
            </a:r>
            <a:r>
              <a:rPr lang="es-ES" dirty="0" smtClean="0"/>
              <a:t>permite al usuario seleccionar más de un valor</a:t>
            </a:r>
            <a:endParaRPr lang="es-ES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423" y="3825981"/>
            <a:ext cx="2247900" cy="21526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30" y="3868027"/>
            <a:ext cx="4514850" cy="19621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Flecha derecha 5"/>
          <p:cNvSpPr/>
          <p:nvPr/>
        </p:nvSpPr>
        <p:spPr>
          <a:xfrm>
            <a:off x="6126480" y="4681330"/>
            <a:ext cx="566943" cy="335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36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Formularios (</a:t>
            </a:r>
            <a:r>
              <a:rPr lang="es-ES" i="1" dirty="0" smtClean="0"/>
              <a:t>&lt;</a:t>
            </a:r>
            <a:r>
              <a:rPr lang="es-ES" i="1" dirty="0" err="1" smtClean="0"/>
              <a:t>textarea</a:t>
            </a:r>
            <a:r>
              <a:rPr lang="es-ES" i="1" dirty="0" smtClean="0"/>
              <a:t>&gt;)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 smtClean="0"/>
              <a:t>El elemento </a:t>
            </a:r>
            <a:r>
              <a:rPr lang="es-ES" i="1" dirty="0" smtClean="0"/>
              <a:t>&lt;</a:t>
            </a:r>
            <a:r>
              <a:rPr lang="es-ES" i="1" dirty="0" err="1" smtClean="0"/>
              <a:t>textarea</a:t>
            </a:r>
            <a:r>
              <a:rPr lang="es-ES" i="1" dirty="0" smtClean="0"/>
              <a:t>&gt; </a:t>
            </a:r>
            <a:r>
              <a:rPr lang="es-ES" dirty="0" smtClean="0"/>
              <a:t>define un campo de entrada de texto de múltiples líneas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 atributo </a:t>
            </a:r>
            <a:r>
              <a:rPr lang="es-ES" i="1" dirty="0" err="1" smtClean="0"/>
              <a:t>rows</a:t>
            </a:r>
            <a:r>
              <a:rPr lang="es-ES" i="1" dirty="0" smtClean="0"/>
              <a:t> </a:t>
            </a:r>
            <a:r>
              <a:rPr lang="es-ES" dirty="0" smtClean="0"/>
              <a:t>especifica el número de líneas visibles del área de texto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 atributo </a:t>
            </a:r>
            <a:r>
              <a:rPr lang="es-ES" i="1" dirty="0" err="1" smtClean="0"/>
              <a:t>cols</a:t>
            </a:r>
            <a:r>
              <a:rPr lang="es-ES" i="1" dirty="0" smtClean="0"/>
              <a:t> </a:t>
            </a:r>
            <a:r>
              <a:rPr lang="es-ES" dirty="0" smtClean="0"/>
              <a:t>especifica el ancho visible del área de texto</a:t>
            </a:r>
          </a:p>
          <a:p>
            <a:pPr lvl="1">
              <a:lnSpc>
                <a:spcPct val="150000"/>
              </a:lnSpc>
            </a:pP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13" y="2951093"/>
            <a:ext cx="5810250" cy="8763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88" y="4224131"/>
            <a:ext cx="2219677" cy="19635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Flecha abajo 5"/>
          <p:cNvSpPr/>
          <p:nvPr/>
        </p:nvSpPr>
        <p:spPr>
          <a:xfrm>
            <a:off x="5993151" y="3827393"/>
            <a:ext cx="298174" cy="396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81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 smtClean="0"/>
              <a:t>Server-</a:t>
            </a:r>
            <a:r>
              <a:rPr lang="es-ES" i="1" dirty="0" err="1" smtClean="0"/>
              <a:t>side</a:t>
            </a:r>
            <a:r>
              <a:rPr lang="es-ES" i="1" dirty="0" smtClean="0"/>
              <a:t> vs Browser-</a:t>
            </a:r>
            <a:r>
              <a:rPr lang="es-ES" i="1" dirty="0" err="1" smtClean="0"/>
              <a:t>side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Diferencia entre las dos “partes” cuando se habla de la </a:t>
            </a:r>
            <a:r>
              <a:rPr lang="es-ES" dirty="0" smtClean="0"/>
              <a:t>web:</a:t>
            </a:r>
          </a:p>
          <a:p>
            <a:pPr lvl="1"/>
            <a:r>
              <a:rPr lang="es-ES" i="1" dirty="0"/>
              <a:t>Server-</a:t>
            </a:r>
            <a:r>
              <a:rPr lang="es-ES" i="1" dirty="0" err="1"/>
              <a:t>side</a:t>
            </a:r>
            <a:r>
              <a:rPr lang="es-ES" dirty="0"/>
              <a:t>: lenguajes de programación del lado del servidor que no se ejecutan en </a:t>
            </a:r>
            <a:r>
              <a:rPr lang="es-ES" dirty="0" smtClean="0"/>
              <a:t>navegadores. Algunos ejemplos: Node.js</a:t>
            </a:r>
            <a:r>
              <a:rPr lang="es-ES" dirty="0"/>
              <a:t>, PHP y Python</a:t>
            </a:r>
          </a:p>
          <a:p>
            <a:pPr lvl="1"/>
            <a:r>
              <a:rPr lang="es-ES" i="1" dirty="0"/>
              <a:t>Browser-</a:t>
            </a:r>
            <a:r>
              <a:rPr lang="es-ES" i="1" dirty="0" err="1"/>
              <a:t>side</a:t>
            </a:r>
            <a:r>
              <a:rPr lang="es-ES" dirty="0"/>
              <a:t>: </a:t>
            </a:r>
            <a:r>
              <a:rPr lang="es-ES" dirty="0" smtClean="0"/>
              <a:t>tecnologías </a:t>
            </a:r>
            <a:r>
              <a:rPr lang="es-ES" dirty="0"/>
              <a:t>que se ejecutan en el navegador (HTML, CSS y JavaScript)</a:t>
            </a:r>
          </a:p>
        </p:txBody>
      </p:sp>
      <p:pic>
        <p:nvPicPr>
          <p:cNvPr id="2050" name="Picture 2" descr="https://www.techwebspace.com/wp-content/uploads/2018/10/Server-Side-vs-Client-Side-Programming-795x38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50" y="3369325"/>
            <a:ext cx="5161859" cy="249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7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Formularios (</a:t>
            </a:r>
            <a:r>
              <a:rPr lang="es-ES" i="1" dirty="0" smtClean="0"/>
              <a:t>Input </a:t>
            </a:r>
            <a:r>
              <a:rPr lang="es-ES" i="1" dirty="0" err="1" smtClean="0"/>
              <a:t>Attributes</a:t>
            </a:r>
            <a:r>
              <a:rPr lang="es-ES" dirty="0" smtClean="0"/>
              <a:t>)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106570"/>
              </p:ext>
            </p:extLst>
          </p:nvPr>
        </p:nvGraphicFramePr>
        <p:xfrm>
          <a:off x="1097280" y="1776691"/>
          <a:ext cx="100584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611">
                  <a:extLst>
                    <a:ext uri="{9D8B030D-6E8A-4147-A177-3AD203B41FA5}">
                      <a16:colId xmlns:a16="http://schemas.microsoft.com/office/drawing/2014/main" val="3221472089"/>
                    </a:ext>
                  </a:extLst>
                </a:gridCol>
                <a:gridCol w="8799789">
                  <a:extLst>
                    <a:ext uri="{9D8B030D-6E8A-4147-A177-3AD203B41FA5}">
                      <a16:colId xmlns:a16="http://schemas.microsoft.com/office/drawing/2014/main" val="1679033501"/>
                    </a:ext>
                  </a:extLst>
                </a:gridCol>
              </a:tblGrid>
              <a:tr h="3333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Atributo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Descripción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41065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value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Especifica un valor inicial para el campo de entrada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23716"/>
                  </a:ext>
                </a:extLst>
              </a:tr>
              <a:tr h="484794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readonly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Especifica que un campo de entrada es de sólo lectura (no se puede modificar)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aseline="0" dirty="0" smtClean="0"/>
                        <a:t>Será enviado junto con el resto de los campos del formulario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2537"/>
                  </a:ext>
                </a:extLst>
              </a:tr>
              <a:tr h="41257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disabled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Especifica que un</a:t>
                      </a:r>
                      <a:r>
                        <a:rPr lang="es-ES" sz="1600" baseline="0" dirty="0" smtClean="0"/>
                        <a:t> campo de entrada debe estar deshabilitado (no se puede usar ni clicar en él)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aseline="0" dirty="0" smtClean="0"/>
                        <a:t>No será enviado junto con el resto de los campos del formulario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87429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size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Especifica el ancho</a:t>
                      </a:r>
                      <a:r>
                        <a:rPr lang="es-ES" sz="1600" baseline="0" dirty="0" smtClean="0"/>
                        <a:t> visible, en caracteres, del campo de entrada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69246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maxlength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Especifica el máximo número de caracteres permitidos</a:t>
                      </a:r>
                      <a:r>
                        <a:rPr lang="es-ES" sz="1600" baseline="0" dirty="0" smtClean="0"/>
                        <a:t> en un campo de entrada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97154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smtClean="0"/>
                        <a:t>min / </a:t>
                      </a:r>
                      <a:r>
                        <a:rPr lang="es-ES" sz="1600" i="1" dirty="0" err="1" smtClean="0"/>
                        <a:t>max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Especifica el valor</a:t>
                      </a:r>
                      <a:r>
                        <a:rPr lang="es-ES" sz="1600" baseline="0" dirty="0" smtClean="0"/>
                        <a:t> mínimo y máximo para un campo de entrada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478064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multiple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Especifica que el usuario puede introducir más</a:t>
                      </a:r>
                      <a:r>
                        <a:rPr lang="es-ES" sz="1600" baseline="0" dirty="0" smtClean="0"/>
                        <a:t> de un valor en un campo de entrada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6386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pattern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Especifica una expresión regular que</a:t>
                      </a:r>
                      <a:r>
                        <a:rPr lang="es-ES" sz="1600" baseline="0" dirty="0" smtClean="0"/>
                        <a:t> el valor del campo debe cumplir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17146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placeholder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Especifica una</a:t>
                      </a:r>
                      <a:r>
                        <a:rPr lang="es-ES" sz="1600" baseline="0" dirty="0" smtClean="0"/>
                        <a:t> pista descriptiva acerca del valor que se espera en el campo de entrada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03974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required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Especifica que un</a:t>
                      </a:r>
                      <a:r>
                        <a:rPr lang="es-ES" sz="1600" baseline="0" dirty="0" smtClean="0"/>
                        <a:t> campo de entrada debe ser llenado antes de enviar el formulario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51593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smtClean="0"/>
                        <a:t>autofocus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Especifica que un campo de entrada debe ser automáticamente seleccionado al</a:t>
                      </a:r>
                      <a:r>
                        <a:rPr lang="es-ES" sz="1600" baseline="0" dirty="0" smtClean="0"/>
                        <a:t> cargar la página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45869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17" y="2546311"/>
            <a:ext cx="8010525" cy="2971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219" y="1776691"/>
            <a:ext cx="3070519" cy="45110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2199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b="1" dirty="0" smtClean="0"/>
              <a:t>Atributos de formulario</a:t>
            </a:r>
            <a:r>
              <a:rPr lang="es-ES" dirty="0" smtClean="0"/>
              <a:t>: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marL="201168" lvl="1" indent="0">
              <a:buNone/>
            </a:pPr>
            <a:endParaRPr lang="es-ES" dirty="0" smtClean="0"/>
          </a:p>
          <a:p>
            <a:pPr lvl="1"/>
            <a:r>
              <a:rPr lang="es-ES" b="1" dirty="0" smtClean="0"/>
              <a:t>Atributos de elementos del formulario:</a:t>
            </a:r>
            <a:endParaRPr lang="es-ES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Formularios (Atributos)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282910"/>
              </p:ext>
            </p:extLst>
          </p:nvPr>
        </p:nvGraphicFramePr>
        <p:xfrm>
          <a:off x="1451948" y="2209725"/>
          <a:ext cx="93369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72">
                  <a:extLst>
                    <a:ext uri="{9D8B030D-6E8A-4147-A177-3AD203B41FA5}">
                      <a16:colId xmlns:a16="http://schemas.microsoft.com/office/drawing/2014/main" val="2724325137"/>
                    </a:ext>
                  </a:extLst>
                </a:gridCol>
                <a:gridCol w="8088306">
                  <a:extLst>
                    <a:ext uri="{9D8B030D-6E8A-4147-A177-3AD203B41FA5}">
                      <a16:colId xmlns:a16="http://schemas.microsoft.com/office/drawing/2014/main" val="418712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Atributo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Descripción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action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Define la acción a ser ejecutada</a:t>
                      </a:r>
                      <a:r>
                        <a:rPr lang="es-ES" sz="1600" baseline="0" dirty="0" smtClean="0"/>
                        <a:t> cuando se envíe el formulario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9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i="1" dirty="0" smtClean="0"/>
                        <a:t>target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/>
                        <a:t>Especifica en dónde se abrirá el resultado del envío del formulario (nueva pestaña, </a:t>
                      </a:r>
                      <a:r>
                        <a:rPr lang="es-ES" sz="1600" baseline="0" dirty="0" err="1" smtClean="0"/>
                        <a:t>iframe</a:t>
                      </a:r>
                      <a:r>
                        <a:rPr lang="es-ES" sz="1600" baseline="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9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method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/>
                        <a:t>Especifica el método HTTP (GET/POST) que será usado para el envío de los datos del formulario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3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novalidate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Especifica que no se deben</a:t>
                      </a:r>
                      <a:r>
                        <a:rPr lang="es-ES" sz="1600" baseline="0" dirty="0" smtClean="0"/>
                        <a:t> validar los campos cuando se procede a enviar el formulario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28988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41267"/>
              </p:ext>
            </p:extLst>
          </p:nvPr>
        </p:nvGraphicFramePr>
        <p:xfrm>
          <a:off x="1451948" y="4467672"/>
          <a:ext cx="93320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526">
                  <a:extLst>
                    <a:ext uri="{9D8B030D-6E8A-4147-A177-3AD203B41FA5}">
                      <a16:colId xmlns:a16="http://schemas.microsoft.com/office/drawing/2014/main" val="563037973"/>
                    </a:ext>
                  </a:extLst>
                </a:gridCol>
                <a:gridCol w="8085483">
                  <a:extLst>
                    <a:ext uri="{9D8B030D-6E8A-4147-A177-3AD203B41FA5}">
                      <a16:colId xmlns:a16="http://schemas.microsoft.com/office/drawing/2014/main" val="3545234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Atributo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Descripción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7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name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/>
                        <a:t>Cada campo de entrada del formulario </a:t>
                      </a:r>
                      <a:r>
                        <a:rPr lang="es-ES" sz="1600" b="1" i="0" u="sng" baseline="0" dirty="0" smtClean="0"/>
                        <a:t>debe</a:t>
                      </a:r>
                      <a:r>
                        <a:rPr lang="es-ES" sz="1600" baseline="0" dirty="0" smtClean="0"/>
                        <a:t> tener un nombre asociado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0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form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Especifica el formulario al que el campo de entrada</a:t>
                      </a:r>
                      <a:r>
                        <a:rPr lang="es-ES" sz="1600" baseline="0" dirty="0" smtClean="0"/>
                        <a:t> está asociado (match con </a:t>
                      </a:r>
                      <a:r>
                        <a:rPr lang="es-ES" sz="1600" i="1" baseline="0" dirty="0" smtClean="0"/>
                        <a:t>id</a:t>
                      </a:r>
                      <a:r>
                        <a:rPr lang="es-ES" sz="1600" baseline="0" dirty="0" smtClean="0"/>
                        <a:t> del formulario)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38637"/>
                  </a:ext>
                </a:extLst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14" y="2642976"/>
            <a:ext cx="8753475" cy="2428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526" y="2166725"/>
            <a:ext cx="2990850" cy="33813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5402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Buenas prácticas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Siempre declara el tipo de documento en la primera línea del documento</a:t>
            </a:r>
          </a:p>
          <a:p>
            <a:pPr lvl="2"/>
            <a:r>
              <a:rPr lang="es-ES" sz="1600" i="1" dirty="0" smtClean="0"/>
              <a:t>&lt;!DOCTYPE </a:t>
            </a:r>
            <a:r>
              <a:rPr lang="es-ES" sz="1600" i="1" dirty="0" err="1" smtClean="0"/>
              <a:t>html</a:t>
            </a:r>
            <a:r>
              <a:rPr lang="es-ES" sz="1600" i="1" dirty="0" smtClean="0"/>
              <a:t>&gt; </a:t>
            </a:r>
            <a:r>
              <a:rPr lang="es-ES" sz="1600" dirty="0" smtClean="0"/>
              <a:t> o </a:t>
            </a:r>
            <a:r>
              <a:rPr lang="es-ES" sz="1600" i="1" dirty="0" smtClean="0"/>
              <a:t>&lt;!</a:t>
            </a:r>
            <a:r>
              <a:rPr lang="es-ES" sz="1600" i="1" dirty="0" err="1" smtClean="0"/>
              <a:t>doctype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html</a:t>
            </a:r>
            <a:r>
              <a:rPr lang="es-ES" sz="1600" i="1" dirty="0" smtClean="0"/>
              <a:t>&gt;</a:t>
            </a:r>
          </a:p>
          <a:p>
            <a:pPr lvl="1"/>
            <a:r>
              <a:rPr lang="es-ES" dirty="0" smtClean="0"/>
              <a:t>HTML permite mezclar letras mayúsculas y minúsculas en nombres de elementos. Sin embargo, es recomendable siempre usar sólo letras minúsculas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HTML no exige que cierres todos los elementos, pero se recomienda siempre hacerlo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Cierra los elementos HTML sin contenido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HTML permite mezclar letras mayúsculas y minúsculas en nombres de atributos. Sin embargo, es recomendable siempre usar sólo letras minúsculas</a:t>
            </a:r>
          </a:p>
          <a:p>
            <a:pPr lvl="1"/>
            <a:endParaRPr lang="es-ES" dirty="0" smtClean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514691"/>
              </p:ext>
            </p:extLst>
          </p:nvPr>
        </p:nvGraphicFramePr>
        <p:xfrm>
          <a:off x="1515828" y="3025544"/>
          <a:ext cx="9072000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24000">
                  <a:extLst>
                    <a:ext uri="{9D8B030D-6E8A-4147-A177-3AD203B41FA5}">
                      <a16:colId xmlns:a16="http://schemas.microsoft.com/office/drawing/2014/main" val="1955996126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796318680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51232898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&lt;SECTION&gt;Sección&lt;/SECTION&gt;</a:t>
                      </a:r>
                      <a:endParaRPr lang="es-ES" sz="1600" b="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s-ES" sz="1600" b="0" i="1" dirty="0" err="1" smtClean="0">
                          <a:solidFill>
                            <a:srgbClr val="FF0000"/>
                          </a:solidFill>
                        </a:rPr>
                        <a:t>Section</a:t>
                      </a:r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&gt;Sección&lt;/SECTION&gt;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s-ES" sz="1600" b="0" i="1" dirty="0" err="1" smtClean="0">
                          <a:solidFill>
                            <a:srgbClr val="00B050"/>
                          </a:solidFill>
                        </a:rPr>
                        <a:t>section</a:t>
                      </a:r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&gt;Sección&lt;/</a:t>
                      </a:r>
                      <a:r>
                        <a:rPr lang="es-ES" sz="1600" b="0" i="1" dirty="0" err="1" smtClean="0">
                          <a:solidFill>
                            <a:srgbClr val="00B050"/>
                          </a:solidFill>
                        </a:rPr>
                        <a:t>section</a:t>
                      </a:r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  <a:endParaRPr lang="es-ES" sz="1600" b="0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6387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30305"/>
              </p:ext>
            </p:extLst>
          </p:nvPr>
        </p:nvGraphicFramePr>
        <p:xfrm>
          <a:off x="1515825" y="3662055"/>
          <a:ext cx="9072002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36001">
                  <a:extLst>
                    <a:ext uri="{9D8B030D-6E8A-4147-A177-3AD203B41FA5}">
                      <a16:colId xmlns:a16="http://schemas.microsoft.com/office/drawing/2014/main" val="1900476388"/>
                    </a:ext>
                  </a:extLst>
                </a:gridCol>
                <a:gridCol w="4536001">
                  <a:extLst>
                    <a:ext uri="{9D8B030D-6E8A-4147-A177-3AD203B41FA5}">
                      <a16:colId xmlns:a16="http://schemas.microsoft.com/office/drawing/2014/main" val="248555401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s-ES" sz="1600" b="0" i="1" dirty="0" err="1" smtClean="0">
                          <a:solidFill>
                            <a:srgbClr val="FF0000"/>
                          </a:solidFill>
                        </a:rPr>
                        <a:t>section</a:t>
                      </a:r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&gt;&lt;p&gt;Párrafo&lt;/</a:t>
                      </a:r>
                      <a:r>
                        <a:rPr lang="es-ES" sz="1600" b="0" i="1" dirty="0" err="1" smtClean="0">
                          <a:solidFill>
                            <a:srgbClr val="FF0000"/>
                          </a:solidFill>
                        </a:rPr>
                        <a:t>section</a:t>
                      </a:r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s-ES" sz="1600" b="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s-ES" sz="1600" b="0" i="1" dirty="0" err="1" smtClean="0">
                          <a:solidFill>
                            <a:srgbClr val="00B050"/>
                          </a:solidFill>
                        </a:rPr>
                        <a:t>section</a:t>
                      </a:r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&gt;&lt;p&gt;Párrafo&lt;/p&gt;&lt;/</a:t>
                      </a:r>
                      <a:r>
                        <a:rPr lang="es-ES" sz="1600" b="0" i="1" dirty="0" err="1" smtClean="0">
                          <a:solidFill>
                            <a:srgbClr val="00B050"/>
                          </a:solidFill>
                        </a:rPr>
                        <a:t>section</a:t>
                      </a:r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  <a:endParaRPr lang="es-ES" sz="1600" b="0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47507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87811"/>
              </p:ext>
            </p:extLst>
          </p:nvPr>
        </p:nvGraphicFramePr>
        <p:xfrm>
          <a:off x="1515825" y="4293814"/>
          <a:ext cx="9072002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36001">
                  <a:extLst>
                    <a:ext uri="{9D8B030D-6E8A-4147-A177-3AD203B41FA5}">
                      <a16:colId xmlns:a16="http://schemas.microsoft.com/office/drawing/2014/main" val="2183473957"/>
                    </a:ext>
                  </a:extLst>
                </a:gridCol>
                <a:gridCol w="4536001">
                  <a:extLst>
                    <a:ext uri="{9D8B030D-6E8A-4147-A177-3AD203B41FA5}">
                      <a16:colId xmlns:a16="http://schemas.microsoft.com/office/drawing/2014/main" val="203547284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&lt;meta </a:t>
                      </a:r>
                      <a:r>
                        <a:rPr lang="es-ES" sz="1600" b="0" i="1" dirty="0" err="1" smtClean="0">
                          <a:solidFill>
                            <a:srgbClr val="FF0000"/>
                          </a:solidFill>
                        </a:rPr>
                        <a:t>charset</a:t>
                      </a:r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="utf-8"&gt;</a:t>
                      </a:r>
                      <a:endParaRPr lang="es-ES" sz="1600" b="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&lt;meta </a:t>
                      </a:r>
                      <a:r>
                        <a:rPr lang="es-ES" sz="1600" b="0" i="1" dirty="0" err="1" smtClean="0">
                          <a:solidFill>
                            <a:srgbClr val="00B050"/>
                          </a:solidFill>
                        </a:rPr>
                        <a:t>charset</a:t>
                      </a:r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="utf-8“ /&gt;</a:t>
                      </a:r>
                      <a:endParaRPr lang="es-ES" sz="1600" b="0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884804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77239"/>
              </p:ext>
            </p:extLst>
          </p:nvPr>
        </p:nvGraphicFramePr>
        <p:xfrm>
          <a:off x="1515825" y="5177145"/>
          <a:ext cx="9072002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36001">
                  <a:extLst>
                    <a:ext uri="{9D8B030D-6E8A-4147-A177-3AD203B41FA5}">
                      <a16:colId xmlns:a16="http://schemas.microsoft.com/office/drawing/2014/main" val="3235299269"/>
                    </a:ext>
                  </a:extLst>
                </a:gridCol>
                <a:gridCol w="4536001">
                  <a:extLst>
                    <a:ext uri="{9D8B030D-6E8A-4147-A177-3AD203B41FA5}">
                      <a16:colId xmlns:a16="http://schemas.microsoft.com/office/drawing/2014/main" val="30050215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&lt;div CLASS="</a:t>
                      </a:r>
                      <a:r>
                        <a:rPr lang="es-ES" sz="1600" b="0" i="1" dirty="0" err="1" smtClean="0">
                          <a:solidFill>
                            <a:srgbClr val="FF0000"/>
                          </a:solidFill>
                        </a:rPr>
                        <a:t>menu</a:t>
                      </a:r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"&gt;</a:t>
                      </a:r>
                      <a:endParaRPr lang="es-ES" sz="1600" b="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&lt;div </a:t>
                      </a:r>
                      <a:r>
                        <a:rPr lang="es-ES" sz="1600" b="0" i="1" dirty="0" err="1" smtClean="0">
                          <a:solidFill>
                            <a:srgbClr val="00B050"/>
                          </a:solidFill>
                        </a:rPr>
                        <a:t>class</a:t>
                      </a:r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="</a:t>
                      </a:r>
                      <a:r>
                        <a:rPr lang="es-ES" sz="1600" b="0" i="1" dirty="0" err="1" smtClean="0">
                          <a:solidFill>
                            <a:srgbClr val="00B050"/>
                          </a:solidFill>
                        </a:rPr>
                        <a:t>menu</a:t>
                      </a:r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"&gt;</a:t>
                      </a:r>
                      <a:endParaRPr lang="es-ES" sz="1600" b="0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803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95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Buenas prácticas (II)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6588"/>
          </a:xfrm>
        </p:spPr>
        <p:txBody>
          <a:bodyPr>
            <a:normAutofit/>
          </a:bodyPr>
          <a:lstStyle/>
          <a:p>
            <a:pPr lvl="1"/>
            <a:r>
              <a:rPr lang="es-ES" dirty="0" smtClean="0"/>
              <a:t>HTML permite valores de atributos sin estar entre comillas. Sin embargo, es recomendable hacer siempre uso de las comillas</a:t>
            </a:r>
          </a:p>
          <a:p>
            <a:pPr lvl="1"/>
            <a:endParaRPr lang="es-ES" dirty="0"/>
          </a:p>
          <a:p>
            <a:pPr lvl="1" algn="just"/>
            <a:r>
              <a:rPr lang="es-ES" dirty="0" smtClean="0"/>
              <a:t>Siempre agrega el atributo </a:t>
            </a:r>
            <a:r>
              <a:rPr lang="es-ES" i="1" dirty="0" err="1" smtClean="0"/>
              <a:t>alt</a:t>
            </a:r>
            <a:r>
              <a:rPr lang="es-ES" i="1" dirty="0" smtClean="0"/>
              <a:t> </a:t>
            </a:r>
            <a:r>
              <a:rPr lang="es-ES" dirty="0" smtClean="0"/>
              <a:t>a los elementos de tipo imagen</a:t>
            </a:r>
            <a:endParaRPr lang="es-ES" i="1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HTML permite espacios alrededor de los signos de igual, pero se recomienda no usar espacios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Los comentarios cortos deben ser escritos en una línea</a:t>
            </a:r>
          </a:p>
          <a:p>
            <a:pPr lvl="2"/>
            <a:r>
              <a:rPr lang="es-ES" sz="1600" i="1" dirty="0" smtClean="0"/>
              <a:t>&lt;!-- Esto es un comentario --&gt;</a:t>
            </a:r>
          </a:p>
          <a:p>
            <a:pPr lvl="1"/>
            <a:r>
              <a:rPr lang="es-ES" dirty="0" smtClean="0"/>
              <a:t>Los comentarios que abarquen más de una línea, deben seguir cierto formato</a:t>
            </a:r>
          </a:p>
          <a:p>
            <a:pPr marL="201168" lvl="1" indent="0">
              <a:buNone/>
            </a:pPr>
            <a:endParaRPr lang="es-ES" dirty="0" smtClean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10678"/>
              </p:ext>
            </p:extLst>
          </p:nvPr>
        </p:nvGraphicFramePr>
        <p:xfrm>
          <a:off x="1515828" y="3025544"/>
          <a:ext cx="9072000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47042">
                  <a:extLst>
                    <a:ext uri="{9D8B030D-6E8A-4147-A177-3AD203B41FA5}">
                      <a16:colId xmlns:a16="http://schemas.microsoft.com/office/drawing/2014/main" val="1955996126"/>
                    </a:ext>
                  </a:extLst>
                </a:gridCol>
                <a:gridCol w="4524958">
                  <a:extLst>
                    <a:ext uri="{9D8B030D-6E8A-4147-A177-3AD203B41FA5}">
                      <a16:colId xmlns:a16="http://schemas.microsoft.com/office/drawing/2014/main" val="51232898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s-ES" sz="1600" b="0" i="1" dirty="0" err="1" smtClean="0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600" b="0" i="1" dirty="0" err="1" smtClean="0">
                          <a:solidFill>
                            <a:srgbClr val="FF0000"/>
                          </a:solidFill>
                        </a:rPr>
                        <a:t>src</a:t>
                      </a:r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="html5.gif"&gt;</a:t>
                      </a:r>
                      <a:endParaRPr lang="es-ES" sz="1600" b="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s-ES" sz="1600" b="0" i="1" dirty="0" err="1" smtClean="0">
                          <a:solidFill>
                            <a:srgbClr val="00B050"/>
                          </a:solidFill>
                        </a:rPr>
                        <a:t>img</a:t>
                      </a:r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600" b="0" i="1" dirty="0" err="1" smtClean="0">
                          <a:solidFill>
                            <a:srgbClr val="00B050"/>
                          </a:solidFill>
                        </a:rPr>
                        <a:t>src</a:t>
                      </a:r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="html5.gif“ </a:t>
                      </a:r>
                      <a:r>
                        <a:rPr lang="es-ES" sz="1600" b="0" i="1" dirty="0" err="1" smtClean="0">
                          <a:solidFill>
                            <a:srgbClr val="00B050"/>
                          </a:solidFill>
                        </a:rPr>
                        <a:t>alt</a:t>
                      </a:r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=“HTML5”&gt;</a:t>
                      </a:r>
                      <a:endParaRPr lang="es-ES" sz="1600" b="0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6387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21332"/>
              </p:ext>
            </p:extLst>
          </p:nvPr>
        </p:nvGraphicFramePr>
        <p:xfrm>
          <a:off x="1515825" y="3662055"/>
          <a:ext cx="9072002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36001">
                  <a:extLst>
                    <a:ext uri="{9D8B030D-6E8A-4147-A177-3AD203B41FA5}">
                      <a16:colId xmlns:a16="http://schemas.microsoft.com/office/drawing/2014/main" val="1900476388"/>
                    </a:ext>
                  </a:extLst>
                </a:gridCol>
                <a:gridCol w="4536001">
                  <a:extLst>
                    <a:ext uri="{9D8B030D-6E8A-4147-A177-3AD203B41FA5}">
                      <a16:colId xmlns:a16="http://schemas.microsoft.com/office/drawing/2014/main" val="248555401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s-ES" sz="1600" b="0" i="1" dirty="0" err="1" smtClean="0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600" b="0" i="1" dirty="0" err="1" smtClean="0">
                          <a:solidFill>
                            <a:srgbClr val="FF0000"/>
                          </a:solidFill>
                        </a:rPr>
                        <a:t>src</a:t>
                      </a:r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    =    "html5.gif“ </a:t>
                      </a:r>
                      <a:r>
                        <a:rPr lang="es-ES" sz="1600" b="0" i="1" dirty="0" err="1" smtClean="0">
                          <a:solidFill>
                            <a:srgbClr val="FF0000"/>
                          </a:solidFill>
                        </a:rPr>
                        <a:t>alt</a:t>
                      </a:r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    =    “HTML5”&gt;</a:t>
                      </a:r>
                      <a:endParaRPr lang="es-ES" sz="1600" b="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s-ES" sz="1600" b="0" i="1" dirty="0" err="1" smtClean="0">
                          <a:solidFill>
                            <a:srgbClr val="00B050"/>
                          </a:solidFill>
                        </a:rPr>
                        <a:t>img</a:t>
                      </a:r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600" b="0" i="1" dirty="0" err="1" smtClean="0">
                          <a:solidFill>
                            <a:srgbClr val="00B050"/>
                          </a:solidFill>
                        </a:rPr>
                        <a:t>src</a:t>
                      </a:r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="html5.gif“ </a:t>
                      </a:r>
                      <a:r>
                        <a:rPr lang="es-ES" sz="1600" b="0" i="1" dirty="0" err="1" smtClean="0">
                          <a:solidFill>
                            <a:srgbClr val="00B050"/>
                          </a:solidFill>
                        </a:rPr>
                        <a:t>alt</a:t>
                      </a:r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=“HTML5”&gt;</a:t>
                      </a:r>
                      <a:endParaRPr lang="es-ES" sz="1600" b="0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475072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2153"/>
              </p:ext>
            </p:extLst>
          </p:nvPr>
        </p:nvGraphicFramePr>
        <p:xfrm>
          <a:off x="1515825" y="2372009"/>
          <a:ext cx="9072002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36001">
                  <a:extLst>
                    <a:ext uri="{9D8B030D-6E8A-4147-A177-3AD203B41FA5}">
                      <a16:colId xmlns:a16="http://schemas.microsoft.com/office/drawing/2014/main" val="3235299269"/>
                    </a:ext>
                  </a:extLst>
                </a:gridCol>
                <a:gridCol w="4536001">
                  <a:extLst>
                    <a:ext uri="{9D8B030D-6E8A-4147-A177-3AD203B41FA5}">
                      <a16:colId xmlns:a16="http://schemas.microsoft.com/office/drawing/2014/main" val="30050215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&lt;div </a:t>
                      </a:r>
                      <a:r>
                        <a:rPr lang="es-ES" sz="1600" b="0" i="1" dirty="0" err="1" smtClean="0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s-ES" sz="1600" b="0" i="1" dirty="0" err="1" smtClean="0">
                          <a:solidFill>
                            <a:srgbClr val="FF0000"/>
                          </a:solidFill>
                        </a:rPr>
                        <a:t>menu</a:t>
                      </a:r>
                      <a:r>
                        <a:rPr lang="es-ES" sz="1600" b="0" i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s-ES" sz="1600" b="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&lt;div </a:t>
                      </a:r>
                      <a:r>
                        <a:rPr lang="es-ES" sz="1600" b="0" i="1" dirty="0" err="1" smtClean="0">
                          <a:solidFill>
                            <a:srgbClr val="00B050"/>
                          </a:solidFill>
                        </a:rPr>
                        <a:t>class</a:t>
                      </a:r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="</a:t>
                      </a:r>
                      <a:r>
                        <a:rPr lang="es-ES" sz="1600" b="0" i="1" dirty="0" err="1" smtClean="0">
                          <a:solidFill>
                            <a:srgbClr val="00B050"/>
                          </a:solidFill>
                        </a:rPr>
                        <a:t>menu</a:t>
                      </a:r>
                      <a:r>
                        <a:rPr lang="es-ES" sz="1600" b="0" i="1" dirty="0" smtClean="0">
                          <a:solidFill>
                            <a:srgbClr val="00B050"/>
                          </a:solidFill>
                        </a:rPr>
                        <a:t>"&gt;</a:t>
                      </a:r>
                      <a:endParaRPr lang="es-ES" sz="1600" b="0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803997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11984"/>
              </p:ext>
            </p:extLst>
          </p:nvPr>
        </p:nvGraphicFramePr>
        <p:xfrm>
          <a:off x="1515825" y="4963602"/>
          <a:ext cx="9072002" cy="1066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72002">
                  <a:extLst>
                    <a:ext uri="{9D8B030D-6E8A-4147-A177-3AD203B41FA5}">
                      <a16:colId xmlns:a16="http://schemas.microsoft.com/office/drawing/2014/main" val="1730654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b="0" i="1" dirty="0" smtClean="0"/>
                        <a:t>&lt;!--</a:t>
                      </a:r>
                    </a:p>
                    <a:p>
                      <a:r>
                        <a:rPr lang="es-ES" sz="1600" b="0" i="1" dirty="0" smtClean="0"/>
                        <a:t>  Esto es un comentario largo. Esto es un comentario largo.</a:t>
                      </a:r>
                    </a:p>
                    <a:p>
                      <a:r>
                        <a:rPr lang="es-ES" sz="1600" b="0" i="1" dirty="0" smtClean="0"/>
                        <a:t>  Esto es un comentario largo. Esto es un comentario largo.</a:t>
                      </a:r>
                    </a:p>
                    <a:p>
                      <a:r>
                        <a:rPr lang="es-ES" sz="1600" b="0" i="1" dirty="0" smtClean="0"/>
                        <a:t>--&gt;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6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02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Material recomendado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err="1" smtClean="0"/>
              <a:t>Canvas</a:t>
            </a:r>
            <a:r>
              <a:rPr lang="es-ES" dirty="0" smtClean="0"/>
              <a:t>: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www.w3schools.com/html/html5_canvas.asp</a:t>
            </a:r>
            <a:endParaRPr lang="es-ES" dirty="0" smtClean="0"/>
          </a:p>
          <a:p>
            <a:pPr lvl="1"/>
            <a:r>
              <a:rPr lang="es-ES" dirty="0" smtClean="0"/>
              <a:t>HTML5 SVG: </a:t>
            </a: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www.w3schools.com/html/html5_svg.asp</a:t>
            </a:r>
            <a:endParaRPr lang="es-ES" dirty="0" smtClean="0"/>
          </a:p>
          <a:p>
            <a:pPr lvl="1"/>
            <a:r>
              <a:rPr lang="es-ES" dirty="0" smtClean="0"/>
              <a:t>HTML5 </a:t>
            </a:r>
            <a:r>
              <a:rPr lang="es-ES" i="1" dirty="0" err="1" smtClean="0"/>
              <a:t>Drag</a:t>
            </a:r>
            <a:r>
              <a:rPr lang="es-ES" i="1" dirty="0" smtClean="0"/>
              <a:t> and </a:t>
            </a:r>
            <a:r>
              <a:rPr lang="es-ES" i="1" dirty="0" err="1" smtClean="0"/>
              <a:t>Drop</a:t>
            </a:r>
            <a:r>
              <a:rPr lang="es-ES" dirty="0" smtClean="0"/>
              <a:t>: </a:t>
            </a:r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www.w3schools.com/html/html5_draganddrop.asp</a:t>
            </a:r>
            <a:endParaRPr lang="es-ES" dirty="0" smtClean="0"/>
          </a:p>
          <a:p>
            <a:pPr lvl="1"/>
            <a:r>
              <a:rPr lang="es-ES" dirty="0" smtClean="0"/>
              <a:t>HTML5 </a:t>
            </a:r>
            <a:r>
              <a:rPr lang="es-ES" i="1" dirty="0" smtClean="0"/>
              <a:t>Web Storage</a:t>
            </a:r>
            <a:r>
              <a:rPr lang="es-ES" dirty="0" smtClean="0"/>
              <a:t>: </a:t>
            </a:r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www.w3schools.com/html/html5_webstorage.asp</a:t>
            </a:r>
            <a:endParaRPr lang="es-ES" dirty="0" smtClean="0"/>
          </a:p>
          <a:p>
            <a:pPr lvl="1"/>
            <a:r>
              <a:rPr lang="es-ES" dirty="0" smtClean="0"/>
              <a:t>Agregar vectores gráficos a la Web: </a:t>
            </a:r>
            <a:r>
              <a:rPr lang="es-ES" dirty="0">
                <a:hlinkClick r:id="rId6"/>
              </a:rPr>
              <a:t>https://</a:t>
            </a:r>
            <a:r>
              <a:rPr lang="es-ES" dirty="0" smtClean="0">
                <a:hlinkClick r:id="rId6"/>
              </a:rPr>
              <a:t>developer.mozilla.org/en-US/docs/Learn/HTML/Multimedia_and_embedding/Adding_vector_graphics_to_the_Web</a:t>
            </a:r>
            <a:endParaRPr lang="es-ES" dirty="0" smtClean="0"/>
          </a:p>
          <a:p>
            <a:pPr lvl="1"/>
            <a:r>
              <a:rPr lang="es-ES" dirty="0" smtClean="0"/>
              <a:t>Contenido de audio y video: </a:t>
            </a:r>
            <a:r>
              <a:rPr lang="es-ES" dirty="0">
                <a:hlinkClick r:id="rId7"/>
              </a:rPr>
              <a:t>https://</a:t>
            </a:r>
            <a:r>
              <a:rPr lang="es-ES" dirty="0" smtClean="0">
                <a:hlinkClick r:id="rId7"/>
              </a:rPr>
              <a:t>developer.mozilla.org/en-US/docs/Learn/HTML/Multimedia_and_embedding/Video_and_audio_content</a:t>
            </a:r>
            <a:endParaRPr lang="es-ES" dirty="0" smtClean="0"/>
          </a:p>
          <a:p>
            <a:pPr lvl="1"/>
            <a:r>
              <a:rPr lang="es-ES" dirty="0" smtClean="0"/>
              <a:t>Otros controles de formulario: </a:t>
            </a:r>
            <a:r>
              <a:rPr lang="es-ES" dirty="0">
                <a:hlinkClick r:id="rId8"/>
              </a:rPr>
              <a:t>https://</a:t>
            </a:r>
            <a:r>
              <a:rPr lang="es-ES" dirty="0" smtClean="0">
                <a:hlinkClick r:id="rId8"/>
              </a:rPr>
              <a:t>developer.mozilla.org/en-US/docs/Learn/Forms/Other_form_controls</a:t>
            </a:r>
            <a:endParaRPr lang="es-ES" dirty="0" smtClean="0"/>
          </a:p>
          <a:p>
            <a:pPr lvl="1"/>
            <a:r>
              <a:rPr lang="es-ES" i="1" dirty="0" smtClean="0"/>
              <a:t>Usando data </a:t>
            </a:r>
            <a:r>
              <a:rPr lang="es-ES" i="1" dirty="0" err="1" smtClean="0"/>
              <a:t>attributes</a:t>
            </a:r>
            <a:r>
              <a:rPr lang="es-ES" i="1" smtClean="0"/>
              <a:t>: </a:t>
            </a:r>
            <a:r>
              <a:rPr lang="es-ES">
                <a:hlinkClick r:id="rId9"/>
              </a:rPr>
              <a:t>https://developer.mozilla.org/en-US/docs/Learn/HTML/Howto/Use_data_attributes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2390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 del lado del cliente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HTML: lenguaje de marcado (</a:t>
            </a:r>
            <a:r>
              <a:rPr lang="es-ES" i="1" dirty="0" err="1"/>
              <a:t>HyperText</a:t>
            </a:r>
            <a:r>
              <a:rPr lang="es-ES" i="1" dirty="0"/>
              <a:t> </a:t>
            </a:r>
            <a:r>
              <a:rPr lang="es-ES" i="1" dirty="0" err="1"/>
              <a:t>Markup</a:t>
            </a:r>
            <a:r>
              <a:rPr lang="es-ES" i="1" dirty="0"/>
              <a:t> </a:t>
            </a:r>
            <a:r>
              <a:rPr lang="es-ES" i="1" dirty="0" err="1"/>
              <a:t>Language</a:t>
            </a:r>
            <a:r>
              <a:rPr lang="es-ES" dirty="0"/>
              <a:t>) estándar usado para construir páginas web</a:t>
            </a:r>
          </a:p>
          <a:p>
            <a:pPr lvl="1"/>
            <a:r>
              <a:rPr lang="es-ES" dirty="0"/>
              <a:t>CSS: lenguaje de hojas de estilos en cascada (</a:t>
            </a:r>
            <a:r>
              <a:rPr lang="es-ES" i="1" dirty="0" err="1"/>
              <a:t>Cascading</a:t>
            </a:r>
            <a:r>
              <a:rPr lang="es-ES" i="1" dirty="0"/>
              <a:t> Style </a:t>
            </a:r>
            <a:r>
              <a:rPr lang="es-ES" i="1" dirty="0" err="1"/>
              <a:t>Sheets</a:t>
            </a:r>
            <a:r>
              <a:rPr lang="es-ES" dirty="0"/>
              <a:t>). Describe cómo serán mostrados los elementos HTML</a:t>
            </a:r>
          </a:p>
          <a:p>
            <a:pPr lvl="1"/>
            <a:r>
              <a:rPr lang="es-ES" dirty="0"/>
              <a:t>JavaScript: lenguaje de programación que permite realizar actividades complejas </a:t>
            </a:r>
            <a:r>
              <a:rPr lang="es-ES" dirty="0" smtClean="0"/>
              <a:t>en </a:t>
            </a:r>
            <a:r>
              <a:rPr lang="es-ES" dirty="0"/>
              <a:t>una página web</a:t>
            </a:r>
          </a:p>
        </p:txBody>
      </p:sp>
      <p:pic>
        <p:nvPicPr>
          <p:cNvPr id="3074" name="Picture 2" descr="https://fiverr-res.cloudinary.com/images/t_main1,q_auto,f_auto/gigs/4283245/original/html5-css3-js-logo/fix-any-html-or-css-or-javascript-issu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28" y="3272148"/>
            <a:ext cx="3521903" cy="23721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3076" name="Picture 4" descr="https://www.1training.org/wp-content/uploads/2017/10/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39" y="3272149"/>
            <a:ext cx="3836492" cy="23721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3078" name="Picture 6" descr="https://i.pinimg.com/564x/8e/77/c5/8e77c5ef4aecce8101f8a62a78ec9ef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583" y="3271050"/>
            <a:ext cx="2373204" cy="23732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3080" name="Picture 8" descr="https://html-css-js.com/images/o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472" y="3271050"/>
            <a:ext cx="3959425" cy="23756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306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– 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HTML es el lenguaje de marcado estándar para la creación de páginas web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HTML significa </a:t>
            </a:r>
            <a:r>
              <a:rPr lang="es-ES" i="1" dirty="0" err="1" smtClean="0"/>
              <a:t>Hyper</a:t>
            </a:r>
            <a:r>
              <a:rPr lang="es-ES" i="1" dirty="0" smtClean="0"/>
              <a:t> Text </a:t>
            </a:r>
            <a:r>
              <a:rPr lang="es-ES" i="1" dirty="0" err="1" smtClean="0"/>
              <a:t>Markup</a:t>
            </a:r>
            <a:r>
              <a:rPr lang="es-ES" i="1" dirty="0" smtClean="0"/>
              <a:t> </a:t>
            </a:r>
            <a:r>
              <a:rPr lang="es-ES" i="1" dirty="0" err="1" smtClean="0"/>
              <a:t>Language</a:t>
            </a:r>
            <a:endParaRPr lang="es-ES" i="1" dirty="0" smtClean="0"/>
          </a:p>
          <a:p>
            <a:pPr lvl="1">
              <a:lnSpc>
                <a:spcPct val="100000"/>
              </a:lnSpc>
            </a:pPr>
            <a:r>
              <a:rPr lang="es-ES" dirty="0" smtClean="0"/>
              <a:t>HTML describe la estructura de las páginas web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HTML consiste en una serie de elementos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Los elementos HTML le “dicen” al navegador cómo mostrar el contenido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Los elementos son representados por etiquetas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Las etiquetas HTML identifican porciones de contenido tales como “</a:t>
            </a:r>
            <a:r>
              <a:rPr lang="es-ES" i="1" dirty="0" err="1" smtClean="0"/>
              <a:t>heading</a:t>
            </a:r>
            <a:r>
              <a:rPr lang="es-ES" dirty="0" smtClean="0"/>
              <a:t>”, “</a:t>
            </a:r>
            <a:r>
              <a:rPr lang="es-ES" i="1" dirty="0" err="1" smtClean="0"/>
              <a:t>paragraph</a:t>
            </a:r>
            <a:r>
              <a:rPr lang="es-ES" dirty="0" smtClean="0"/>
              <a:t>”, “</a:t>
            </a:r>
            <a:r>
              <a:rPr lang="es-ES" i="1" dirty="0" err="1" smtClean="0"/>
              <a:t>table</a:t>
            </a:r>
            <a:r>
              <a:rPr lang="es-ES" dirty="0" smtClean="0"/>
              <a:t>” y mucho más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Los navegadores no muestran las etiquetas HTML, pero las usan para </a:t>
            </a:r>
            <a:r>
              <a:rPr lang="es-ES" dirty="0" err="1" smtClean="0"/>
              <a:t>renderizar</a:t>
            </a:r>
            <a:r>
              <a:rPr lang="es-ES" dirty="0" smtClean="0"/>
              <a:t> el contenido de la página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9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La </a:t>
            </a:r>
            <a:r>
              <a:rPr lang="en-US" dirty="0" err="1" smtClean="0"/>
              <a:t>declaración</a:t>
            </a:r>
            <a:r>
              <a:rPr lang="en-US" dirty="0" smtClean="0"/>
              <a:t> </a:t>
            </a:r>
            <a:r>
              <a:rPr lang="en-US" i="1" dirty="0" smtClean="0"/>
              <a:t>&lt;!</a:t>
            </a:r>
            <a:r>
              <a:rPr lang="en-US" i="1" dirty="0"/>
              <a:t>DOCTYPE html&gt;</a:t>
            </a:r>
            <a:r>
              <a:rPr lang="en-US" dirty="0"/>
              <a:t> </a:t>
            </a:r>
            <a:r>
              <a:rPr lang="en-US" dirty="0" smtClean="0"/>
              <a:t>define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HTML5</a:t>
            </a:r>
            <a:endParaRPr lang="en-US" dirty="0"/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i="1" dirty="0"/>
              <a:t>&lt;html&gt;</a:t>
            </a:r>
            <a:r>
              <a:rPr lang="en-US" dirty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raíz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HTML</a:t>
            </a:r>
            <a:endParaRPr lang="en-US" dirty="0"/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i="1" dirty="0"/>
              <a:t>&lt;head&gt;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 smtClean="0"/>
              <a:t>metainformación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documento</a:t>
            </a:r>
            <a:endParaRPr lang="en-US" dirty="0"/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i="1" dirty="0"/>
              <a:t>&lt;title&gt;</a:t>
            </a:r>
            <a:r>
              <a:rPr lang="en-US" dirty="0"/>
              <a:t> </a:t>
            </a:r>
            <a:r>
              <a:rPr lang="en-US" dirty="0" err="1" smtClean="0"/>
              <a:t>especifica</a:t>
            </a:r>
            <a:r>
              <a:rPr lang="en-US" dirty="0" smtClean="0"/>
              <a:t> un </a:t>
            </a:r>
            <a:r>
              <a:rPr lang="en-US" dirty="0" err="1" smtClean="0"/>
              <a:t>título</a:t>
            </a:r>
            <a:r>
              <a:rPr lang="en-US" dirty="0" smtClean="0"/>
              <a:t> para el </a:t>
            </a:r>
            <a:r>
              <a:rPr lang="en-US" dirty="0" err="1" smtClean="0"/>
              <a:t>documento</a:t>
            </a:r>
            <a:endParaRPr lang="en-US" dirty="0"/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i="1" dirty="0"/>
              <a:t>&lt;body&gt;</a:t>
            </a:r>
            <a:r>
              <a:rPr lang="en-US" dirty="0"/>
              <a:t> </a:t>
            </a:r>
            <a:r>
              <a:rPr lang="en-US" dirty="0" err="1" smtClean="0"/>
              <a:t>envuelve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visible de la </a:t>
            </a:r>
            <a:r>
              <a:rPr lang="en-US" dirty="0" err="1" smtClean="0"/>
              <a:t>página</a:t>
            </a:r>
            <a:endParaRPr lang="en-US" dirty="0"/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i="1" dirty="0"/>
              <a:t>&lt;h1&gt;</a:t>
            </a:r>
            <a:r>
              <a:rPr lang="en-US" dirty="0"/>
              <a:t> </a:t>
            </a:r>
            <a:r>
              <a:rPr lang="en-US" dirty="0" smtClean="0"/>
              <a:t>define un </a:t>
            </a:r>
            <a:r>
              <a:rPr lang="en-US" dirty="0" err="1" smtClean="0"/>
              <a:t>encabezado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endParaRPr lang="en-US" dirty="0"/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i="1" dirty="0"/>
              <a:t>&lt;p&gt;</a:t>
            </a:r>
            <a:r>
              <a:rPr lang="en-US" dirty="0"/>
              <a:t> </a:t>
            </a:r>
            <a:r>
              <a:rPr lang="en-US" dirty="0" smtClean="0"/>
              <a:t>define un </a:t>
            </a:r>
            <a:r>
              <a:rPr lang="en-US" dirty="0" err="1" smtClean="0"/>
              <a:t>párrafo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</a:t>
            </a:r>
            <a:r>
              <a:rPr lang="es-ES" dirty="0"/>
              <a:t>– </a:t>
            </a:r>
            <a:r>
              <a:rPr lang="es-ES" dirty="0" smtClean="0"/>
              <a:t>Ejemplo </a:t>
            </a:r>
            <a:r>
              <a:rPr lang="es-ES" dirty="0" smtClean="0"/>
              <a:t>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i="1" dirty="0"/>
              <a:t>&lt;!DOCTYPE html&gt;</a:t>
            </a:r>
            <a:br>
              <a:rPr lang="en-US" i="1" dirty="0"/>
            </a:br>
            <a:r>
              <a:rPr lang="en-US" i="1" dirty="0"/>
              <a:t>&lt;html&gt;</a:t>
            </a:r>
            <a:br>
              <a:rPr lang="en-US" i="1" dirty="0"/>
            </a:br>
            <a:r>
              <a:rPr lang="en-US" i="1" dirty="0"/>
              <a:t> </a:t>
            </a:r>
            <a:r>
              <a:rPr lang="en-US" i="1" dirty="0" smtClean="0"/>
              <a:t> &lt;</a:t>
            </a:r>
            <a:r>
              <a:rPr lang="en-US" i="1" dirty="0"/>
              <a:t>head&gt;</a:t>
            </a:r>
            <a:br>
              <a:rPr lang="en-US" i="1" dirty="0"/>
            </a:br>
            <a:r>
              <a:rPr lang="en-US" i="1" dirty="0" smtClean="0"/>
              <a:t>    &lt;title&gt;</a:t>
            </a:r>
            <a:r>
              <a:rPr lang="en-US" i="1" dirty="0" err="1" smtClean="0"/>
              <a:t>Título</a:t>
            </a:r>
            <a:r>
              <a:rPr lang="en-US" i="1" dirty="0" smtClean="0"/>
              <a:t> de </a:t>
            </a:r>
            <a:r>
              <a:rPr lang="en-US" i="1" dirty="0" err="1" smtClean="0"/>
              <a:t>página</a:t>
            </a:r>
            <a:r>
              <a:rPr lang="en-US" i="1" dirty="0" smtClean="0"/>
              <a:t> &lt;/</a:t>
            </a:r>
            <a:r>
              <a:rPr lang="en-US" i="1" dirty="0"/>
              <a:t>title&gt;</a:t>
            </a:r>
            <a:br>
              <a:rPr lang="en-US" i="1" dirty="0"/>
            </a:br>
            <a:r>
              <a:rPr lang="en-US" i="1" dirty="0" smtClean="0"/>
              <a:t>  &lt;/</a:t>
            </a:r>
            <a:r>
              <a:rPr lang="en-US" i="1" dirty="0"/>
              <a:t>head</a:t>
            </a:r>
            <a:r>
              <a:rPr lang="en-US" i="1" dirty="0" smtClean="0"/>
              <a:t>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  &lt;</a:t>
            </a:r>
            <a:r>
              <a:rPr lang="en-US" i="1" dirty="0"/>
              <a:t>body</a:t>
            </a:r>
            <a:r>
              <a:rPr lang="en-US" i="1" dirty="0" smtClean="0"/>
              <a:t>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    &lt;h1&gt;</a:t>
            </a:r>
            <a:r>
              <a:rPr lang="en-US" i="1" dirty="0" err="1" smtClean="0"/>
              <a:t>Encabezado</a:t>
            </a:r>
            <a:r>
              <a:rPr lang="en-US" i="1" dirty="0" smtClean="0"/>
              <a:t>&lt;/</a:t>
            </a:r>
            <a:r>
              <a:rPr lang="en-US" i="1" dirty="0"/>
              <a:t>h1&gt;</a:t>
            </a:r>
            <a:br>
              <a:rPr lang="en-US" i="1" dirty="0"/>
            </a:br>
            <a:r>
              <a:rPr lang="en-US" i="1" dirty="0" smtClean="0"/>
              <a:t>    &lt;p&gt;</a:t>
            </a:r>
            <a:r>
              <a:rPr lang="en-US" i="1" dirty="0" err="1" smtClean="0"/>
              <a:t>Párrafo</a:t>
            </a:r>
            <a:r>
              <a:rPr lang="en-US" i="1" dirty="0" smtClean="0"/>
              <a:t>.&lt;/</a:t>
            </a:r>
            <a:r>
              <a:rPr lang="en-US" i="1" dirty="0"/>
              <a:t>p</a:t>
            </a:r>
            <a:r>
              <a:rPr lang="en-US" i="1" dirty="0" smtClean="0"/>
              <a:t>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  &lt;/</a:t>
            </a:r>
            <a:r>
              <a:rPr lang="en-US" i="1" dirty="0"/>
              <a:t>body&gt;</a:t>
            </a:r>
            <a:br>
              <a:rPr lang="en-US" i="1" dirty="0"/>
            </a:br>
            <a:r>
              <a:rPr lang="en-US" i="1" dirty="0"/>
              <a:t>&lt;/html&gt;</a:t>
            </a:r>
            <a:endParaRPr lang="es-ES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167" y="2418756"/>
            <a:ext cx="4238625" cy="28773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938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</a:t>
            </a:r>
            <a:r>
              <a:rPr lang="es-ES" dirty="0"/>
              <a:t>– </a:t>
            </a:r>
            <a:r>
              <a:rPr lang="es-ES" dirty="0" smtClean="0"/>
              <a:t>Etiquetas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 smtClean="0"/>
              <a:t>Las etiquetas HTML son nombres de elementos rodeados por paréntesis angulares:</a:t>
            </a:r>
          </a:p>
          <a:p>
            <a:pPr algn="ctr">
              <a:lnSpc>
                <a:spcPct val="150000"/>
              </a:lnSpc>
            </a:pPr>
            <a:r>
              <a:rPr lang="es-ES" i="1" dirty="0" smtClean="0"/>
              <a:t>&lt;</a:t>
            </a:r>
            <a:r>
              <a:rPr lang="es-ES" i="1" dirty="0" err="1" smtClean="0"/>
              <a:t>nombredeetiqueta</a:t>
            </a:r>
            <a:r>
              <a:rPr lang="es-ES" i="1" dirty="0" smtClean="0"/>
              <a:t>&gt;El contenido va aquí…&lt;/</a:t>
            </a:r>
            <a:r>
              <a:rPr lang="es-ES" i="1" dirty="0" err="1" smtClean="0"/>
              <a:t>nombredeetiqueta</a:t>
            </a:r>
            <a:r>
              <a:rPr lang="es-ES" i="1" dirty="0" smtClean="0"/>
              <a:t>&gt;</a:t>
            </a:r>
          </a:p>
          <a:p>
            <a:pPr lvl="1" algn="just">
              <a:lnSpc>
                <a:spcPct val="150000"/>
              </a:lnSpc>
            </a:pPr>
            <a:r>
              <a:rPr lang="es-ES" dirty="0" smtClean="0"/>
              <a:t>Normalmente vienen en pares (</a:t>
            </a:r>
            <a:r>
              <a:rPr lang="es-ES" i="1" dirty="0" smtClean="0"/>
              <a:t>&lt;p&gt;</a:t>
            </a:r>
            <a:r>
              <a:rPr lang="es-ES" dirty="0" smtClean="0"/>
              <a:t>…</a:t>
            </a:r>
            <a:r>
              <a:rPr lang="es-ES" i="1" dirty="0" smtClean="0"/>
              <a:t>&lt;/p&gt;</a:t>
            </a:r>
            <a:r>
              <a:rPr lang="es-ES" dirty="0" smtClean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es-ES" dirty="0" smtClean="0"/>
              <a:t>La primera etiqueta del par es la etiqueta de inicio, la segunda etiqueta es la etiqueta de finalización</a:t>
            </a:r>
          </a:p>
          <a:p>
            <a:pPr lvl="1" algn="just">
              <a:lnSpc>
                <a:spcPct val="150000"/>
              </a:lnSpc>
            </a:pPr>
            <a:r>
              <a:rPr lang="es-ES" dirty="0" smtClean="0"/>
              <a:t>La etiqueta de finalización se escribe como la etiqueta de inicio, pero con un </a:t>
            </a:r>
            <a:r>
              <a:rPr lang="es-ES" dirty="0" err="1" smtClean="0"/>
              <a:t>slash</a:t>
            </a:r>
            <a:r>
              <a:rPr lang="es-ES" dirty="0" smtClean="0"/>
              <a:t> previo al nombre de la etiqueta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460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Todos los documentos HTML5 deben comenzar con la etiqueta </a:t>
            </a:r>
            <a:r>
              <a:rPr lang="es-ES" i="1" dirty="0" smtClean="0"/>
              <a:t>&lt;!DOCTYPE </a:t>
            </a:r>
            <a:r>
              <a:rPr lang="es-ES" i="1" dirty="0" err="1" smtClean="0"/>
              <a:t>html</a:t>
            </a:r>
            <a:r>
              <a:rPr lang="es-ES" i="1" dirty="0" smtClean="0"/>
              <a:t>&gt;</a:t>
            </a:r>
          </a:p>
          <a:p>
            <a:pPr lvl="1"/>
            <a:r>
              <a:rPr lang="es-ES" dirty="0" smtClean="0"/>
              <a:t>El documento HTML en sí, comienza con la etiqueta </a:t>
            </a:r>
            <a:r>
              <a:rPr lang="es-ES" i="1" dirty="0" smtClean="0"/>
              <a:t>&lt;</a:t>
            </a:r>
            <a:r>
              <a:rPr lang="es-ES" i="1" dirty="0" err="1" smtClean="0"/>
              <a:t>html</a:t>
            </a:r>
            <a:r>
              <a:rPr lang="es-ES" i="1" dirty="0" smtClean="0"/>
              <a:t>&gt;</a:t>
            </a:r>
            <a:r>
              <a:rPr lang="es-ES" dirty="0" smtClean="0"/>
              <a:t> y termina con la etiqueta </a:t>
            </a:r>
            <a:r>
              <a:rPr lang="es-ES" i="1" dirty="0" smtClean="0"/>
              <a:t>&lt;/</a:t>
            </a:r>
            <a:r>
              <a:rPr lang="es-ES" i="1" dirty="0" err="1" smtClean="0"/>
              <a:t>html</a:t>
            </a:r>
            <a:r>
              <a:rPr lang="es-ES" i="1" dirty="0" smtClean="0"/>
              <a:t>&gt;</a:t>
            </a:r>
          </a:p>
          <a:p>
            <a:pPr lvl="1"/>
            <a:r>
              <a:rPr lang="es-ES" dirty="0" smtClean="0"/>
              <a:t>La parte visible del documento HTML se encuentra entre las etiquetas </a:t>
            </a:r>
            <a:r>
              <a:rPr lang="es-ES" i="1" dirty="0" smtClean="0"/>
              <a:t>&lt;</a:t>
            </a:r>
            <a:r>
              <a:rPr lang="es-ES" i="1" dirty="0" err="1" smtClean="0"/>
              <a:t>body</a:t>
            </a:r>
            <a:r>
              <a:rPr lang="es-ES" i="1" dirty="0" smtClean="0"/>
              <a:t>&gt;</a:t>
            </a:r>
            <a:r>
              <a:rPr lang="es-ES" dirty="0" smtClean="0"/>
              <a:t> y </a:t>
            </a:r>
            <a:r>
              <a:rPr lang="es-ES" i="1" dirty="0" smtClean="0"/>
              <a:t>&lt;/</a:t>
            </a:r>
            <a:r>
              <a:rPr lang="es-ES" i="1" dirty="0" err="1" smtClean="0"/>
              <a:t>body</a:t>
            </a:r>
            <a:r>
              <a:rPr lang="es-ES" i="1" dirty="0" smtClean="0"/>
              <a:t>&gt;</a:t>
            </a:r>
          </a:p>
          <a:p>
            <a:pPr lvl="1"/>
            <a:r>
              <a:rPr lang="es-ES" dirty="0" smtClean="0"/>
              <a:t>Los encabezados se definen con etiquetas que van desde </a:t>
            </a:r>
            <a:r>
              <a:rPr lang="es-ES" i="1" dirty="0" smtClean="0"/>
              <a:t>&lt;h1&gt;</a:t>
            </a:r>
            <a:r>
              <a:rPr lang="es-ES" dirty="0" smtClean="0"/>
              <a:t> hasta </a:t>
            </a:r>
            <a:r>
              <a:rPr lang="es-ES" i="1" dirty="0" smtClean="0"/>
              <a:t>&lt;h6&gt;</a:t>
            </a:r>
            <a:r>
              <a:rPr lang="es-ES" dirty="0" smtClean="0"/>
              <a:t>. </a:t>
            </a:r>
            <a:r>
              <a:rPr lang="es-ES" i="1" dirty="0" smtClean="0"/>
              <a:t>&lt;h1&gt;</a:t>
            </a:r>
            <a:r>
              <a:rPr lang="es-ES" dirty="0" smtClean="0"/>
              <a:t> define el encabezado más importante y la etiqueta </a:t>
            </a:r>
            <a:r>
              <a:rPr lang="es-ES" i="1" dirty="0" smtClean="0"/>
              <a:t>&lt;h6&gt;</a:t>
            </a:r>
            <a:r>
              <a:rPr lang="es-ES" dirty="0" smtClean="0"/>
              <a:t> el menos importante</a:t>
            </a:r>
          </a:p>
          <a:p>
            <a:pPr lvl="1"/>
            <a:r>
              <a:rPr lang="es-ES" dirty="0" smtClean="0"/>
              <a:t>Los párrafos se definen con la etiqueta </a:t>
            </a:r>
            <a:r>
              <a:rPr lang="es-ES" i="1" dirty="0" smtClean="0"/>
              <a:t>&lt;p&gt;</a:t>
            </a:r>
          </a:p>
          <a:p>
            <a:pPr lvl="1"/>
            <a:r>
              <a:rPr lang="es-ES" dirty="0" smtClean="0"/>
              <a:t>Los enlaces se definen con la etiqueta </a:t>
            </a:r>
            <a:r>
              <a:rPr lang="es-ES" i="1" dirty="0" smtClean="0"/>
              <a:t>&lt;a&gt;</a:t>
            </a:r>
          </a:p>
          <a:p>
            <a:pPr lvl="2"/>
            <a:r>
              <a:rPr lang="es-ES" i="1" dirty="0" smtClean="0"/>
              <a:t>&lt;a </a:t>
            </a:r>
            <a:r>
              <a:rPr lang="es-ES" i="1" dirty="0" err="1" smtClean="0"/>
              <a:t>href</a:t>
            </a:r>
            <a:r>
              <a:rPr lang="es-ES" i="1" dirty="0" smtClean="0"/>
              <a:t>="https://www.google.com"&gt;Esto es un enlace&lt;/a&gt;</a:t>
            </a:r>
          </a:p>
          <a:p>
            <a:pPr lvl="1"/>
            <a:r>
              <a:rPr lang="es-ES" dirty="0" smtClean="0"/>
              <a:t>Las </a:t>
            </a:r>
            <a:r>
              <a:rPr lang="es-ES" dirty="0" smtClean="0"/>
              <a:t>imágenes se definen con la etiqueta </a:t>
            </a:r>
            <a:r>
              <a:rPr lang="es-ES" i="1" dirty="0" smtClean="0"/>
              <a:t>&lt;</a:t>
            </a:r>
            <a:r>
              <a:rPr lang="es-ES" i="1" dirty="0" err="1" smtClean="0"/>
              <a:t>img</a:t>
            </a:r>
            <a:r>
              <a:rPr lang="es-ES" i="1" dirty="0" smtClean="0"/>
              <a:t>&gt;</a:t>
            </a:r>
          </a:p>
          <a:p>
            <a:pPr lvl="2"/>
            <a:r>
              <a:rPr lang="pt-BR" i="1" dirty="0"/>
              <a:t>&lt;</a:t>
            </a:r>
            <a:r>
              <a:rPr lang="pt-BR" i="1" dirty="0" err="1"/>
              <a:t>img</a:t>
            </a:r>
            <a:r>
              <a:rPr lang="pt-BR" i="1" dirty="0"/>
              <a:t> </a:t>
            </a:r>
            <a:r>
              <a:rPr lang="pt-BR" i="1" dirty="0" err="1"/>
              <a:t>src</a:t>
            </a:r>
            <a:r>
              <a:rPr lang="pt-BR" i="1" dirty="0"/>
              <a:t>="imagen.jpg" </a:t>
            </a:r>
            <a:r>
              <a:rPr lang="pt-BR" i="1" dirty="0" err="1"/>
              <a:t>alt</a:t>
            </a:r>
            <a:r>
              <a:rPr lang="pt-BR" i="1" dirty="0"/>
              <a:t>="Texto alternativo</a:t>
            </a:r>
            <a:r>
              <a:rPr lang="pt-BR" i="1" dirty="0" smtClean="0"/>
              <a:t>"&gt;</a:t>
            </a:r>
          </a:p>
          <a:p>
            <a:pPr lvl="1"/>
            <a:r>
              <a:rPr lang="pt-BR" dirty="0" smtClean="0"/>
              <a:t>Los </a:t>
            </a:r>
            <a:r>
              <a:rPr lang="pt-BR" dirty="0" err="1" smtClean="0"/>
              <a:t>botones</a:t>
            </a:r>
            <a:r>
              <a:rPr lang="pt-BR" dirty="0" smtClean="0"/>
              <a:t> se </a:t>
            </a:r>
            <a:r>
              <a:rPr lang="pt-BR" dirty="0" err="1" smtClean="0"/>
              <a:t>definen</a:t>
            </a:r>
            <a:r>
              <a:rPr lang="pt-BR" dirty="0" smtClean="0"/>
              <a:t> com </a:t>
            </a:r>
            <a:r>
              <a:rPr lang="pt-BR" dirty="0" err="1" smtClean="0"/>
              <a:t>la</a:t>
            </a:r>
            <a:r>
              <a:rPr lang="pt-BR" dirty="0" smtClean="0"/>
              <a:t> etiqueta </a:t>
            </a:r>
            <a:r>
              <a:rPr lang="pt-BR" i="1" dirty="0" smtClean="0"/>
              <a:t>&lt;</a:t>
            </a:r>
            <a:r>
              <a:rPr lang="pt-BR" i="1" dirty="0" err="1" smtClean="0"/>
              <a:t>button</a:t>
            </a:r>
            <a:r>
              <a:rPr lang="pt-BR" i="1" dirty="0" smtClean="0"/>
              <a:t>&gt;</a:t>
            </a:r>
          </a:p>
          <a:p>
            <a:pPr lvl="2"/>
            <a:r>
              <a:rPr lang="es-ES" i="1" dirty="0"/>
              <a:t>&lt;</a:t>
            </a:r>
            <a:r>
              <a:rPr lang="es-ES" i="1" dirty="0" err="1"/>
              <a:t>button</a:t>
            </a:r>
            <a:r>
              <a:rPr lang="es-ES" i="1" dirty="0"/>
              <a:t>&gt;</a:t>
            </a:r>
            <a:r>
              <a:rPr lang="es-ES" dirty="0"/>
              <a:t>Haz clic </a:t>
            </a:r>
            <a:r>
              <a:rPr lang="es-ES" dirty="0" smtClean="0"/>
              <a:t>aquí</a:t>
            </a:r>
            <a:r>
              <a:rPr lang="es-ES" i="1" dirty="0"/>
              <a:t>&lt;/</a:t>
            </a:r>
            <a:r>
              <a:rPr lang="es-ES" i="1" dirty="0" err="1"/>
              <a:t>button</a:t>
            </a:r>
            <a:r>
              <a:rPr lang="es-ES" i="1" dirty="0" smtClean="0"/>
              <a:t>&gt;</a:t>
            </a:r>
          </a:p>
          <a:p>
            <a:pPr lvl="1"/>
            <a:r>
              <a:rPr lang="es-ES" dirty="0" smtClean="0"/>
              <a:t>Existen elementos sin contenido, llamados “elementos vacíos”. Ejemplo: salto de línea (</a:t>
            </a:r>
            <a:r>
              <a:rPr lang="es-ES" i="1" dirty="0" smtClean="0"/>
              <a:t>&lt;</a:t>
            </a:r>
            <a:r>
              <a:rPr lang="es-ES" i="1" dirty="0" err="1" smtClean="0"/>
              <a:t>br</a:t>
            </a:r>
            <a:r>
              <a:rPr lang="es-ES" i="1" dirty="0" smtClean="0"/>
              <a:t>&gt;</a:t>
            </a:r>
            <a:r>
              <a:rPr lang="es-ES" dirty="0" smtClean="0"/>
              <a:t>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</a:t>
            </a:r>
            <a:r>
              <a:rPr lang="es-ES" dirty="0" smtClean="0"/>
              <a:t>– Básico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808262" cy="38708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617" y="1845734"/>
            <a:ext cx="5143500" cy="38708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5227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</a:t>
            </a:r>
            <a:r>
              <a:rPr lang="es-ES" dirty="0" smtClean="0"/>
              <a:t>– Atributos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 smtClean="0"/>
              <a:t>Todos los elementos pueden tener atributos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Los atributos proveen información adicional sobre un elemento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Los atributos se especifican siempre en la etiqueta de inicio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Los atributos usualmente vienen en pares nombre/valor: </a:t>
            </a:r>
            <a:r>
              <a:rPr lang="es-ES" b="1" dirty="0" smtClean="0"/>
              <a:t>nombre=“valor”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Los enlaces se definen con la etiqueta </a:t>
            </a:r>
            <a:r>
              <a:rPr lang="es-ES" i="1" dirty="0" smtClean="0"/>
              <a:t>&lt;a&gt;</a:t>
            </a:r>
            <a:r>
              <a:rPr lang="es-ES" dirty="0" smtClean="0"/>
              <a:t>. La dirección se especifica en el atributo </a:t>
            </a:r>
            <a:r>
              <a:rPr lang="es-ES" i="1" dirty="0" err="1" smtClean="0"/>
              <a:t>href</a:t>
            </a:r>
            <a:endParaRPr lang="es-ES" i="1" dirty="0" smtClean="0"/>
          </a:p>
          <a:p>
            <a:pPr lvl="1">
              <a:lnSpc>
                <a:spcPct val="100000"/>
              </a:lnSpc>
            </a:pPr>
            <a:r>
              <a:rPr lang="es-ES" dirty="0" smtClean="0"/>
              <a:t>Las imágenes se definen con la etiqueta </a:t>
            </a:r>
            <a:r>
              <a:rPr lang="es-ES" i="1" dirty="0" smtClean="0"/>
              <a:t>&lt;</a:t>
            </a:r>
            <a:r>
              <a:rPr lang="es-ES" i="1" dirty="0" err="1" smtClean="0"/>
              <a:t>img</a:t>
            </a:r>
            <a:r>
              <a:rPr lang="es-ES" i="1" dirty="0" smtClean="0"/>
              <a:t>&gt;</a:t>
            </a:r>
            <a:r>
              <a:rPr lang="es-ES" dirty="0" smtClean="0"/>
              <a:t>. La ruta de la imagen se especifica en el atributo </a:t>
            </a:r>
            <a:r>
              <a:rPr lang="es-ES" i="1" dirty="0" err="1" smtClean="0"/>
              <a:t>src</a:t>
            </a:r>
            <a:endParaRPr lang="es-ES" i="1" dirty="0" smtClean="0"/>
          </a:p>
          <a:p>
            <a:pPr lvl="1">
              <a:lnSpc>
                <a:spcPct val="100000"/>
              </a:lnSpc>
            </a:pPr>
            <a:r>
              <a:rPr lang="es-ES" dirty="0" smtClean="0"/>
              <a:t>El atributo </a:t>
            </a:r>
            <a:r>
              <a:rPr lang="es-ES" i="1" dirty="0" err="1" smtClean="0"/>
              <a:t>alt</a:t>
            </a:r>
            <a:r>
              <a:rPr lang="es-ES" i="1" dirty="0" smtClean="0"/>
              <a:t> </a:t>
            </a:r>
            <a:r>
              <a:rPr lang="es-ES" dirty="0" smtClean="0"/>
              <a:t>especifica un texto alternativo en caso de que una imagen no pueda ser mostrada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 atributo </a:t>
            </a:r>
            <a:r>
              <a:rPr lang="es-ES" i="1" dirty="0" err="1" smtClean="0"/>
              <a:t>style</a:t>
            </a:r>
            <a:r>
              <a:rPr lang="es-ES" dirty="0" smtClean="0"/>
              <a:t> es usado para especificar el estilo de un elemento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 estándar HTML5 no requiere que los atributos se escriban en letras minúsculas, pero es recomendable hacerlo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45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2572</TotalTime>
  <Words>4088</Words>
  <Application>Microsoft Office PowerPoint</Application>
  <PresentationFormat>Panorámica</PresentationFormat>
  <Paragraphs>436</Paragraphs>
  <Slides>34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Retrospección</vt:lpstr>
      <vt:lpstr>Formación Desarrollo Web</vt:lpstr>
      <vt:lpstr>Cómo funcionan los sitios web</vt:lpstr>
      <vt:lpstr>Server-side vs Browser-side</vt:lpstr>
      <vt:lpstr>Tecnologías del lado del cliente</vt:lpstr>
      <vt:lpstr>HTML – Introducción</vt:lpstr>
      <vt:lpstr>HTML – Ejemplo básico</vt:lpstr>
      <vt:lpstr>HTML – Etiquetas</vt:lpstr>
      <vt:lpstr>HTML – Básico</vt:lpstr>
      <vt:lpstr>HTML – Atributos</vt:lpstr>
      <vt:lpstr>HTML – Estilos</vt:lpstr>
      <vt:lpstr>HTML – Formato de texto</vt:lpstr>
      <vt:lpstr>HTML – Estilos CSS</vt:lpstr>
      <vt:lpstr>HTML – Estilos CSS (internos)</vt:lpstr>
      <vt:lpstr>HTML – Estilos CSS (externos)</vt:lpstr>
      <vt:lpstr>HTML – Estilos CSS (atributos)</vt:lpstr>
      <vt:lpstr>HTML – Enlaces</vt:lpstr>
      <vt:lpstr>HTML – Tablas</vt:lpstr>
      <vt:lpstr>HTML – Listas (desordenadas)</vt:lpstr>
      <vt:lpstr>HTML – Listas (ordenadas)</vt:lpstr>
      <vt:lpstr>HTML – Elementos Block e Inline</vt:lpstr>
      <vt:lpstr>HTML – Clases e Identificadores</vt:lpstr>
      <vt:lpstr>HTML – Iframes</vt:lpstr>
      <vt:lpstr>HTML – Elemento Head</vt:lpstr>
      <vt:lpstr>HTML – Elementos semánticos</vt:lpstr>
      <vt:lpstr>HTML – Formularios</vt:lpstr>
      <vt:lpstr>HTML – Formularios (&lt;input&gt;) [I]</vt:lpstr>
      <vt:lpstr>HTML – Formularios (&lt;input&gt;) [II]</vt:lpstr>
      <vt:lpstr>HTML – Formularios (&lt;select&gt;)</vt:lpstr>
      <vt:lpstr>HTML – Formularios (&lt;textarea&gt;)</vt:lpstr>
      <vt:lpstr>HTML – Formularios (Input Attributes)</vt:lpstr>
      <vt:lpstr>HTML – Formularios (Atributos)</vt:lpstr>
      <vt:lpstr>HTML – Buenas prácticas (I)</vt:lpstr>
      <vt:lpstr>HTML – Buenas prácticas (II)</vt:lpstr>
      <vt:lpstr>HTML – Material recomendado</vt:lpstr>
    </vt:vector>
  </TitlesOfParts>
  <Company>Protecmedia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Desarrollo Web</dc:title>
  <dc:creator>Erick Ramírez</dc:creator>
  <cp:lastModifiedBy>Erick Ramírez</cp:lastModifiedBy>
  <cp:revision>206</cp:revision>
  <dcterms:created xsi:type="dcterms:W3CDTF">2020-03-16T10:01:48Z</dcterms:created>
  <dcterms:modified xsi:type="dcterms:W3CDTF">2020-03-26T23:13:47Z</dcterms:modified>
</cp:coreProperties>
</file>