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37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488" autoAdjust="0"/>
  </p:normalViewPr>
  <p:slideViewPr>
    <p:cSldViewPr snapToGrid="0">
      <p:cViewPr varScale="1">
        <p:scale>
          <a:sx n="72" d="100"/>
          <a:sy n="72" d="100"/>
        </p:scale>
        <p:origin x="105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F9C49-16DC-4B67-A5F1-A80AB5AD5C2F}" type="datetimeFigureOut">
              <a:rPr lang="es-ES" smtClean="0"/>
              <a:t>02/04/2020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66E40-6ED1-433C-88E9-1C23504C4B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5753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66E40-6ED1-433C-88E9-1C23504C4BE0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2300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66E40-6ED1-433C-88E9-1C23504C4BE0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6596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02/04/2020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‹#›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244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02/04/2020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900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02/04/2020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631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02/04/2020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205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02/04/2020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‹#›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36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02/04/2020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486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02/04/2020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50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02/04/2020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409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02/04/2020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702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32F3880-77D8-4D9E-BC7C-9E52EB9D8497}" type="datetimeFigureOut">
              <a:rPr lang="es-ES" smtClean="0"/>
              <a:t>02/04/2020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B9C06C-DD79-4D2F-A45E-A052031164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59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3880-77D8-4D9E-BC7C-9E52EB9D8497}" type="datetimeFigureOut">
              <a:rPr lang="es-ES" smtClean="0"/>
              <a:t>02/04/2020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C06C-DD79-4D2F-A45E-A0520311644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5271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32F3880-77D8-4D9E-BC7C-9E52EB9D8497}" type="datetimeFigureOut">
              <a:rPr lang="es-ES" smtClean="0"/>
              <a:t>02/04/2020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B9C06C-DD79-4D2F-A45E-A0520311644E}" type="slidenum">
              <a:rPr lang="es-ES" smtClean="0"/>
              <a:t>‹#›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66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gif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/css3_flexbox.asp" TargetMode="External"/><Relationship Id="rId3" Type="http://schemas.openxmlformats.org/officeDocument/2006/relationships/hyperlink" Target="https://developer.mozilla.org/en-US/docs/Learn/CSS/CSS_layout/Grids" TargetMode="External"/><Relationship Id="rId7" Type="http://schemas.openxmlformats.org/officeDocument/2006/relationships/hyperlink" Target="https://www.w3schools.com/css/css3_animations.asp" TargetMode="External"/><Relationship Id="rId2" Type="http://schemas.openxmlformats.org/officeDocument/2006/relationships/hyperlink" Target="https://developer.mozilla.org/en-US/docs/Learn/CSS/CSS_layout/Flexbo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/css3_transitions.asp" TargetMode="External"/><Relationship Id="rId5" Type="http://schemas.openxmlformats.org/officeDocument/2006/relationships/hyperlink" Target="https://developer.mozilla.org/en-US/docs/Web/CSS/Media_Queries/Using_media_queries" TargetMode="External"/><Relationship Id="rId4" Type="http://schemas.openxmlformats.org/officeDocument/2006/relationships/hyperlink" Target="https://developer.mozilla.org/en-US/docs/Learn/CSS/CSS_layout/Responsive_Desig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Formación Desarrollo Web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htML</a:t>
            </a:r>
            <a:r>
              <a:rPr lang="es-ES" dirty="0"/>
              <a:t> - </a:t>
            </a:r>
            <a:r>
              <a:rPr lang="es-ES" b="1" u="sng" dirty="0" err="1"/>
              <a:t>css</a:t>
            </a:r>
            <a:r>
              <a:rPr lang="es-ES" dirty="0"/>
              <a:t> - </a:t>
            </a:r>
            <a:r>
              <a:rPr lang="es-ES" dirty="0" err="1"/>
              <a:t>javascript</a:t>
            </a:r>
            <a:r>
              <a:rPr lang="es-ES" dirty="0"/>
              <a:t> - angular</a:t>
            </a:r>
          </a:p>
        </p:txBody>
      </p:sp>
    </p:spTree>
    <p:extLst>
      <p:ext uri="{BB962C8B-B14F-4D97-AF65-F5344CB8AC3E}">
        <p14:creationId xmlns:p14="http://schemas.microsoft.com/office/powerpoint/2010/main" val="366832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Si algunas propiedades han sido definidas para el mismo selector (elemento) en diferentes hojas de estilos, el valor del último estilo que se haya cargado será usado</a:t>
            </a:r>
          </a:p>
          <a:p>
            <a:pPr lvl="1"/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– Múltiples hojas de estilo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531" y="2653748"/>
            <a:ext cx="3995439" cy="28695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074" y="2653748"/>
            <a:ext cx="3267075" cy="167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836" y="4589808"/>
            <a:ext cx="2495550" cy="933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3530" y="2653748"/>
            <a:ext cx="3995439" cy="2869509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4835" y="4587926"/>
            <a:ext cx="2495551" cy="935331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3529" y="2653748"/>
            <a:ext cx="4029233" cy="28695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Flecha derecha 7"/>
          <p:cNvSpPr/>
          <p:nvPr/>
        </p:nvSpPr>
        <p:spPr>
          <a:xfrm>
            <a:off x="5512763" y="3346458"/>
            <a:ext cx="522518" cy="290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4835" y="4596963"/>
            <a:ext cx="2495552" cy="9262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Flecha abajo 11"/>
          <p:cNvSpPr/>
          <p:nvPr/>
        </p:nvSpPr>
        <p:spPr>
          <a:xfrm>
            <a:off x="7598250" y="4332030"/>
            <a:ext cx="208721" cy="2782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596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dirty="0"/>
              <a:t>Las </a:t>
            </a:r>
            <a:r>
              <a:rPr lang="en-US" dirty="0" err="1"/>
              <a:t>propiedades</a:t>
            </a:r>
            <a:r>
              <a:rPr lang="en-US" dirty="0"/>
              <a:t> de </a:t>
            </a:r>
            <a:r>
              <a:rPr lang="en-US" dirty="0" err="1"/>
              <a:t>fondo</a:t>
            </a:r>
            <a:r>
              <a:rPr lang="en-US" dirty="0"/>
              <a:t> se </a:t>
            </a:r>
            <a:r>
              <a:rPr lang="en-US" dirty="0" err="1"/>
              <a:t>usan</a:t>
            </a:r>
            <a:r>
              <a:rPr lang="en-US" dirty="0"/>
              <a:t> para </a:t>
            </a:r>
            <a:r>
              <a:rPr lang="en-US" dirty="0" err="1"/>
              <a:t>definir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efectos</a:t>
            </a:r>
            <a:r>
              <a:rPr lang="en-US" dirty="0"/>
              <a:t> de </a:t>
            </a:r>
            <a:r>
              <a:rPr lang="en-US" dirty="0" err="1"/>
              <a:t>fondo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elementos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b="1" i="1" dirty="0"/>
              <a:t>background-color: </a:t>
            </a:r>
            <a:r>
              <a:rPr lang="en-US" dirty="0" err="1"/>
              <a:t>especifica</a:t>
            </a:r>
            <a:r>
              <a:rPr lang="en-US" dirty="0"/>
              <a:t> el color de </a:t>
            </a:r>
            <a:r>
              <a:rPr lang="en-US" dirty="0" err="1"/>
              <a:t>fondo</a:t>
            </a:r>
            <a:r>
              <a:rPr lang="en-US" dirty="0"/>
              <a:t> de un </a:t>
            </a:r>
            <a:r>
              <a:rPr lang="en-US" dirty="0" err="1"/>
              <a:t>elemento</a:t>
            </a:r>
            <a:r>
              <a:rPr lang="en-US" dirty="0"/>
              <a:t>.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especificar</a:t>
            </a:r>
            <a:r>
              <a:rPr lang="en-US" dirty="0"/>
              <a:t> el color </a:t>
            </a:r>
            <a:r>
              <a:rPr lang="en-US" dirty="0" err="1"/>
              <a:t>mediante</a:t>
            </a:r>
            <a:r>
              <a:rPr lang="en-US" dirty="0"/>
              <a:t> un </a:t>
            </a:r>
            <a:r>
              <a:rPr lang="en-US" dirty="0" err="1"/>
              <a:t>nombre</a:t>
            </a:r>
            <a:r>
              <a:rPr lang="en-US" dirty="0"/>
              <a:t> (</a:t>
            </a:r>
            <a:r>
              <a:rPr lang="en-US" i="1" dirty="0"/>
              <a:t>red</a:t>
            </a:r>
            <a:r>
              <a:rPr lang="en-US" dirty="0"/>
              <a:t>), un valor HEX (</a:t>
            </a:r>
            <a:r>
              <a:rPr lang="en-US" i="1" dirty="0"/>
              <a:t>#ff0000</a:t>
            </a:r>
            <a:r>
              <a:rPr lang="en-US" dirty="0"/>
              <a:t>) o un valor RGB (</a:t>
            </a:r>
            <a:r>
              <a:rPr lang="en-US" i="1" dirty="0" err="1"/>
              <a:t>rgb</a:t>
            </a:r>
            <a:r>
              <a:rPr lang="en-US" i="1" dirty="0"/>
              <a:t>(255,0,0)</a:t>
            </a:r>
            <a:r>
              <a:rPr lang="en-US" dirty="0"/>
              <a:t>)</a:t>
            </a:r>
          </a:p>
          <a:p>
            <a:pPr marL="201168" lvl="1" indent="0" algn="ctr">
              <a:lnSpc>
                <a:spcPct val="100000"/>
              </a:lnSpc>
              <a:buNone/>
            </a:pPr>
            <a:r>
              <a:rPr lang="en-US" i="1" dirty="0"/>
              <a:t>body { background-color: </a:t>
            </a:r>
            <a:r>
              <a:rPr lang="en-US" i="1" dirty="0" err="1"/>
              <a:t>lightblue</a:t>
            </a:r>
            <a:r>
              <a:rPr lang="en-US" i="1" dirty="0"/>
              <a:t>; }</a:t>
            </a:r>
          </a:p>
          <a:p>
            <a:pPr lvl="1">
              <a:lnSpc>
                <a:spcPct val="100000"/>
              </a:lnSpc>
            </a:pPr>
            <a:r>
              <a:rPr lang="en-US" b="1" i="1" dirty="0"/>
              <a:t>background-image:</a:t>
            </a:r>
            <a:r>
              <a:rPr lang="en-US" i="1" dirty="0"/>
              <a:t> </a:t>
            </a:r>
            <a:r>
              <a:rPr lang="en-US" dirty="0" err="1"/>
              <a:t>especifica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imagen</a:t>
            </a:r>
            <a:r>
              <a:rPr lang="en-US" dirty="0"/>
              <a:t> para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usada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fondo</a:t>
            </a:r>
            <a:r>
              <a:rPr lang="en-US" dirty="0"/>
              <a:t> de un </a:t>
            </a:r>
            <a:r>
              <a:rPr lang="en-US" dirty="0" err="1"/>
              <a:t>elemento</a:t>
            </a:r>
            <a:r>
              <a:rPr lang="en-US" dirty="0"/>
              <a:t>.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defecto</a:t>
            </a:r>
            <a:r>
              <a:rPr lang="en-US" dirty="0"/>
              <a:t>, la </a:t>
            </a:r>
            <a:r>
              <a:rPr lang="en-US" dirty="0" err="1"/>
              <a:t>imagen</a:t>
            </a:r>
            <a:r>
              <a:rPr lang="en-US" dirty="0"/>
              <a:t> se </a:t>
            </a:r>
            <a:r>
              <a:rPr lang="en-US" dirty="0" err="1"/>
              <a:t>repite</a:t>
            </a:r>
            <a:r>
              <a:rPr lang="en-US" dirty="0"/>
              <a:t> hasta </a:t>
            </a:r>
            <a:r>
              <a:rPr lang="en-US" dirty="0" err="1"/>
              <a:t>cubrir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el </a:t>
            </a:r>
            <a:r>
              <a:rPr lang="en-US" dirty="0" err="1"/>
              <a:t>elemento</a:t>
            </a:r>
            <a:endParaRPr lang="en-US" dirty="0"/>
          </a:p>
          <a:p>
            <a:pPr marL="201168" lvl="1" indent="0" algn="ctr">
              <a:lnSpc>
                <a:spcPct val="100000"/>
              </a:lnSpc>
              <a:buNone/>
            </a:pPr>
            <a:r>
              <a:rPr lang="en-US" i="1" dirty="0"/>
              <a:t>body { background-image: </a:t>
            </a:r>
            <a:r>
              <a:rPr lang="en-US" i="1" dirty="0" err="1"/>
              <a:t>url</a:t>
            </a:r>
            <a:r>
              <a:rPr lang="en-US" i="1" dirty="0"/>
              <a:t>(“imagen.jpg”); }</a:t>
            </a:r>
          </a:p>
          <a:p>
            <a:pPr lvl="1">
              <a:lnSpc>
                <a:spcPct val="100000"/>
              </a:lnSpc>
            </a:pPr>
            <a:r>
              <a:rPr lang="en-US" b="1" i="1" dirty="0"/>
              <a:t>background-repeat:</a:t>
            </a:r>
            <a:r>
              <a:rPr lang="en-US" i="1" dirty="0"/>
              <a:t> </a:t>
            </a:r>
            <a:r>
              <a:rPr lang="en-US" dirty="0" err="1"/>
              <a:t>especifica</a:t>
            </a:r>
            <a:r>
              <a:rPr lang="en-US" dirty="0"/>
              <a:t> </a:t>
            </a:r>
            <a:r>
              <a:rPr lang="en-US" dirty="0" err="1"/>
              <a:t>cómo</a:t>
            </a:r>
            <a:r>
              <a:rPr lang="en-US" dirty="0"/>
              <a:t> (y </a:t>
            </a:r>
            <a:r>
              <a:rPr lang="en-US" dirty="0" err="1"/>
              <a:t>si</a:t>
            </a:r>
            <a:r>
              <a:rPr lang="en-US" dirty="0"/>
              <a:t>)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repetirse</a:t>
            </a:r>
            <a:r>
              <a:rPr lang="en-US" dirty="0"/>
              <a:t> la </a:t>
            </a:r>
            <a:r>
              <a:rPr lang="en-US" dirty="0" err="1"/>
              <a:t>imagen</a:t>
            </a:r>
            <a:r>
              <a:rPr lang="en-US" dirty="0"/>
              <a:t> de </a:t>
            </a:r>
            <a:r>
              <a:rPr lang="en-US" dirty="0" err="1"/>
              <a:t>fondo</a:t>
            </a:r>
            <a:r>
              <a:rPr lang="en-US" dirty="0"/>
              <a:t> (vertical/horizontal)</a:t>
            </a:r>
          </a:p>
          <a:p>
            <a:pPr marL="201168" lvl="1" indent="0" algn="ctr">
              <a:lnSpc>
                <a:spcPct val="100000"/>
              </a:lnSpc>
              <a:buNone/>
            </a:pPr>
            <a:r>
              <a:rPr lang="en-US" i="1" dirty="0"/>
              <a:t>body { background-repeat: repeat-x; }</a:t>
            </a:r>
          </a:p>
          <a:p>
            <a:pPr lvl="1" algn="just">
              <a:lnSpc>
                <a:spcPct val="100000"/>
              </a:lnSpc>
            </a:pPr>
            <a:r>
              <a:rPr lang="en-US" b="1" i="1" dirty="0"/>
              <a:t>background-position:</a:t>
            </a:r>
            <a:r>
              <a:rPr lang="en-US" dirty="0"/>
              <a:t> se </a:t>
            </a:r>
            <a:r>
              <a:rPr lang="en-US" dirty="0" err="1"/>
              <a:t>usa</a:t>
            </a:r>
            <a:r>
              <a:rPr lang="en-US" dirty="0"/>
              <a:t> para </a:t>
            </a:r>
            <a:r>
              <a:rPr lang="en-US" dirty="0" err="1"/>
              <a:t>especificar</a:t>
            </a:r>
            <a:r>
              <a:rPr lang="en-US" dirty="0"/>
              <a:t> la </a:t>
            </a:r>
            <a:r>
              <a:rPr lang="en-US" dirty="0" err="1"/>
              <a:t>posición</a:t>
            </a:r>
            <a:r>
              <a:rPr lang="en-US" dirty="0"/>
              <a:t> de la </a:t>
            </a:r>
            <a:r>
              <a:rPr lang="en-US" dirty="0" err="1"/>
              <a:t>imagen</a:t>
            </a:r>
            <a:r>
              <a:rPr lang="en-US" dirty="0"/>
              <a:t> de </a:t>
            </a:r>
            <a:r>
              <a:rPr lang="en-US" dirty="0" err="1"/>
              <a:t>fondo</a:t>
            </a:r>
            <a:r>
              <a:rPr lang="en-US" dirty="0"/>
              <a:t> (</a:t>
            </a:r>
            <a:r>
              <a:rPr lang="en-US" i="1" dirty="0"/>
              <a:t>top</a:t>
            </a:r>
            <a:r>
              <a:rPr lang="en-US" dirty="0"/>
              <a:t>, </a:t>
            </a:r>
            <a:r>
              <a:rPr lang="en-US" i="1" dirty="0"/>
              <a:t>right</a:t>
            </a:r>
            <a:r>
              <a:rPr lang="en-US" dirty="0"/>
              <a:t>, </a:t>
            </a:r>
            <a:r>
              <a:rPr lang="en-US" i="1" dirty="0"/>
              <a:t>left</a:t>
            </a:r>
            <a:r>
              <a:rPr lang="en-US" dirty="0"/>
              <a:t>, </a:t>
            </a:r>
            <a:r>
              <a:rPr lang="en-US" i="1" dirty="0"/>
              <a:t>bottom</a:t>
            </a:r>
            <a:r>
              <a:rPr lang="en-US" dirty="0"/>
              <a:t>, </a:t>
            </a:r>
            <a:r>
              <a:rPr lang="en-US" i="1" dirty="0"/>
              <a:t>center, </a:t>
            </a:r>
            <a:r>
              <a:rPr lang="en-US" i="1" dirty="0" err="1"/>
              <a:t>px</a:t>
            </a:r>
            <a:r>
              <a:rPr lang="en-US" i="1" dirty="0"/>
              <a:t>, %</a:t>
            </a:r>
            <a:r>
              <a:rPr lang="en-US" dirty="0"/>
              <a:t>)</a:t>
            </a:r>
          </a:p>
          <a:p>
            <a:pPr marL="201168" lvl="1" indent="0" algn="ctr">
              <a:lnSpc>
                <a:spcPct val="100000"/>
              </a:lnSpc>
              <a:buNone/>
            </a:pPr>
            <a:r>
              <a:rPr lang="en-US" i="1" dirty="0"/>
              <a:t>body { background-position: right top; }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– </a:t>
            </a:r>
            <a:r>
              <a:rPr lang="es-ES" i="1" dirty="0" err="1"/>
              <a:t>Backgrounds</a:t>
            </a:r>
            <a:endParaRPr lang="es-ES" i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4002696" cy="41595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394" y="1845734"/>
            <a:ext cx="5212868" cy="41721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Flecha derecha 7"/>
          <p:cNvSpPr/>
          <p:nvPr/>
        </p:nvSpPr>
        <p:spPr>
          <a:xfrm>
            <a:off x="4987664" y="3648692"/>
            <a:ext cx="646043" cy="417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060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lnSpc>
                <a:spcPct val="100000"/>
              </a:lnSpc>
              <a:buNone/>
            </a:pPr>
            <a:r>
              <a:rPr lang="es-ES" sz="2000" dirty="0"/>
              <a:t>Las propiedad </a:t>
            </a:r>
            <a:r>
              <a:rPr lang="es-ES" sz="2000" i="1" dirty="0" err="1"/>
              <a:t>border</a:t>
            </a:r>
            <a:r>
              <a:rPr lang="es-ES" sz="2000" i="1" dirty="0"/>
              <a:t> </a:t>
            </a:r>
            <a:r>
              <a:rPr lang="es-ES" sz="2000" dirty="0"/>
              <a:t>permite especificar el estilo, ancho y el color de borde de un elemento</a:t>
            </a:r>
            <a:endParaRPr lang="es-ES" i="1" dirty="0"/>
          </a:p>
          <a:p>
            <a:pPr lvl="1">
              <a:lnSpc>
                <a:spcPct val="100000"/>
              </a:lnSpc>
            </a:pPr>
            <a:r>
              <a:rPr lang="es-ES" dirty="0"/>
              <a:t>La propiedad </a:t>
            </a:r>
            <a:r>
              <a:rPr lang="es-ES" b="1" i="1" dirty="0" err="1"/>
              <a:t>border-style</a:t>
            </a:r>
            <a:r>
              <a:rPr lang="es-ES" i="1" dirty="0"/>
              <a:t> </a:t>
            </a:r>
            <a:r>
              <a:rPr lang="es-ES" dirty="0"/>
              <a:t>especifica el tipo de borde a mostrar</a:t>
            </a:r>
          </a:p>
          <a:p>
            <a:pPr lvl="1">
              <a:lnSpc>
                <a:spcPct val="100000"/>
              </a:lnSpc>
            </a:pPr>
            <a:endParaRPr lang="es-ES" sz="2000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– Bordes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545235"/>
              </p:ext>
            </p:extLst>
          </p:nvPr>
        </p:nvGraphicFramePr>
        <p:xfrm>
          <a:off x="1666792" y="2548469"/>
          <a:ext cx="8919376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878">
                  <a:extLst>
                    <a:ext uri="{9D8B030D-6E8A-4147-A177-3AD203B41FA5}">
                      <a16:colId xmlns:a16="http://schemas.microsoft.com/office/drawing/2014/main" val="3362612722"/>
                    </a:ext>
                  </a:extLst>
                </a:gridCol>
                <a:gridCol w="7502498">
                  <a:extLst>
                    <a:ext uri="{9D8B030D-6E8A-4147-A177-3AD203B41FA5}">
                      <a16:colId xmlns:a16="http://schemas.microsoft.com/office/drawing/2014/main" val="3146539215"/>
                    </a:ext>
                  </a:extLst>
                </a:gridCol>
              </a:tblGrid>
              <a:tr h="334605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border-style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578272"/>
                  </a:ext>
                </a:extLst>
              </a:tr>
              <a:tr h="334605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dotted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Define un</a:t>
                      </a:r>
                      <a:r>
                        <a:rPr lang="es-ES" sz="1600" baseline="0" dirty="0"/>
                        <a:t> borde punteado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076199"/>
                  </a:ext>
                </a:extLst>
              </a:tr>
              <a:tr h="334605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dashed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Define un borde rayado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829110"/>
                  </a:ext>
                </a:extLst>
              </a:tr>
              <a:tr h="334605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solid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Define un borde sólido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955305"/>
                  </a:ext>
                </a:extLst>
              </a:tr>
              <a:tr h="334605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double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Define un borde doble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98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groove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Define un borde </a:t>
                      </a:r>
                      <a:r>
                        <a:rPr lang="es-ES" sz="1600" i="1" dirty="0" err="1"/>
                        <a:t>groov</a:t>
                      </a:r>
                      <a:r>
                        <a:rPr lang="es-ES" sz="1600" dirty="0"/>
                        <a:t> 3D. El efecto depende del</a:t>
                      </a:r>
                      <a:r>
                        <a:rPr lang="es-ES" sz="1600" baseline="0" dirty="0"/>
                        <a:t> valor de la propiedad </a:t>
                      </a:r>
                      <a:r>
                        <a:rPr lang="es-ES" sz="1600" i="1" baseline="0" dirty="0" err="1"/>
                        <a:t>border</a:t>
                      </a:r>
                      <a:r>
                        <a:rPr lang="es-ES" sz="1600" i="1" baseline="0" dirty="0"/>
                        <a:t>-color</a:t>
                      </a:r>
                      <a:endParaRPr lang="es-ES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727763"/>
                  </a:ext>
                </a:extLst>
              </a:tr>
              <a:tr h="334605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ridge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Define un borde </a:t>
                      </a:r>
                      <a:r>
                        <a:rPr lang="es-ES" sz="1600" i="1" dirty="0" err="1"/>
                        <a:t>ridge</a:t>
                      </a:r>
                      <a:r>
                        <a:rPr lang="es-ES" sz="1600" i="1" dirty="0"/>
                        <a:t> </a:t>
                      </a:r>
                      <a:r>
                        <a:rPr lang="es-ES" sz="1600" i="0" dirty="0"/>
                        <a:t>3D</a:t>
                      </a:r>
                      <a:r>
                        <a:rPr lang="es-ES" sz="1600" dirty="0"/>
                        <a:t>. El efecto depende del</a:t>
                      </a:r>
                      <a:r>
                        <a:rPr lang="es-ES" sz="1600" baseline="0" dirty="0"/>
                        <a:t> valor de la propiedad </a:t>
                      </a:r>
                      <a:r>
                        <a:rPr lang="es-ES" sz="1600" i="1" baseline="0" dirty="0" err="1"/>
                        <a:t>border</a:t>
                      </a:r>
                      <a:r>
                        <a:rPr lang="es-ES" sz="1600" i="1" baseline="0" dirty="0"/>
                        <a:t>-color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024238"/>
                  </a:ext>
                </a:extLst>
              </a:tr>
              <a:tr h="334605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inset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Define un borde </a:t>
                      </a:r>
                      <a:r>
                        <a:rPr lang="es-ES" sz="1600" i="1" dirty="0" err="1"/>
                        <a:t>inset</a:t>
                      </a:r>
                      <a:r>
                        <a:rPr lang="es-ES" sz="1600" dirty="0"/>
                        <a:t> 3D. El efecto depende del</a:t>
                      </a:r>
                      <a:r>
                        <a:rPr lang="es-ES" sz="1600" baseline="0" dirty="0"/>
                        <a:t> valor de la propiedad </a:t>
                      </a:r>
                      <a:r>
                        <a:rPr lang="es-ES" sz="1600" i="1" baseline="0" dirty="0" err="1"/>
                        <a:t>border</a:t>
                      </a:r>
                      <a:r>
                        <a:rPr lang="es-ES" sz="1600" i="1" baseline="0" dirty="0"/>
                        <a:t>-color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483927"/>
                  </a:ext>
                </a:extLst>
              </a:tr>
              <a:tr h="334605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outset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Define un borde </a:t>
                      </a:r>
                      <a:r>
                        <a:rPr lang="es-ES" sz="1600" i="1" dirty="0" err="1"/>
                        <a:t>outset</a:t>
                      </a:r>
                      <a:r>
                        <a:rPr lang="es-ES" sz="1600" dirty="0"/>
                        <a:t> 3D. El efecto depende del</a:t>
                      </a:r>
                      <a:r>
                        <a:rPr lang="es-ES" sz="1600" baseline="0" dirty="0"/>
                        <a:t> valor de la propiedad </a:t>
                      </a:r>
                      <a:r>
                        <a:rPr lang="es-ES" sz="1600" i="1" baseline="0" dirty="0" err="1"/>
                        <a:t>border</a:t>
                      </a:r>
                      <a:r>
                        <a:rPr lang="es-ES" sz="1600" i="1" baseline="0" dirty="0"/>
                        <a:t>-color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982540"/>
                  </a:ext>
                </a:extLst>
              </a:tr>
              <a:tr h="334605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none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No define borde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026574"/>
                  </a:ext>
                </a:extLst>
              </a:tr>
              <a:tr h="334605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hidden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Define</a:t>
                      </a:r>
                      <a:r>
                        <a:rPr lang="es-ES" sz="1600" baseline="0" dirty="0"/>
                        <a:t> un borde escondido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413949"/>
                  </a:ext>
                </a:extLst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077" y="1845734"/>
            <a:ext cx="3369820" cy="43908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128" y="1845734"/>
            <a:ext cx="3314787" cy="43908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Flecha derecha 10"/>
          <p:cNvSpPr/>
          <p:nvPr/>
        </p:nvSpPr>
        <p:spPr>
          <a:xfrm>
            <a:off x="5824319" y="3887084"/>
            <a:ext cx="357809" cy="308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055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– </a:t>
            </a:r>
            <a:r>
              <a:rPr lang="es-ES" i="1" dirty="0" err="1"/>
              <a:t>Shorthand</a:t>
            </a:r>
            <a:endParaRPr lang="es-ES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s-ES" dirty="0"/>
              <a:t>Para acortar el código, es posible especificar varias propiedades en una sola propiedad</a:t>
            </a:r>
            <a:endParaRPr lang="es-ES" i="1" dirty="0"/>
          </a:p>
          <a:p>
            <a:pPr marL="201168" lvl="1" indent="0">
              <a:buNone/>
            </a:pPr>
            <a:endParaRPr lang="es-ES" i="1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836" y="2522123"/>
            <a:ext cx="6457287" cy="33469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2" descr="https://cloud.netlifyusercontent.com/assets/344dbf88-fdf9-42bb-adb4-46f01eedd629/0eb754a6-893b-4a48-b8d4-b9b2db0ee650/figure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835" y="2522123"/>
            <a:ext cx="6457287" cy="2314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678" y="2522123"/>
            <a:ext cx="9753600" cy="1952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6" name="Picture 4" descr="Illustration of font shorthand examp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103" y="4474748"/>
            <a:ext cx="6000750" cy="1647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89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es-ES" dirty="0"/>
              <a:t>Las propiedades </a:t>
            </a:r>
            <a:r>
              <a:rPr lang="es-ES" i="1" dirty="0" err="1"/>
              <a:t>margin</a:t>
            </a:r>
            <a:r>
              <a:rPr lang="es-ES" i="1" dirty="0"/>
              <a:t> </a:t>
            </a:r>
            <a:r>
              <a:rPr lang="es-ES" dirty="0"/>
              <a:t>son usadas para crear espacio alrededor de elementos, por fuera de los bordes definidos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Con CSS, se tiene control total de los márgenes. Hay propiedades para configurar el margen para cada lado de un elemento (</a:t>
            </a:r>
            <a:r>
              <a:rPr lang="es-ES" i="1" dirty="0"/>
              <a:t>top</a:t>
            </a:r>
            <a:r>
              <a:rPr lang="es-ES" dirty="0"/>
              <a:t>, </a:t>
            </a:r>
            <a:r>
              <a:rPr lang="es-ES" i="1" dirty="0" err="1"/>
              <a:t>right</a:t>
            </a:r>
            <a:r>
              <a:rPr lang="es-ES" dirty="0"/>
              <a:t>, </a:t>
            </a:r>
            <a:r>
              <a:rPr lang="es-ES" i="1" dirty="0" err="1"/>
              <a:t>bottom</a:t>
            </a:r>
            <a:r>
              <a:rPr lang="es-ES" dirty="0"/>
              <a:t> y </a:t>
            </a:r>
            <a:r>
              <a:rPr lang="es-ES" i="1" dirty="0" err="1"/>
              <a:t>left</a:t>
            </a:r>
            <a:r>
              <a:rPr lang="es-ES" dirty="0"/>
              <a:t>)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Todas las propiedades de margen pueden tener los siguientes valores:</a:t>
            </a:r>
          </a:p>
          <a:p>
            <a:pPr lvl="2">
              <a:lnSpc>
                <a:spcPct val="100000"/>
              </a:lnSpc>
            </a:pPr>
            <a:r>
              <a:rPr lang="es-ES" sz="1600" b="1" i="1" dirty="0"/>
              <a:t>auto</a:t>
            </a:r>
            <a:r>
              <a:rPr lang="es-ES" sz="1600" dirty="0"/>
              <a:t>: el navegador calcula el margen</a:t>
            </a:r>
          </a:p>
          <a:p>
            <a:pPr lvl="2">
              <a:lnSpc>
                <a:spcPct val="100000"/>
              </a:lnSpc>
            </a:pPr>
            <a:r>
              <a:rPr lang="es-ES" sz="1600" b="1" i="1" dirty="0" err="1"/>
              <a:t>length</a:t>
            </a:r>
            <a:r>
              <a:rPr lang="es-ES" sz="1600" dirty="0"/>
              <a:t>: especifica el margen en </a:t>
            </a:r>
            <a:r>
              <a:rPr lang="es-ES" sz="1600" dirty="0" err="1"/>
              <a:t>px</a:t>
            </a:r>
            <a:r>
              <a:rPr lang="es-ES" sz="1600" dirty="0"/>
              <a:t>, pt, cm, etc.</a:t>
            </a:r>
          </a:p>
          <a:p>
            <a:pPr lvl="2">
              <a:lnSpc>
                <a:spcPct val="100000"/>
              </a:lnSpc>
            </a:pPr>
            <a:r>
              <a:rPr lang="es-ES" sz="1600" b="1" i="1" dirty="0"/>
              <a:t>%</a:t>
            </a:r>
            <a:r>
              <a:rPr lang="es-ES" sz="1600" dirty="0"/>
              <a:t>: especifica un margen en % del ancho del elemento contenedor</a:t>
            </a:r>
          </a:p>
          <a:p>
            <a:pPr lvl="2">
              <a:lnSpc>
                <a:spcPct val="100000"/>
              </a:lnSpc>
            </a:pPr>
            <a:r>
              <a:rPr lang="es-ES" sz="1600" b="1" i="1" dirty="0" err="1"/>
              <a:t>inherit</a:t>
            </a:r>
            <a:r>
              <a:rPr lang="es-ES" sz="1600" dirty="0"/>
              <a:t>: especifica que el margen debe ser heredado del elemento padre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Se puede especificar la propiedad </a:t>
            </a:r>
            <a:r>
              <a:rPr lang="es-ES" i="1" dirty="0"/>
              <a:t>auto </a:t>
            </a:r>
            <a:r>
              <a:rPr lang="es-ES" dirty="0"/>
              <a:t>para centrar horizontalmente un elemento dentro de su contenedor</a:t>
            </a:r>
            <a:endParaRPr lang="es-ES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– Márgenes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753" y="1975460"/>
            <a:ext cx="3699013" cy="37639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722" y="3168844"/>
            <a:ext cx="4409040" cy="13600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753" y="1975460"/>
            <a:ext cx="3699013" cy="37639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Flecha derecha 10"/>
          <p:cNvSpPr/>
          <p:nvPr/>
        </p:nvSpPr>
        <p:spPr>
          <a:xfrm>
            <a:off x="5426766" y="3677476"/>
            <a:ext cx="496956" cy="342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3722" y="3168844"/>
            <a:ext cx="4409040" cy="136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58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es-ES" dirty="0"/>
              <a:t>Las propiedades </a:t>
            </a:r>
            <a:r>
              <a:rPr lang="es-ES" i="1" dirty="0" err="1"/>
              <a:t>padding</a:t>
            </a:r>
            <a:r>
              <a:rPr lang="es-ES" i="1" dirty="0"/>
              <a:t> </a:t>
            </a:r>
            <a:r>
              <a:rPr lang="es-ES" dirty="0"/>
              <a:t>son usadas para crear espacio alrededor del contenido de un elemento, por dentro de los bordes definidos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Con CSS, se tiene control total del </a:t>
            </a:r>
            <a:r>
              <a:rPr lang="es-ES" i="1" dirty="0" err="1"/>
              <a:t>padding</a:t>
            </a:r>
            <a:r>
              <a:rPr lang="es-ES" dirty="0"/>
              <a:t>. Hay propiedades para configurar el </a:t>
            </a:r>
            <a:r>
              <a:rPr lang="es-ES" i="1" dirty="0" err="1"/>
              <a:t>padding</a:t>
            </a:r>
            <a:r>
              <a:rPr lang="es-ES" dirty="0"/>
              <a:t> para cada lado de un elemento (</a:t>
            </a:r>
            <a:r>
              <a:rPr lang="es-ES" i="1" dirty="0"/>
              <a:t>top</a:t>
            </a:r>
            <a:r>
              <a:rPr lang="es-ES" dirty="0"/>
              <a:t>, </a:t>
            </a:r>
            <a:r>
              <a:rPr lang="es-ES" i="1" dirty="0" err="1"/>
              <a:t>right</a:t>
            </a:r>
            <a:r>
              <a:rPr lang="es-ES" dirty="0"/>
              <a:t>, </a:t>
            </a:r>
            <a:r>
              <a:rPr lang="es-ES" i="1" dirty="0" err="1"/>
              <a:t>bottom</a:t>
            </a:r>
            <a:r>
              <a:rPr lang="es-ES" dirty="0"/>
              <a:t> y </a:t>
            </a:r>
            <a:r>
              <a:rPr lang="es-ES" i="1" dirty="0" err="1"/>
              <a:t>left</a:t>
            </a:r>
            <a:r>
              <a:rPr lang="es-ES" dirty="0"/>
              <a:t>)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Todas las propiedades de </a:t>
            </a:r>
            <a:r>
              <a:rPr lang="es-ES" i="1" dirty="0" err="1"/>
              <a:t>padding</a:t>
            </a:r>
            <a:r>
              <a:rPr lang="es-ES" dirty="0"/>
              <a:t> pueden tener los siguientes valores:</a:t>
            </a:r>
          </a:p>
          <a:p>
            <a:pPr lvl="2">
              <a:lnSpc>
                <a:spcPct val="100000"/>
              </a:lnSpc>
            </a:pPr>
            <a:r>
              <a:rPr lang="es-ES" sz="1600" b="1" i="1" dirty="0" err="1"/>
              <a:t>length</a:t>
            </a:r>
            <a:r>
              <a:rPr lang="es-ES" sz="1600" dirty="0"/>
              <a:t>: especifica el </a:t>
            </a:r>
            <a:r>
              <a:rPr lang="es-ES" sz="1600" i="1" dirty="0" err="1"/>
              <a:t>padding</a:t>
            </a:r>
            <a:r>
              <a:rPr lang="es-ES" sz="1600" dirty="0"/>
              <a:t> en </a:t>
            </a:r>
            <a:r>
              <a:rPr lang="es-ES" sz="1600" dirty="0" err="1"/>
              <a:t>px</a:t>
            </a:r>
            <a:r>
              <a:rPr lang="es-ES" sz="1600" dirty="0"/>
              <a:t>, pt, cm, etc.</a:t>
            </a:r>
          </a:p>
          <a:p>
            <a:pPr lvl="2">
              <a:lnSpc>
                <a:spcPct val="100000"/>
              </a:lnSpc>
            </a:pPr>
            <a:r>
              <a:rPr lang="es-ES" sz="1600" b="1" i="1" dirty="0"/>
              <a:t>%</a:t>
            </a:r>
            <a:r>
              <a:rPr lang="es-ES" sz="1600" dirty="0"/>
              <a:t>: especifica el </a:t>
            </a:r>
            <a:r>
              <a:rPr lang="es-ES" sz="1600" i="1" dirty="0" err="1"/>
              <a:t>padding</a:t>
            </a:r>
            <a:r>
              <a:rPr lang="es-ES" sz="1600" dirty="0"/>
              <a:t> en % del ancho del elemento contenedor</a:t>
            </a:r>
          </a:p>
          <a:p>
            <a:pPr lvl="2">
              <a:lnSpc>
                <a:spcPct val="100000"/>
              </a:lnSpc>
            </a:pPr>
            <a:r>
              <a:rPr lang="es-ES" sz="1600" b="1" i="1" dirty="0" err="1"/>
              <a:t>inherit</a:t>
            </a:r>
            <a:r>
              <a:rPr lang="es-ES" sz="1600" dirty="0"/>
              <a:t>: especifica que el </a:t>
            </a:r>
            <a:r>
              <a:rPr lang="es-ES" sz="1600" i="1" dirty="0" err="1"/>
              <a:t>padding</a:t>
            </a:r>
            <a:r>
              <a:rPr lang="es-ES" sz="1600" dirty="0"/>
              <a:t> debe ser heredado del elemento padre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La propiedad </a:t>
            </a:r>
            <a:r>
              <a:rPr lang="es-ES" i="1" dirty="0" err="1"/>
              <a:t>width</a:t>
            </a:r>
            <a:r>
              <a:rPr lang="es-ES" i="1" dirty="0"/>
              <a:t> </a:t>
            </a:r>
            <a:r>
              <a:rPr lang="es-ES" dirty="0"/>
              <a:t>especifica el ancho del área de contenido de un elemento. El área de contenido es la porción dentro del </a:t>
            </a:r>
            <a:r>
              <a:rPr lang="es-ES" i="1" dirty="0" err="1"/>
              <a:t>padding</a:t>
            </a:r>
            <a:r>
              <a:rPr lang="es-ES" dirty="0"/>
              <a:t>, borde y margen de un elemento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Si un elemento tiene un ancho específico, el </a:t>
            </a:r>
            <a:r>
              <a:rPr lang="es-ES" i="1" dirty="0" err="1"/>
              <a:t>padding</a:t>
            </a:r>
            <a:r>
              <a:rPr lang="es-ES" i="1" dirty="0"/>
              <a:t> </a:t>
            </a:r>
            <a:r>
              <a:rPr lang="es-ES" dirty="0"/>
              <a:t>agregado a ese elemento será agregado al ancho total del elemento. Lo cual es, usualmente, un resultado no deseado</a:t>
            </a:r>
            <a:endParaRPr lang="es-ES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– </a:t>
            </a:r>
            <a:r>
              <a:rPr lang="es-ES" i="1" dirty="0" err="1"/>
              <a:t>Padding</a:t>
            </a:r>
            <a:endParaRPr lang="es-ES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695" y="1845734"/>
            <a:ext cx="4272583" cy="42219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066" y="2823951"/>
            <a:ext cx="4695825" cy="2066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695" y="1845734"/>
            <a:ext cx="4272582" cy="42219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Flecha derecha 5"/>
          <p:cNvSpPr/>
          <p:nvPr/>
        </p:nvSpPr>
        <p:spPr>
          <a:xfrm>
            <a:off x="5506278" y="3657600"/>
            <a:ext cx="476788" cy="395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3065" y="2823950"/>
            <a:ext cx="4695826" cy="2066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542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es-ES" dirty="0"/>
              <a:t>Las propiedades </a:t>
            </a:r>
            <a:r>
              <a:rPr lang="es-ES" i="1" dirty="0" err="1"/>
              <a:t>height</a:t>
            </a:r>
            <a:r>
              <a:rPr lang="es-ES" dirty="0"/>
              <a:t> y </a:t>
            </a:r>
            <a:r>
              <a:rPr lang="es-ES" i="1" dirty="0" err="1"/>
              <a:t>width</a:t>
            </a:r>
            <a:r>
              <a:rPr lang="es-ES" dirty="0"/>
              <a:t> son usadas para especificar el alto y ancho de un elemento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No incluyen </a:t>
            </a:r>
            <a:r>
              <a:rPr lang="es-ES" i="1" dirty="0" err="1"/>
              <a:t>padding</a:t>
            </a:r>
            <a:r>
              <a:rPr lang="es-ES" dirty="0"/>
              <a:t>, bordes ni márgenes. Establecen el alto/ancho del área dentro del </a:t>
            </a:r>
            <a:r>
              <a:rPr lang="es-ES" i="1" dirty="0" err="1"/>
              <a:t>padding</a:t>
            </a:r>
            <a:r>
              <a:rPr lang="es-ES" dirty="0"/>
              <a:t>, borde y margen del elemento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Las propiedades </a:t>
            </a:r>
            <a:r>
              <a:rPr lang="es-ES" i="1" dirty="0" err="1"/>
              <a:t>height</a:t>
            </a:r>
            <a:r>
              <a:rPr lang="es-ES" dirty="0"/>
              <a:t> y </a:t>
            </a:r>
            <a:r>
              <a:rPr lang="es-ES" i="1" dirty="0" err="1"/>
              <a:t>width</a:t>
            </a:r>
            <a:r>
              <a:rPr lang="es-ES" i="1" dirty="0"/>
              <a:t> </a:t>
            </a:r>
            <a:r>
              <a:rPr lang="es-ES" dirty="0"/>
              <a:t>pueden tener los siguientes valores:</a:t>
            </a:r>
          </a:p>
          <a:p>
            <a:pPr lvl="2">
              <a:lnSpc>
                <a:spcPct val="100000"/>
              </a:lnSpc>
            </a:pPr>
            <a:r>
              <a:rPr lang="es-ES" sz="1600" b="1" i="1" dirty="0"/>
              <a:t>auto</a:t>
            </a:r>
            <a:r>
              <a:rPr lang="es-ES" sz="1600" i="1" dirty="0"/>
              <a:t>: </a:t>
            </a:r>
            <a:r>
              <a:rPr lang="es-ES" sz="1600" dirty="0"/>
              <a:t>por defecto. El navegador calcula el alto y el ancho</a:t>
            </a:r>
          </a:p>
          <a:p>
            <a:pPr lvl="2">
              <a:lnSpc>
                <a:spcPct val="100000"/>
              </a:lnSpc>
            </a:pPr>
            <a:r>
              <a:rPr lang="es-ES" sz="1600" b="1" i="1" dirty="0" err="1"/>
              <a:t>length</a:t>
            </a:r>
            <a:r>
              <a:rPr lang="es-ES" sz="1600" i="1" dirty="0"/>
              <a:t>:</a:t>
            </a:r>
            <a:r>
              <a:rPr lang="es-ES" sz="1600" b="1" i="1" dirty="0"/>
              <a:t> </a:t>
            </a:r>
            <a:r>
              <a:rPr lang="es-ES" sz="1600" dirty="0"/>
              <a:t>define el alto/ancho en </a:t>
            </a:r>
            <a:r>
              <a:rPr lang="es-ES" sz="1600" dirty="0" err="1"/>
              <a:t>px</a:t>
            </a:r>
            <a:r>
              <a:rPr lang="es-ES" sz="1600" dirty="0"/>
              <a:t>, cm, etc.</a:t>
            </a:r>
          </a:p>
          <a:p>
            <a:pPr lvl="2">
              <a:lnSpc>
                <a:spcPct val="100000"/>
              </a:lnSpc>
            </a:pPr>
            <a:r>
              <a:rPr lang="es-ES" sz="1600" b="1" i="1" dirty="0"/>
              <a:t>%</a:t>
            </a:r>
            <a:r>
              <a:rPr lang="es-ES" sz="1600" dirty="0"/>
              <a:t>: define el alto/ancho en porcentaje del bloque contenedor</a:t>
            </a:r>
          </a:p>
          <a:p>
            <a:pPr lvl="2">
              <a:lnSpc>
                <a:spcPct val="100000"/>
              </a:lnSpc>
            </a:pPr>
            <a:r>
              <a:rPr lang="es-ES" sz="1600" b="1" i="1" dirty="0" err="1"/>
              <a:t>initial</a:t>
            </a:r>
            <a:r>
              <a:rPr lang="es-ES" sz="1600" dirty="0"/>
              <a:t>: establece el alto/ancho a su valor por defecto</a:t>
            </a:r>
          </a:p>
          <a:p>
            <a:pPr lvl="2">
              <a:lnSpc>
                <a:spcPct val="100000"/>
              </a:lnSpc>
            </a:pPr>
            <a:r>
              <a:rPr lang="es-ES" sz="1600" b="1" i="1" dirty="0" err="1"/>
              <a:t>inherit</a:t>
            </a:r>
            <a:r>
              <a:rPr lang="es-ES" sz="1600" dirty="0"/>
              <a:t>: el alto/ancho será heredado del valor del padre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La propiedad </a:t>
            </a:r>
            <a:r>
              <a:rPr lang="es-ES" i="1" dirty="0" err="1"/>
              <a:t>max-width</a:t>
            </a:r>
            <a:r>
              <a:rPr lang="es-ES" i="1" dirty="0"/>
              <a:t> </a:t>
            </a:r>
            <a:r>
              <a:rPr lang="es-ES" dirty="0"/>
              <a:t>es usada para establecer el máximo ancho de un elemento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La propiedad </a:t>
            </a:r>
            <a:r>
              <a:rPr lang="es-ES" i="1" dirty="0" err="1"/>
              <a:t>max-width</a:t>
            </a:r>
            <a:r>
              <a:rPr lang="es-ES" i="1" dirty="0"/>
              <a:t> </a:t>
            </a:r>
            <a:r>
              <a:rPr lang="es-ES" dirty="0"/>
              <a:t>se puede establecer con </a:t>
            </a:r>
            <a:r>
              <a:rPr lang="es-ES" i="1" dirty="0" err="1"/>
              <a:t>length</a:t>
            </a:r>
            <a:r>
              <a:rPr lang="es-ES" i="1" dirty="0"/>
              <a:t> </a:t>
            </a:r>
            <a:r>
              <a:rPr lang="es-ES" dirty="0"/>
              <a:t>(</a:t>
            </a:r>
            <a:r>
              <a:rPr lang="es-ES" dirty="0" err="1"/>
              <a:t>px</a:t>
            </a:r>
            <a:r>
              <a:rPr lang="es-ES" dirty="0"/>
              <a:t>, cm, etc.), o en porcentaje del bloque contenedor. También se puede definir en </a:t>
            </a:r>
            <a:r>
              <a:rPr lang="es-ES" i="1" dirty="0" err="1"/>
              <a:t>none</a:t>
            </a:r>
            <a:r>
              <a:rPr lang="es-ES" dirty="0"/>
              <a:t>, indicando que la propiedad no está definida</a:t>
            </a:r>
            <a:endParaRPr lang="es-ES" sz="2000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– </a:t>
            </a:r>
            <a:r>
              <a:rPr lang="es-ES" i="1" dirty="0" err="1"/>
              <a:t>Height</a:t>
            </a:r>
            <a:r>
              <a:rPr lang="es-ES" i="1" dirty="0"/>
              <a:t> </a:t>
            </a:r>
            <a:r>
              <a:rPr lang="es-ES" dirty="0"/>
              <a:t>y </a:t>
            </a:r>
            <a:r>
              <a:rPr lang="es-ES" i="1" dirty="0" err="1"/>
              <a:t>Width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482" y="1845735"/>
            <a:ext cx="3324640" cy="40285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101" y="2666789"/>
            <a:ext cx="5181600" cy="2381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482" y="1845735"/>
            <a:ext cx="3324640" cy="40233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101" y="2661566"/>
            <a:ext cx="5181600" cy="23864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Flecha derecha 10"/>
          <p:cNvSpPr/>
          <p:nvPr/>
        </p:nvSpPr>
        <p:spPr>
          <a:xfrm>
            <a:off x="4552122" y="3637721"/>
            <a:ext cx="710979" cy="452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676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es-ES" dirty="0"/>
              <a:t>Todos los elementos HTML pueden ser considerados como cajas. En CSS, el término </a:t>
            </a:r>
            <a:r>
              <a:rPr lang="es-ES" i="1" dirty="0"/>
              <a:t>box </a:t>
            </a:r>
            <a:r>
              <a:rPr lang="es-ES" i="1" dirty="0" err="1"/>
              <a:t>model</a:t>
            </a:r>
            <a:r>
              <a:rPr lang="es-ES" i="1" dirty="0"/>
              <a:t> </a:t>
            </a:r>
            <a:r>
              <a:rPr lang="es-ES" dirty="0"/>
              <a:t>es usado cuando se habla de diseño y estructura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El </a:t>
            </a:r>
            <a:r>
              <a:rPr lang="es-ES" i="1" dirty="0"/>
              <a:t>box </a:t>
            </a:r>
            <a:r>
              <a:rPr lang="es-ES" i="1" dirty="0" err="1"/>
              <a:t>model</a:t>
            </a:r>
            <a:r>
              <a:rPr lang="es-ES" i="1" dirty="0"/>
              <a:t> </a:t>
            </a:r>
            <a:r>
              <a:rPr lang="es-ES" dirty="0"/>
              <a:t>es, esencialmente, una caja que contiene cada elemento HTML. Esta caja esta formada por: márgenes, bordes, </a:t>
            </a:r>
            <a:r>
              <a:rPr lang="es-ES" i="1" dirty="0" err="1"/>
              <a:t>paddings</a:t>
            </a:r>
            <a:r>
              <a:rPr lang="es-ES" i="1" dirty="0"/>
              <a:t> </a:t>
            </a:r>
            <a:r>
              <a:rPr lang="es-ES" dirty="0"/>
              <a:t>y el contenido</a:t>
            </a:r>
          </a:p>
          <a:p>
            <a:pPr lvl="1">
              <a:lnSpc>
                <a:spcPct val="100000"/>
              </a:lnSpc>
            </a:pPr>
            <a:endParaRPr lang="es-ES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– </a:t>
            </a:r>
            <a:r>
              <a:rPr lang="es-ES" i="1" dirty="0"/>
              <a:t>Box </a:t>
            </a:r>
            <a:r>
              <a:rPr lang="es-ES" i="1" dirty="0" err="1"/>
              <a:t>model</a:t>
            </a:r>
            <a:endParaRPr lang="es-ES" dirty="0"/>
          </a:p>
        </p:txBody>
      </p:sp>
      <p:pic>
        <p:nvPicPr>
          <p:cNvPr id="5122" name="Picture 2" descr="Image result for css box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800" y="3190251"/>
            <a:ext cx="6106077" cy="29561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737359"/>
            <a:ext cx="2719346" cy="44146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6626" y="2063477"/>
            <a:ext cx="5705475" cy="3762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2101" y="3030264"/>
            <a:ext cx="2581275" cy="1828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754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lnSpc>
                <a:spcPct val="100000"/>
              </a:lnSpc>
              <a:buNone/>
            </a:pPr>
            <a:endParaRPr lang="es-ES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– Texto</a:t>
            </a: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32233"/>
              </p:ext>
            </p:extLst>
          </p:nvPr>
        </p:nvGraphicFramePr>
        <p:xfrm>
          <a:off x="1097280" y="1845734"/>
          <a:ext cx="10153816" cy="3947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268">
                  <a:extLst>
                    <a:ext uri="{9D8B030D-6E8A-4147-A177-3AD203B41FA5}">
                      <a16:colId xmlns:a16="http://schemas.microsoft.com/office/drawing/2014/main" val="1264588057"/>
                    </a:ext>
                  </a:extLst>
                </a:gridCol>
                <a:gridCol w="7911548">
                  <a:extLst>
                    <a:ext uri="{9D8B030D-6E8A-4147-A177-3AD203B41FA5}">
                      <a16:colId xmlns:a16="http://schemas.microsoft.com/office/drawing/2014/main" val="2164475275"/>
                    </a:ext>
                  </a:extLst>
                </a:gridCol>
              </a:tblGrid>
              <a:tr h="333300">
                <a:tc>
                  <a:txBody>
                    <a:bodyPr/>
                    <a:lstStyle/>
                    <a:p>
                      <a:r>
                        <a:rPr lang="es-ES" sz="1600" dirty="0"/>
                        <a:t>Propiedad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748880"/>
                  </a:ext>
                </a:extLst>
              </a:tr>
              <a:tr h="575700">
                <a:tc>
                  <a:txBody>
                    <a:bodyPr/>
                    <a:lstStyle/>
                    <a:p>
                      <a:r>
                        <a:rPr lang="es-ES" sz="1600" i="1" dirty="0"/>
                        <a:t>color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Define el color del texto. El color se puede especificar mediante un nombre (</a:t>
                      </a:r>
                      <a:r>
                        <a:rPr lang="es-ES" sz="1600" i="1" dirty="0"/>
                        <a:t>red</a:t>
                      </a:r>
                      <a:r>
                        <a:rPr lang="es-ES" sz="1600" dirty="0"/>
                        <a:t>), un valor HEX (</a:t>
                      </a:r>
                      <a:r>
                        <a:rPr lang="es-ES" sz="1600" i="1" dirty="0"/>
                        <a:t>#ff0000</a:t>
                      </a:r>
                      <a:r>
                        <a:rPr lang="es-ES" sz="1600" dirty="0"/>
                        <a:t>) o un valor RGB (</a:t>
                      </a:r>
                      <a:r>
                        <a:rPr lang="es-ES" sz="1600" i="1" dirty="0" err="1"/>
                        <a:t>rgb</a:t>
                      </a:r>
                      <a:r>
                        <a:rPr lang="es-ES" sz="1600" i="1" dirty="0"/>
                        <a:t>(255,0,0)</a:t>
                      </a:r>
                      <a:r>
                        <a:rPr lang="es-ES" sz="1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870880"/>
                  </a:ext>
                </a:extLst>
              </a:tr>
              <a:tr h="350814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text-align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Especifica la alineación horizontal</a:t>
                      </a:r>
                      <a:r>
                        <a:rPr lang="es-ES" sz="1600" baseline="0" dirty="0"/>
                        <a:t> de un texto (</a:t>
                      </a:r>
                      <a:r>
                        <a:rPr lang="es-ES" sz="1600" i="1" baseline="0" dirty="0" err="1"/>
                        <a:t>left</a:t>
                      </a:r>
                      <a:r>
                        <a:rPr lang="es-ES" sz="1600" baseline="0" dirty="0"/>
                        <a:t>, </a:t>
                      </a:r>
                      <a:r>
                        <a:rPr lang="es-ES" sz="1600" i="1" baseline="0" dirty="0" err="1"/>
                        <a:t>right</a:t>
                      </a:r>
                      <a:r>
                        <a:rPr lang="es-ES" sz="1600" baseline="0" dirty="0"/>
                        <a:t>, </a:t>
                      </a:r>
                      <a:r>
                        <a:rPr lang="es-ES" sz="1600" i="1" baseline="0" dirty="0"/>
                        <a:t>center</a:t>
                      </a:r>
                      <a:r>
                        <a:rPr lang="es-ES" sz="1600" baseline="0" dirty="0"/>
                        <a:t>, </a:t>
                      </a:r>
                      <a:r>
                        <a:rPr lang="es-ES" sz="1600" i="1" baseline="0" dirty="0" err="1"/>
                        <a:t>justify</a:t>
                      </a:r>
                      <a:r>
                        <a:rPr lang="es-ES" sz="1600" baseline="0" dirty="0"/>
                        <a:t>)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787455"/>
                  </a:ext>
                </a:extLst>
              </a:tr>
              <a:tr h="218661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direction</a:t>
                      </a:r>
                      <a:r>
                        <a:rPr lang="es-ES" sz="1600" i="1" dirty="0"/>
                        <a:t> </a:t>
                      </a:r>
                      <a:r>
                        <a:rPr lang="es-ES" sz="1600" dirty="0"/>
                        <a:t>y </a:t>
                      </a:r>
                      <a:r>
                        <a:rPr lang="es-ES" sz="1600" i="1" dirty="0" err="1"/>
                        <a:t>unicode-bidi</a:t>
                      </a:r>
                      <a:r>
                        <a:rPr lang="es-ES" sz="1600" i="1" dirty="0"/>
                        <a:t> 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Cambian la dirección del texto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168231"/>
                  </a:ext>
                </a:extLst>
              </a:tr>
              <a:tr h="333300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text-decoration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Agrega o retira decoración al texto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125494"/>
                  </a:ext>
                </a:extLst>
              </a:tr>
              <a:tr h="333300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text-transform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Especifica mayúsculas y minúsculas en un texto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612502"/>
                  </a:ext>
                </a:extLst>
              </a:tr>
              <a:tr h="333300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text-indent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Especifica la </a:t>
                      </a:r>
                      <a:r>
                        <a:rPr lang="es-ES" sz="1600" dirty="0" err="1"/>
                        <a:t>indentación</a:t>
                      </a:r>
                      <a:r>
                        <a:rPr lang="es-ES" sz="1600" dirty="0"/>
                        <a:t> de la primera línea de un texto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272050"/>
                  </a:ext>
                </a:extLst>
              </a:tr>
              <a:tr h="333300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letter-spacing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Especifica el espacio entre los</a:t>
                      </a:r>
                      <a:r>
                        <a:rPr lang="es-ES" sz="1600" baseline="0" dirty="0"/>
                        <a:t> caracteres en un texto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527341"/>
                  </a:ext>
                </a:extLst>
              </a:tr>
              <a:tr h="333300">
                <a:tc>
                  <a:txBody>
                    <a:bodyPr/>
                    <a:lstStyle/>
                    <a:p>
                      <a:r>
                        <a:rPr lang="es-ES" sz="1600" i="1" dirty="0"/>
                        <a:t>line-</a:t>
                      </a:r>
                      <a:r>
                        <a:rPr lang="es-ES" sz="1600" i="1" dirty="0" err="1"/>
                        <a:t>height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Especifica</a:t>
                      </a:r>
                      <a:r>
                        <a:rPr lang="es-ES" sz="1600" baseline="0" dirty="0"/>
                        <a:t> el espacio entre líneas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825075"/>
                  </a:ext>
                </a:extLst>
              </a:tr>
              <a:tr h="333300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word-spacing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Especifica el espacio entre palabras en un texto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942040"/>
                  </a:ext>
                </a:extLst>
              </a:tr>
              <a:tr h="333300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text-shadow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Especifica el efecto de sombreado</a:t>
                      </a:r>
                      <a:r>
                        <a:rPr lang="es-ES" sz="1600" baseline="0" dirty="0"/>
                        <a:t> de un texto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267793"/>
                  </a:ext>
                </a:extLst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3419475" cy="42767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755" y="2666936"/>
            <a:ext cx="6734341" cy="2305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869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es-ES" dirty="0"/>
              <a:t>Las propiedades </a:t>
            </a:r>
            <a:r>
              <a:rPr lang="es-ES" i="1" dirty="0" err="1"/>
              <a:t>font</a:t>
            </a:r>
            <a:r>
              <a:rPr lang="es-ES" i="1" dirty="0"/>
              <a:t> </a:t>
            </a:r>
            <a:r>
              <a:rPr lang="es-ES" dirty="0"/>
              <a:t>definen el </a:t>
            </a:r>
            <a:r>
              <a:rPr lang="es-ES" i="1" dirty="0" err="1"/>
              <a:t>font</a:t>
            </a:r>
            <a:r>
              <a:rPr lang="es-ES" i="1" dirty="0"/>
              <a:t> </a:t>
            </a:r>
            <a:r>
              <a:rPr lang="es-ES" i="1" dirty="0" err="1"/>
              <a:t>family</a:t>
            </a:r>
            <a:r>
              <a:rPr lang="es-ES" dirty="0"/>
              <a:t>, </a:t>
            </a:r>
            <a:r>
              <a:rPr lang="es-ES" i="1" dirty="0" err="1"/>
              <a:t>boldness</a:t>
            </a:r>
            <a:r>
              <a:rPr lang="es-ES" dirty="0"/>
              <a:t>, tamaño y estilo del texto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– Fuentes de texto</a:t>
            </a: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179430"/>
              </p:ext>
            </p:extLst>
          </p:nvPr>
        </p:nvGraphicFramePr>
        <p:xfrm>
          <a:off x="1097280" y="2453415"/>
          <a:ext cx="10153816" cy="2807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268">
                  <a:extLst>
                    <a:ext uri="{9D8B030D-6E8A-4147-A177-3AD203B41FA5}">
                      <a16:colId xmlns:a16="http://schemas.microsoft.com/office/drawing/2014/main" val="1264588057"/>
                    </a:ext>
                  </a:extLst>
                </a:gridCol>
                <a:gridCol w="7911548">
                  <a:extLst>
                    <a:ext uri="{9D8B030D-6E8A-4147-A177-3AD203B41FA5}">
                      <a16:colId xmlns:a16="http://schemas.microsoft.com/office/drawing/2014/main" val="2164475275"/>
                    </a:ext>
                  </a:extLst>
                </a:gridCol>
              </a:tblGrid>
              <a:tr h="415997">
                <a:tc>
                  <a:txBody>
                    <a:bodyPr/>
                    <a:lstStyle/>
                    <a:p>
                      <a:r>
                        <a:rPr lang="es-ES" sz="1800" dirty="0"/>
                        <a:t>Propiedad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748880"/>
                  </a:ext>
                </a:extLst>
              </a:tr>
              <a:tr h="728013">
                <a:tc>
                  <a:txBody>
                    <a:bodyPr/>
                    <a:lstStyle/>
                    <a:p>
                      <a:r>
                        <a:rPr lang="es-ES" sz="1800" i="1" dirty="0" err="1"/>
                        <a:t>font-family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Define la</a:t>
                      </a:r>
                      <a:r>
                        <a:rPr lang="es-ES" sz="1800" baseline="0" dirty="0"/>
                        <a:t> fuente a usar. Esta propiedad debe especificar varias fuentes para usar de respaldo en caso de que el navegador no reconozca alguna(s) de las especificadas</a:t>
                      </a:r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870880"/>
                  </a:ext>
                </a:extLst>
              </a:tr>
              <a:tr h="415997">
                <a:tc>
                  <a:txBody>
                    <a:bodyPr/>
                    <a:lstStyle/>
                    <a:p>
                      <a:r>
                        <a:rPr lang="es-ES" sz="1800" i="1" dirty="0" err="1"/>
                        <a:t>font-style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Se</a:t>
                      </a:r>
                      <a:r>
                        <a:rPr lang="es-ES" sz="1800" baseline="0" dirty="0"/>
                        <a:t> usa mayormente para especificar texto cursivo</a:t>
                      </a:r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787455"/>
                  </a:ext>
                </a:extLst>
              </a:tr>
              <a:tr h="415997">
                <a:tc>
                  <a:txBody>
                    <a:bodyPr/>
                    <a:lstStyle/>
                    <a:p>
                      <a:r>
                        <a:rPr lang="es-ES" sz="1800" i="1" dirty="0" err="1"/>
                        <a:t>font-size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Determina</a:t>
                      </a:r>
                      <a:r>
                        <a:rPr lang="es-ES" sz="1800" baseline="0" dirty="0"/>
                        <a:t> el tamaño del texto. Puede ser un valor absoluto o relativo</a:t>
                      </a:r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168231"/>
                  </a:ext>
                </a:extLst>
              </a:tr>
              <a:tr h="415997">
                <a:tc>
                  <a:txBody>
                    <a:bodyPr/>
                    <a:lstStyle/>
                    <a:p>
                      <a:r>
                        <a:rPr lang="es-ES" sz="1800" i="1" dirty="0" err="1"/>
                        <a:t>font-weight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Especifica el “peso” de la fuente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125494"/>
                  </a:ext>
                </a:extLst>
              </a:tr>
              <a:tr h="415997">
                <a:tc>
                  <a:txBody>
                    <a:bodyPr/>
                    <a:lstStyle/>
                    <a:p>
                      <a:r>
                        <a:rPr lang="es-ES" sz="1800" i="1" dirty="0" err="1"/>
                        <a:t>font-variant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Determina</a:t>
                      </a:r>
                      <a:r>
                        <a:rPr lang="es-ES" sz="1800" baseline="0" dirty="0"/>
                        <a:t> si el texto debe ser mostrado en una fuente </a:t>
                      </a:r>
                      <a:r>
                        <a:rPr lang="es-ES" sz="1800" i="1" baseline="0" dirty="0" err="1"/>
                        <a:t>small-caps</a:t>
                      </a:r>
                      <a:endParaRPr lang="es-ES" sz="1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612502"/>
                  </a:ext>
                </a:extLst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37360"/>
            <a:ext cx="3365390" cy="45606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437" y="3041365"/>
            <a:ext cx="5705475" cy="1952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Flecha derecha 5"/>
          <p:cNvSpPr/>
          <p:nvPr/>
        </p:nvSpPr>
        <p:spPr>
          <a:xfrm>
            <a:off x="4462669" y="3828891"/>
            <a:ext cx="493767" cy="377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616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– Introducción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s-ES" dirty="0"/>
              <a:t>CSS significa </a:t>
            </a:r>
            <a:r>
              <a:rPr lang="es-ES" b="1" i="1" dirty="0" err="1"/>
              <a:t>C</a:t>
            </a:r>
            <a:r>
              <a:rPr lang="es-ES" i="1" dirty="0" err="1"/>
              <a:t>ascading</a:t>
            </a:r>
            <a:r>
              <a:rPr lang="es-ES" i="1" dirty="0"/>
              <a:t> </a:t>
            </a:r>
            <a:r>
              <a:rPr lang="es-ES" b="1" i="1" dirty="0"/>
              <a:t>S</a:t>
            </a:r>
            <a:r>
              <a:rPr lang="es-ES" i="1" dirty="0"/>
              <a:t>tyle </a:t>
            </a:r>
            <a:r>
              <a:rPr lang="es-ES" b="1" i="1" dirty="0" err="1"/>
              <a:t>S</a:t>
            </a:r>
            <a:r>
              <a:rPr lang="es-ES" i="1" dirty="0" err="1"/>
              <a:t>heets</a:t>
            </a:r>
            <a:r>
              <a:rPr lang="es-ES" dirty="0"/>
              <a:t> (hojas de estilo en cascada)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CSS es un lenguaje que </a:t>
            </a:r>
            <a:r>
              <a:rPr lang="es-ES" b="1" dirty="0"/>
              <a:t>describe el estilo</a:t>
            </a:r>
            <a:r>
              <a:rPr lang="es-ES" dirty="0"/>
              <a:t> de un documento HTML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CSS describe cómo los elementos HTML deben ser mostrados</a:t>
            </a:r>
            <a:endParaRPr lang="es-ES" i="1" dirty="0"/>
          </a:p>
          <a:p>
            <a:pPr lvl="1">
              <a:lnSpc>
                <a:spcPct val="100000"/>
              </a:lnSpc>
            </a:pPr>
            <a:r>
              <a:rPr lang="es-ES" dirty="0"/>
              <a:t>Usar CSS ahorra mucho trabajo, pues permite controlar la visualización de varias páginas web a la vez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Las hojas de estilo externas son almacenadas como ficheros CSS (</a:t>
            </a:r>
            <a:r>
              <a:rPr lang="es-ES" i="1" dirty="0"/>
              <a:t>.</a:t>
            </a:r>
            <a:r>
              <a:rPr lang="es-ES" i="1" dirty="0" err="1"/>
              <a:t>css</a:t>
            </a:r>
            <a:r>
              <a:rPr lang="es-ES" dirty="0"/>
              <a:t>)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CSS es usado para definir estilos, incluyendo diseño, organización y variaciones en visualización para diferentes dispositivos y resoluciones de pantalla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HTML fue creado para </a:t>
            </a:r>
            <a:r>
              <a:rPr lang="es-ES" b="1" dirty="0"/>
              <a:t>describir el contenido </a:t>
            </a:r>
            <a:r>
              <a:rPr lang="es-ES" dirty="0"/>
              <a:t>de una página web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Nunca fue el objetivo de HTML el contener etiquetas para dar formato a una página web</a:t>
            </a:r>
          </a:p>
          <a:p>
            <a:pPr lvl="1">
              <a:lnSpc>
                <a:spcPct val="100000"/>
              </a:lnSpc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197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– Enlaces</a:t>
            </a:r>
          </a:p>
        </p:txBody>
      </p:sp>
      <p:sp>
        <p:nvSpPr>
          <p:cNvPr id="27" name="Marcador de contenido 2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s-ES" dirty="0"/>
              <a:t>Los enlaces pueden ser estilizados dependiendo de en qué estado se encuentren</a:t>
            </a:r>
          </a:p>
          <a:p>
            <a:pPr lvl="1"/>
            <a:r>
              <a:rPr lang="es-ES" i="1" dirty="0"/>
              <a:t>a:hover</a:t>
            </a:r>
            <a:r>
              <a:rPr lang="es-ES" dirty="0"/>
              <a:t> debe estar definido después de </a:t>
            </a:r>
            <a:r>
              <a:rPr lang="es-ES" i="1" dirty="0"/>
              <a:t>a:link</a:t>
            </a:r>
            <a:r>
              <a:rPr lang="es-ES" dirty="0"/>
              <a:t> y </a:t>
            </a:r>
            <a:r>
              <a:rPr lang="es-ES" i="1" dirty="0"/>
              <a:t>a:visited</a:t>
            </a:r>
            <a:r>
              <a:rPr lang="es-ES" dirty="0"/>
              <a:t> para que pueda ser efectivo</a:t>
            </a:r>
          </a:p>
          <a:p>
            <a:pPr lvl="1"/>
            <a:r>
              <a:rPr lang="es-ES" i="1" dirty="0"/>
              <a:t>a:active</a:t>
            </a:r>
            <a:r>
              <a:rPr lang="es-ES" dirty="0"/>
              <a:t> debe estar definido luego de </a:t>
            </a:r>
            <a:r>
              <a:rPr lang="es-ES" i="1" dirty="0"/>
              <a:t>a:hover</a:t>
            </a:r>
            <a:r>
              <a:rPr lang="es-ES" dirty="0"/>
              <a:t> para que pueda ser efectivo</a:t>
            </a:r>
          </a:p>
          <a:p>
            <a:pPr lvl="1"/>
            <a:endParaRPr lang="es-ES" dirty="0"/>
          </a:p>
          <a:p>
            <a:endParaRPr lang="es-ES" dirty="0"/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441" y="2010385"/>
            <a:ext cx="4502426" cy="37249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5145" y="2283915"/>
            <a:ext cx="1808508" cy="4961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5145" y="3756402"/>
            <a:ext cx="1808508" cy="5019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32" name="Conector recto de flecha 31"/>
          <p:cNvCxnSpPr/>
          <p:nvPr/>
        </p:nvCxnSpPr>
        <p:spPr>
          <a:xfrm>
            <a:off x="7762461" y="4007362"/>
            <a:ext cx="12626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agen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5145" y="3011798"/>
            <a:ext cx="1808508" cy="511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34" name="Conector recto de flecha 33"/>
          <p:cNvCxnSpPr/>
          <p:nvPr/>
        </p:nvCxnSpPr>
        <p:spPr>
          <a:xfrm>
            <a:off x="7762461" y="3267348"/>
            <a:ext cx="12626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>
          <a:xfrm>
            <a:off x="7762461" y="2531984"/>
            <a:ext cx="12626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n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5145" y="4528865"/>
            <a:ext cx="1808508" cy="4911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37" name="Conector recto de flecha 36"/>
          <p:cNvCxnSpPr/>
          <p:nvPr/>
        </p:nvCxnSpPr>
        <p:spPr>
          <a:xfrm>
            <a:off x="7762461" y="4774416"/>
            <a:ext cx="12626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64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– Tablas</a:t>
            </a:r>
          </a:p>
        </p:txBody>
      </p:sp>
      <p:pic>
        <p:nvPicPr>
          <p:cNvPr id="13" name="Marcador de contenido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0019" y="1846261"/>
            <a:ext cx="2875862" cy="32028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456" y="1846261"/>
            <a:ext cx="3822588" cy="31955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5004" y="4753565"/>
            <a:ext cx="5821432" cy="15465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30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s-ES" dirty="0"/>
              <a:t>La propiedad </a:t>
            </a:r>
            <a:r>
              <a:rPr lang="es-ES" i="1" dirty="0" err="1"/>
              <a:t>display</a:t>
            </a:r>
            <a:r>
              <a:rPr lang="es-ES" i="1" dirty="0"/>
              <a:t> </a:t>
            </a:r>
            <a:r>
              <a:rPr lang="es-ES" dirty="0"/>
              <a:t>especifica si/cómo un elemento es mostrado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Cada elemento HTML tiene un valor </a:t>
            </a:r>
            <a:r>
              <a:rPr lang="es-ES" i="1" dirty="0" err="1"/>
              <a:t>display</a:t>
            </a:r>
            <a:r>
              <a:rPr lang="es-ES" i="1" dirty="0"/>
              <a:t> </a:t>
            </a:r>
            <a:r>
              <a:rPr lang="es-ES" dirty="0"/>
              <a:t>por defecto (para la mayoría: </a:t>
            </a:r>
            <a:r>
              <a:rPr lang="es-ES" i="1" dirty="0"/>
              <a:t>block</a:t>
            </a:r>
            <a:r>
              <a:rPr lang="es-ES" dirty="0"/>
              <a:t> o </a:t>
            </a:r>
            <a:r>
              <a:rPr lang="es-ES" i="1" dirty="0" err="1"/>
              <a:t>inline</a:t>
            </a:r>
            <a:r>
              <a:rPr lang="es-ES" dirty="0"/>
              <a:t>)</a:t>
            </a:r>
          </a:p>
          <a:p>
            <a:pPr lvl="1">
              <a:lnSpc>
                <a:spcPct val="150000"/>
              </a:lnSpc>
            </a:pPr>
            <a:r>
              <a:rPr lang="es-ES" i="1" dirty="0" err="1"/>
              <a:t>display:none</a:t>
            </a:r>
            <a:r>
              <a:rPr lang="es-ES" dirty="0"/>
              <a:t> se usa comúnmente para esconder y mostrar elementos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Cambiar un elemento </a:t>
            </a:r>
            <a:r>
              <a:rPr lang="es-ES" i="1" dirty="0" err="1"/>
              <a:t>inline</a:t>
            </a:r>
            <a:r>
              <a:rPr lang="es-ES" i="1" dirty="0"/>
              <a:t> </a:t>
            </a:r>
            <a:r>
              <a:rPr lang="es-ES" dirty="0"/>
              <a:t>y asignarle </a:t>
            </a:r>
            <a:r>
              <a:rPr lang="es-ES" i="1" dirty="0" err="1"/>
              <a:t>display:block</a:t>
            </a:r>
            <a:r>
              <a:rPr lang="es-ES" dirty="0"/>
              <a:t>, o viceversa, puede ser útil para que la página se vea de cierta manera y, aún así, seguir los estándares web</a:t>
            </a:r>
          </a:p>
          <a:p>
            <a:pPr lvl="1">
              <a:lnSpc>
                <a:spcPct val="150000"/>
              </a:lnSpc>
            </a:pPr>
            <a:r>
              <a:rPr lang="es-ES" i="1" dirty="0" err="1"/>
              <a:t>visibility:hidden</a:t>
            </a:r>
            <a:r>
              <a:rPr lang="es-ES" i="1" dirty="0"/>
              <a:t> </a:t>
            </a:r>
            <a:r>
              <a:rPr lang="es-ES" dirty="0"/>
              <a:t>también esconde un elemento, pero éste mantiene ocupado el mismo espacio que antes, por lo que afecta el diseño de la página</a:t>
            </a:r>
            <a:endParaRPr lang="es-ES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– La propiedad </a:t>
            </a:r>
            <a:r>
              <a:rPr lang="es-ES" i="1" dirty="0" err="1"/>
              <a:t>display</a:t>
            </a:r>
            <a:endParaRPr lang="es-ES" i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19" y="2342691"/>
            <a:ext cx="6305550" cy="2781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969" y="2342691"/>
            <a:ext cx="2013733" cy="2781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0702" y="2342691"/>
            <a:ext cx="2571750" cy="2790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233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s-ES" dirty="0"/>
              <a:t>La propiedad </a:t>
            </a:r>
            <a:r>
              <a:rPr lang="es-ES" i="1" dirty="0"/>
              <a:t>position </a:t>
            </a:r>
            <a:r>
              <a:rPr lang="es-ES" dirty="0"/>
              <a:t>especifica el método de posicionamiento usado para un elemento (</a:t>
            </a:r>
            <a:r>
              <a:rPr lang="es-ES" i="1" dirty="0" err="1"/>
              <a:t>static</a:t>
            </a:r>
            <a:r>
              <a:rPr lang="es-ES" dirty="0"/>
              <a:t>, </a:t>
            </a:r>
            <a:r>
              <a:rPr lang="es-ES" i="1" dirty="0" err="1"/>
              <a:t>relative</a:t>
            </a:r>
            <a:r>
              <a:rPr lang="es-ES" dirty="0"/>
              <a:t>, </a:t>
            </a:r>
            <a:r>
              <a:rPr lang="es-ES" i="1" dirty="0" err="1"/>
              <a:t>fixed</a:t>
            </a:r>
            <a:r>
              <a:rPr lang="es-ES" dirty="0"/>
              <a:t>, </a:t>
            </a:r>
            <a:r>
              <a:rPr lang="es-ES" i="1" dirty="0" err="1"/>
              <a:t>absolute</a:t>
            </a:r>
            <a:r>
              <a:rPr lang="es-ES" dirty="0"/>
              <a:t> o </a:t>
            </a:r>
            <a:r>
              <a:rPr lang="es-ES" i="1" dirty="0" err="1"/>
              <a:t>sticky</a:t>
            </a:r>
            <a:r>
              <a:rPr lang="es-ES" dirty="0"/>
              <a:t>)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Después de aplicar la propiedad </a:t>
            </a:r>
            <a:r>
              <a:rPr lang="es-ES" i="1" dirty="0"/>
              <a:t>position</a:t>
            </a:r>
            <a:r>
              <a:rPr lang="es-ES" dirty="0"/>
              <a:t>, los elementos son ubicados usando las propiedades </a:t>
            </a:r>
            <a:r>
              <a:rPr lang="es-ES" i="1" dirty="0"/>
              <a:t>top</a:t>
            </a:r>
            <a:r>
              <a:rPr lang="es-ES" dirty="0"/>
              <a:t>, </a:t>
            </a:r>
            <a:r>
              <a:rPr lang="es-ES" i="1" dirty="0" err="1"/>
              <a:t>bottom</a:t>
            </a:r>
            <a:r>
              <a:rPr lang="es-ES" dirty="0"/>
              <a:t>, </a:t>
            </a:r>
            <a:r>
              <a:rPr lang="es-ES" i="1" dirty="0" err="1"/>
              <a:t>left</a:t>
            </a:r>
            <a:r>
              <a:rPr lang="es-ES" dirty="0"/>
              <a:t> y </a:t>
            </a:r>
            <a:r>
              <a:rPr lang="es-ES" i="1" dirty="0" err="1"/>
              <a:t>right</a:t>
            </a:r>
            <a:endParaRPr lang="es-ES" i="1" dirty="0"/>
          </a:p>
          <a:p>
            <a:pPr lvl="1">
              <a:lnSpc>
                <a:spcPct val="100000"/>
              </a:lnSpc>
            </a:pPr>
            <a:r>
              <a:rPr lang="es-ES" i="1" dirty="0" err="1"/>
              <a:t>position:static</a:t>
            </a:r>
            <a:r>
              <a:rPr lang="es-ES" i="1" dirty="0"/>
              <a:t>; </a:t>
            </a:r>
            <a:r>
              <a:rPr lang="es-ES" dirty="0"/>
              <a:t>Los elementos HTML tienen este valor por defecto. Los elementos con este posicionamiento no se ven afectados por las propiedades </a:t>
            </a:r>
            <a:r>
              <a:rPr lang="es-ES" i="1" dirty="0"/>
              <a:t>top</a:t>
            </a:r>
            <a:r>
              <a:rPr lang="es-ES" dirty="0"/>
              <a:t>, </a:t>
            </a:r>
            <a:r>
              <a:rPr lang="es-ES" i="1" dirty="0" err="1"/>
              <a:t>bottom</a:t>
            </a:r>
            <a:r>
              <a:rPr lang="es-ES" dirty="0"/>
              <a:t>, </a:t>
            </a:r>
            <a:r>
              <a:rPr lang="es-ES" i="1" dirty="0" err="1"/>
              <a:t>left</a:t>
            </a:r>
            <a:r>
              <a:rPr lang="es-ES" dirty="0"/>
              <a:t> y </a:t>
            </a:r>
            <a:r>
              <a:rPr lang="es-ES" i="1" dirty="0" err="1"/>
              <a:t>right</a:t>
            </a:r>
            <a:r>
              <a:rPr lang="es-ES" dirty="0"/>
              <a:t>; tampoco se posicionan de alguna manera especial, sólo siguen el flujo normal de la página</a:t>
            </a:r>
          </a:p>
          <a:p>
            <a:pPr lvl="1">
              <a:lnSpc>
                <a:spcPct val="100000"/>
              </a:lnSpc>
            </a:pPr>
            <a:r>
              <a:rPr lang="es-ES" i="1" dirty="0" err="1"/>
              <a:t>position:relative</a:t>
            </a:r>
            <a:r>
              <a:rPr lang="es-ES" i="1" dirty="0"/>
              <a:t>; </a:t>
            </a:r>
            <a:r>
              <a:rPr lang="es-ES" dirty="0"/>
              <a:t>Un elemento con esta propiedad se posiciona relativo a su posición normal. Ajustando las propiedades </a:t>
            </a:r>
            <a:r>
              <a:rPr lang="es-ES" i="1" dirty="0"/>
              <a:t>top</a:t>
            </a:r>
            <a:r>
              <a:rPr lang="es-ES" dirty="0"/>
              <a:t>, </a:t>
            </a:r>
            <a:r>
              <a:rPr lang="es-ES" i="1" dirty="0" err="1"/>
              <a:t>bottom</a:t>
            </a:r>
            <a:r>
              <a:rPr lang="es-ES" dirty="0"/>
              <a:t>, </a:t>
            </a:r>
            <a:r>
              <a:rPr lang="es-ES" i="1" dirty="0" err="1"/>
              <a:t>left</a:t>
            </a:r>
            <a:r>
              <a:rPr lang="es-ES" dirty="0"/>
              <a:t> y </a:t>
            </a:r>
            <a:r>
              <a:rPr lang="es-ES" i="1" dirty="0" err="1"/>
              <a:t>right</a:t>
            </a:r>
            <a:r>
              <a:rPr lang="es-ES" i="1" dirty="0"/>
              <a:t> </a:t>
            </a:r>
            <a:r>
              <a:rPr lang="es-ES" dirty="0"/>
              <a:t>de un elemento con este valor, causará que su posición difiera de su lugar original</a:t>
            </a:r>
          </a:p>
          <a:p>
            <a:pPr lvl="1">
              <a:lnSpc>
                <a:spcPct val="100000"/>
              </a:lnSpc>
            </a:pPr>
            <a:r>
              <a:rPr lang="es-ES" i="1" dirty="0" err="1"/>
              <a:t>position:fixed</a:t>
            </a:r>
            <a:r>
              <a:rPr lang="es-ES" i="1" dirty="0"/>
              <a:t>; </a:t>
            </a:r>
            <a:r>
              <a:rPr lang="es-ES" dirty="0"/>
              <a:t>Un elemento con esta propiedad se posiciona relativo a la ventana (</a:t>
            </a:r>
            <a:r>
              <a:rPr lang="es-ES" i="1" dirty="0" err="1"/>
              <a:t>viewport</a:t>
            </a:r>
            <a:r>
              <a:rPr lang="es-ES" dirty="0"/>
              <a:t>), lo que significa que siempre se mantendrá en el mismo lugar, incluso si la página es desplazada. Las propiedades </a:t>
            </a:r>
            <a:r>
              <a:rPr lang="es-ES" i="1" dirty="0"/>
              <a:t>top</a:t>
            </a:r>
            <a:r>
              <a:rPr lang="es-ES" dirty="0"/>
              <a:t>, </a:t>
            </a:r>
            <a:r>
              <a:rPr lang="es-ES" i="1" dirty="0" err="1"/>
              <a:t>bottom</a:t>
            </a:r>
            <a:r>
              <a:rPr lang="es-ES" dirty="0"/>
              <a:t>, </a:t>
            </a:r>
            <a:r>
              <a:rPr lang="es-ES" i="1" dirty="0" err="1"/>
              <a:t>left</a:t>
            </a:r>
            <a:r>
              <a:rPr lang="es-ES" dirty="0"/>
              <a:t> y </a:t>
            </a:r>
            <a:r>
              <a:rPr lang="es-ES" i="1" dirty="0" err="1"/>
              <a:t>right</a:t>
            </a:r>
            <a:r>
              <a:rPr lang="es-ES" i="1" dirty="0"/>
              <a:t> </a:t>
            </a:r>
            <a:r>
              <a:rPr lang="es-ES" dirty="0"/>
              <a:t>se usan para posicionar el elemento</a:t>
            </a:r>
            <a:endParaRPr lang="es-ES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– Posición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356883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s-ES" i="1" dirty="0" err="1"/>
              <a:t>position:absolute</a:t>
            </a:r>
            <a:r>
              <a:rPr lang="es-ES" i="1" dirty="0"/>
              <a:t>; </a:t>
            </a:r>
            <a:r>
              <a:rPr lang="es-ES" dirty="0"/>
              <a:t>Un elemento con esta propiedad se posiciona relativo al ancestro posicionado (que tenga establecida la propiedad </a:t>
            </a:r>
            <a:r>
              <a:rPr lang="es-ES" i="1" dirty="0"/>
              <a:t>position</a:t>
            </a:r>
            <a:r>
              <a:rPr lang="es-ES" dirty="0"/>
              <a:t>) más cercano. Si un elemento con </a:t>
            </a:r>
            <a:r>
              <a:rPr lang="es-ES" i="1" dirty="0" err="1"/>
              <a:t>position:aboslute</a:t>
            </a:r>
            <a:r>
              <a:rPr lang="es-ES" i="1" dirty="0"/>
              <a:t> </a:t>
            </a:r>
            <a:r>
              <a:rPr lang="es-ES" dirty="0"/>
              <a:t>no tiene ningún ancestro con la propiedad </a:t>
            </a:r>
            <a:r>
              <a:rPr lang="es-ES" i="1" dirty="0"/>
              <a:t>position </a:t>
            </a:r>
            <a:r>
              <a:rPr lang="es-ES" dirty="0"/>
              <a:t>establecida, usa como referencia al elemento</a:t>
            </a:r>
            <a:r>
              <a:rPr lang="es-ES" i="1" dirty="0"/>
              <a:t> </a:t>
            </a:r>
            <a:r>
              <a:rPr lang="es-ES" i="1" dirty="0" err="1"/>
              <a:t>body</a:t>
            </a:r>
            <a:r>
              <a:rPr lang="es-ES" i="1" dirty="0"/>
              <a:t> </a:t>
            </a:r>
            <a:r>
              <a:rPr lang="es-ES" dirty="0"/>
              <a:t>y se mueve junto a la página cuando ésta se desplace</a:t>
            </a:r>
          </a:p>
          <a:p>
            <a:pPr lvl="1">
              <a:lnSpc>
                <a:spcPct val="150000"/>
              </a:lnSpc>
            </a:pPr>
            <a:r>
              <a:rPr lang="es-ES" i="1" dirty="0" err="1"/>
              <a:t>position:sticky</a:t>
            </a:r>
            <a:r>
              <a:rPr lang="es-ES" i="1" dirty="0"/>
              <a:t>; </a:t>
            </a:r>
            <a:r>
              <a:rPr lang="es-ES" dirty="0"/>
              <a:t>Un elemento con esta propiedad se posiciona basado en la posición del </a:t>
            </a:r>
            <a:r>
              <a:rPr lang="es-ES" i="1" dirty="0" err="1"/>
              <a:t>scroll</a:t>
            </a:r>
            <a:r>
              <a:rPr lang="es-ES" i="1" dirty="0"/>
              <a:t> </a:t>
            </a:r>
            <a:r>
              <a:rPr lang="es-ES" dirty="0"/>
              <a:t>del usuario. Un elemento </a:t>
            </a:r>
            <a:r>
              <a:rPr lang="es-ES" i="1" dirty="0" err="1"/>
              <a:t>sticky</a:t>
            </a:r>
            <a:r>
              <a:rPr lang="es-ES" i="1" dirty="0"/>
              <a:t> </a:t>
            </a:r>
            <a:r>
              <a:rPr lang="es-ES" dirty="0"/>
              <a:t>varía entre </a:t>
            </a:r>
            <a:r>
              <a:rPr lang="es-ES" i="1" dirty="0" err="1"/>
              <a:t>relative</a:t>
            </a:r>
            <a:r>
              <a:rPr lang="es-ES" dirty="0"/>
              <a:t> y </a:t>
            </a:r>
            <a:r>
              <a:rPr lang="es-ES" i="1" dirty="0" err="1"/>
              <a:t>fixed</a:t>
            </a:r>
            <a:r>
              <a:rPr lang="es-ES" i="1" dirty="0"/>
              <a:t>, </a:t>
            </a:r>
            <a:r>
              <a:rPr lang="es-ES" dirty="0"/>
              <a:t>dependiendo del desplazamiento de la página. Se posiciona </a:t>
            </a:r>
            <a:r>
              <a:rPr lang="es-ES" i="1" dirty="0" err="1"/>
              <a:t>relative</a:t>
            </a:r>
            <a:r>
              <a:rPr lang="es-ES" i="1" dirty="0"/>
              <a:t> </a:t>
            </a:r>
            <a:r>
              <a:rPr lang="es-ES" dirty="0"/>
              <a:t>hasta que cierto nivel de desplazamiento se cumpla, es allí cuando se adhiere al lugar (como cuando la propiedad </a:t>
            </a:r>
            <a:r>
              <a:rPr lang="es-ES" i="1" dirty="0"/>
              <a:t>position</a:t>
            </a:r>
            <a:r>
              <a:rPr lang="es-ES" dirty="0"/>
              <a:t> tiene como valor </a:t>
            </a:r>
            <a:r>
              <a:rPr lang="es-ES" i="1" dirty="0" err="1"/>
              <a:t>fixed</a:t>
            </a:r>
            <a:r>
              <a:rPr lang="es-ES" dirty="0"/>
              <a:t>)</a:t>
            </a:r>
            <a:endParaRPr lang="es-ES" i="1" dirty="0"/>
          </a:p>
          <a:p>
            <a:pPr lvl="1">
              <a:lnSpc>
                <a:spcPct val="150000"/>
              </a:lnSpc>
            </a:pPr>
            <a:r>
              <a:rPr lang="es-ES" dirty="0"/>
              <a:t>La propiedad </a:t>
            </a:r>
            <a:r>
              <a:rPr lang="es-ES" i="1" dirty="0"/>
              <a:t>z-</a:t>
            </a:r>
            <a:r>
              <a:rPr lang="es-ES" i="1" dirty="0" err="1"/>
              <a:t>index</a:t>
            </a:r>
            <a:r>
              <a:rPr lang="es-ES" i="1" dirty="0"/>
              <a:t> </a:t>
            </a:r>
            <a:r>
              <a:rPr lang="es-ES" dirty="0"/>
              <a:t>especifica qué elementos deben posicionarse delante o detrás de otros elementos</a:t>
            </a:r>
            <a:endParaRPr lang="es-ES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– Posición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322539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– Posición</a:t>
            </a:r>
            <a:endParaRPr lang="es-ES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01" y="1947861"/>
            <a:ext cx="4924425" cy="2962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515" y="1947861"/>
            <a:ext cx="3927696" cy="2962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6026" y="1947861"/>
            <a:ext cx="2736489" cy="41862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442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es-ES" dirty="0"/>
              <a:t>La propiedad </a:t>
            </a:r>
            <a:r>
              <a:rPr lang="es-ES" i="1" dirty="0" err="1"/>
              <a:t>overflow</a:t>
            </a:r>
            <a:r>
              <a:rPr lang="es-ES" i="1" dirty="0"/>
              <a:t> </a:t>
            </a:r>
            <a:r>
              <a:rPr lang="es-ES" dirty="0"/>
              <a:t>especifica si acortar el contenido o agregar barras de desplazamiento cuando el contenido de un elemento es muy grande para entrar en el área especificada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La propiedad </a:t>
            </a:r>
            <a:r>
              <a:rPr lang="es-ES" i="1" dirty="0" err="1"/>
              <a:t>overflow</a:t>
            </a:r>
            <a:r>
              <a:rPr lang="es-ES" i="1" dirty="0"/>
              <a:t> </a:t>
            </a:r>
            <a:r>
              <a:rPr lang="es-ES" dirty="0"/>
              <a:t>tiene los siguientes valores:</a:t>
            </a:r>
          </a:p>
          <a:p>
            <a:pPr lvl="2">
              <a:lnSpc>
                <a:spcPct val="100000"/>
              </a:lnSpc>
            </a:pPr>
            <a:r>
              <a:rPr lang="es-ES" sz="1600" b="1" i="1" dirty="0"/>
              <a:t>visible</a:t>
            </a:r>
            <a:r>
              <a:rPr lang="es-ES" sz="1600" i="1" dirty="0"/>
              <a:t>: </a:t>
            </a:r>
            <a:r>
              <a:rPr lang="es-ES" sz="1600" dirty="0"/>
              <a:t>es el valor por defecto. El contenido no es acortado. El contenido se muestra por fuera del área del elemento</a:t>
            </a:r>
          </a:p>
          <a:p>
            <a:pPr lvl="2">
              <a:lnSpc>
                <a:spcPct val="100000"/>
              </a:lnSpc>
            </a:pPr>
            <a:r>
              <a:rPr lang="es-ES" sz="1600" b="1" i="1" dirty="0" err="1"/>
              <a:t>hidden</a:t>
            </a:r>
            <a:r>
              <a:rPr lang="es-ES" sz="1600" i="1" dirty="0"/>
              <a:t>: </a:t>
            </a:r>
            <a:r>
              <a:rPr lang="es-ES" sz="1600" dirty="0"/>
              <a:t>el contenido es acortado. Lo que no entra dentro del área del elemento, será invisible</a:t>
            </a:r>
          </a:p>
          <a:p>
            <a:pPr lvl="2">
              <a:lnSpc>
                <a:spcPct val="100000"/>
              </a:lnSpc>
            </a:pPr>
            <a:r>
              <a:rPr lang="es-ES" sz="1600" b="1" i="1" dirty="0" err="1"/>
              <a:t>scroll</a:t>
            </a:r>
            <a:r>
              <a:rPr lang="es-ES" sz="1600" i="1" dirty="0"/>
              <a:t>: </a:t>
            </a:r>
            <a:r>
              <a:rPr lang="es-ES" sz="1600" dirty="0"/>
              <a:t>el contenido es acortado y una barra de desplazamiento es agregada para ver el contenido restante</a:t>
            </a:r>
          </a:p>
          <a:p>
            <a:pPr lvl="2">
              <a:lnSpc>
                <a:spcPct val="100000"/>
              </a:lnSpc>
            </a:pPr>
            <a:r>
              <a:rPr lang="es-ES" sz="1600" b="1" i="1" dirty="0"/>
              <a:t>auto</a:t>
            </a:r>
            <a:r>
              <a:rPr lang="es-ES" sz="1600" dirty="0"/>
              <a:t>: similar al valor </a:t>
            </a:r>
            <a:r>
              <a:rPr lang="es-ES" sz="1600" i="1" dirty="0" err="1"/>
              <a:t>scroll</a:t>
            </a:r>
            <a:r>
              <a:rPr lang="es-ES" sz="1600" i="1" dirty="0"/>
              <a:t>, </a:t>
            </a:r>
            <a:r>
              <a:rPr lang="es-ES" sz="1600" dirty="0"/>
              <a:t>pero agrega barras de desplazamiento sólo cuando es necesario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Las propiedades </a:t>
            </a:r>
            <a:r>
              <a:rPr lang="es-ES" i="1" dirty="0" err="1"/>
              <a:t>overflow</a:t>
            </a:r>
            <a:r>
              <a:rPr lang="es-ES" i="1" dirty="0"/>
              <a:t>-x</a:t>
            </a:r>
            <a:r>
              <a:rPr lang="es-ES" dirty="0"/>
              <a:t> y </a:t>
            </a:r>
            <a:r>
              <a:rPr lang="es-ES" i="1" dirty="0" err="1"/>
              <a:t>overflow</a:t>
            </a:r>
            <a:r>
              <a:rPr lang="es-ES" i="1" dirty="0"/>
              <a:t>-y</a:t>
            </a:r>
            <a:r>
              <a:rPr lang="es-ES" dirty="0"/>
              <a:t> especifican si aplicar el acortamiento de contenido cuando éste se desborda de manera horizontal o vertical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– Desbordamiento (</a:t>
            </a:r>
            <a:r>
              <a:rPr lang="es-ES" i="1" dirty="0" err="1"/>
              <a:t>Overflow</a:t>
            </a:r>
            <a:r>
              <a:rPr lang="es-ES" i="1" dirty="0"/>
              <a:t>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407" y="2524539"/>
            <a:ext cx="4694376" cy="23918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783" y="2039300"/>
            <a:ext cx="2752725" cy="3362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6508" y="2310762"/>
            <a:ext cx="2609850" cy="281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78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es-ES" dirty="0"/>
              <a:t>La propiedad </a:t>
            </a:r>
            <a:r>
              <a:rPr lang="es-ES" i="1" dirty="0" err="1"/>
              <a:t>float</a:t>
            </a:r>
            <a:r>
              <a:rPr lang="es-ES" dirty="0"/>
              <a:t> especifica cómo debe flotar un elemento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La propiedad </a:t>
            </a:r>
            <a:r>
              <a:rPr lang="es-ES" i="1" dirty="0" err="1"/>
              <a:t>float</a:t>
            </a:r>
            <a:r>
              <a:rPr lang="es-ES" dirty="0"/>
              <a:t> es usada para posicionar y dar formato a contenidos. Por ejemplo, permitir a una imagen flotar a la izquierda de un texto en un contenedor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La propiedad </a:t>
            </a:r>
            <a:r>
              <a:rPr lang="es-ES" i="1" dirty="0" err="1"/>
              <a:t>float</a:t>
            </a:r>
            <a:r>
              <a:rPr lang="es-ES" i="1" dirty="0"/>
              <a:t> </a:t>
            </a:r>
            <a:r>
              <a:rPr lang="es-ES" dirty="0"/>
              <a:t>puede tener uno de los siguientes valores:</a:t>
            </a:r>
          </a:p>
          <a:p>
            <a:pPr lvl="2">
              <a:lnSpc>
                <a:spcPct val="100000"/>
              </a:lnSpc>
            </a:pPr>
            <a:r>
              <a:rPr lang="es-ES" sz="1600" b="1" i="1" dirty="0" err="1"/>
              <a:t>left</a:t>
            </a:r>
            <a:r>
              <a:rPr lang="es-ES" sz="1600" i="1" dirty="0"/>
              <a:t>: </a:t>
            </a:r>
            <a:r>
              <a:rPr lang="es-ES" sz="1600" dirty="0"/>
              <a:t>el elemento flota a la izquierda de su contenedor</a:t>
            </a:r>
          </a:p>
          <a:p>
            <a:pPr lvl="2">
              <a:lnSpc>
                <a:spcPct val="100000"/>
              </a:lnSpc>
            </a:pPr>
            <a:r>
              <a:rPr lang="es-ES" sz="1600" b="1" i="1" dirty="0" err="1"/>
              <a:t>right</a:t>
            </a:r>
            <a:r>
              <a:rPr lang="es-ES" sz="1600" i="1" dirty="0"/>
              <a:t>: </a:t>
            </a:r>
            <a:r>
              <a:rPr lang="es-ES" sz="1600" dirty="0"/>
              <a:t>el elemento flota a la derecha de su contenedor</a:t>
            </a:r>
          </a:p>
          <a:p>
            <a:pPr lvl="2">
              <a:lnSpc>
                <a:spcPct val="100000"/>
              </a:lnSpc>
            </a:pPr>
            <a:r>
              <a:rPr lang="es-ES" sz="1600" b="1" i="1" dirty="0" err="1"/>
              <a:t>none</a:t>
            </a:r>
            <a:r>
              <a:rPr lang="es-ES" sz="1600" i="1" dirty="0"/>
              <a:t>: </a:t>
            </a:r>
            <a:r>
              <a:rPr lang="es-ES" sz="1600" dirty="0"/>
              <a:t>el elemento no flota (se muestra tal como debe, dado el flujo del contenido). Éste es el valor por defecto</a:t>
            </a:r>
          </a:p>
          <a:p>
            <a:pPr lvl="2">
              <a:lnSpc>
                <a:spcPct val="100000"/>
              </a:lnSpc>
            </a:pPr>
            <a:r>
              <a:rPr lang="es-ES" sz="1600" b="1" i="1" dirty="0" err="1"/>
              <a:t>inherit</a:t>
            </a:r>
            <a:r>
              <a:rPr lang="es-ES" sz="1600" i="1" dirty="0"/>
              <a:t>: </a:t>
            </a:r>
            <a:r>
              <a:rPr lang="es-ES" sz="1600" dirty="0"/>
              <a:t>el elemento hereda el valor </a:t>
            </a:r>
            <a:r>
              <a:rPr lang="es-ES" sz="1600" i="1" dirty="0" err="1"/>
              <a:t>float</a:t>
            </a:r>
            <a:r>
              <a:rPr lang="es-ES" sz="1600" i="1" dirty="0"/>
              <a:t> </a:t>
            </a:r>
            <a:r>
              <a:rPr lang="es-ES" sz="1600" dirty="0"/>
              <a:t>de sus padres</a:t>
            </a:r>
          </a:p>
          <a:p>
            <a:pPr lvl="1"/>
            <a:endParaRPr lang="es-ES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– </a:t>
            </a:r>
            <a:r>
              <a:rPr lang="es-ES" i="1" dirty="0" err="1"/>
              <a:t>float</a:t>
            </a:r>
            <a:endParaRPr lang="es-ES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095" y="1845734"/>
            <a:ext cx="3783874" cy="40233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430" y="3085889"/>
            <a:ext cx="5429250" cy="1543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ángulo 6"/>
          <p:cNvSpPr/>
          <p:nvPr/>
        </p:nvSpPr>
        <p:spPr>
          <a:xfrm>
            <a:off x="1381539" y="3260035"/>
            <a:ext cx="1371600" cy="159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430" y="2809663"/>
            <a:ext cx="5429250" cy="2171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Flecha derecha 5"/>
          <p:cNvSpPr/>
          <p:nvPr/>
        </p:nvSpPr>
        <p:spPr>
          <a:xfrm>
            <a:off x="4999969" y="3692216"/>
            <a:ext cx="726461" cy="330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885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es-ES" dirty="0"/>
              <a:t>La propiedad </a:t>
            </a:r>
            <a:r>
              <a:rPr lang="es-ES" i="1" dirty="0" err="1"/>
              <a:t>clear</a:t>
            </a:r>
            <a:r>
              <a:rPr lang="es-ES" dirty="0"/>
              <a:t> especifica qué elementos pueden flotar al lado del elemento con esta propiedad y de qué lado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La propiedad </a:t>
            </a:r>
            <a:r>
              <a:rPr lang="es-ES" i="1" dirty="0" err="1"/>
              <a:t>clear</a:t>
            </a:r>
            <a:r>
              <a:rPr lang="es-ES" i="1" dirty="0"/>
              <a:t> </a:t>
            </a:r>
            <a:r>
              <a:rPr lang="es-ES" dirty="0"/>
              <a:t>puede tener uno de los siguientes valores:</a:t>
            </a:r>
          </a:p>
          <a:p>
            <a:pPr lvl="2">
              <a:lnSpc>
                <a:spcPct val="100000"/>
              </a:lnSpc>
            </a:pPr>
            <a:r>
              <a:rPr lang="es-ES" sz="1600" b="1" i="1" dirty="0" err="1"/>
              <a:t>left</a:t>
            </a:r>
            <a:r>
              <a:rPr lang="es-ES" sz="1600" i="1" dirty="0"/>
              <a:t>: </a:t>
            </a:r>
            <a:r>
              <a:rPr lang="es-ES" sz="1600" dirty="0"/>
              <a:t>no se permiten elementos flotando a la izquierda</a:t>
            </a:r>
          </a:p>
          <a:p>
            <a:pPr lvl="2">
              <a:lnSpc>
                <a:spcPct val="100000"/>
              </a:lnSpc>
            </a:pPr>
            <a:r>
              <a:rPr lang="es-ES" sz="1600" b="1" i="1" dirty="0" err="1"/>
              <a:t>right</a:t>
            </a:r>
            <a:r>
              <a:rPr lang="es-ES" sz="1600" i="1" dirty="0"/>
              <a:t>: </a:t>
            </a:r>
            <a:r>
              <a:rPr lang="es-ES" sz="1600" dirty="0"/>
              <a:t>no se permiten elementos flotando a la derecha</a:t>
            </a:r>
          </a:p>
          <a:p>
            <a:pPr lvl="2">
              <a:lnSpc>
                <a:spcPct val="100000"/>
              </a:lnSpc>
            </a:pPr>
            <a:r>
              <a:rPr lang="es-ES" sz="1600" b="1" i="1" dirty="0" err="1"/>
              <a:t>none</a:t>
            </a:r>
            <a:r>
              <a:rPr lang="es-ES" sz="1600" i="1" dirty="0"/>
              <a:t>: </a:t>
            </a:r>
            <a:r>
              <a:rPr lang="es-ES" sz="1600" dirty="0"/>
              <a:t>se permiten elementos flotando a ambos lados. Valor por defecto</a:t>
            </a:r>
          </a:p>
          <a:p>
            <a:pPr lvl="2">
              <a:lnSpc>
                <a:spcPct val="100000"/>
              </a:lnSpc>
            </a:pPr>
            <a:r>
              <a:rPr lang="es-ES" sz="1600" b="1" i="1" dirty="0" err="1"/>
              <a:t>both</a:t>
            </a:r>
            <a:r>
              <a:rPr lang="es-ES" sz="1600" i="1" dirty="0"/>
              <a:t>: </a:t>
            </a:r>
            <a:r>
              <a:rPr lang="es-ES" sz="1600" dirty="0"/>
              <a:t>no se permiten elementos flotantes ni a la izquierda ni a la derecha</a:t>
            </a:r>
            <a:endParaRPr lang="es-ES" sz="1600" i="1" dirty="0"/>
          </a:p>
          <a:p>
            <a:pPr lvl="2">
              <a:lnSpc>
                <a:spcPct val="100000"/>
              </a:lnSpc>
            </a:pPr>
            <a:r>
              <a:rPr lang="es-ES" sz="1600" b="1" i="1" dirty="0" err="1"/>
              <a:t>inherit</a:t>
            </a:r>
            <a:r>
              <a:rPr lang="es-ES" sz="1600" i="1" dirty="0"/>
              <a:t>: </a:t>
            </a:r>
            <a:r>
              <a:rPr lang="es-ES" sz="1600" dirty="0"/>
              <a:t>el elemento hereda el valor </a:t>
            </a:r>
            <a:r>
              <a:rPr lang="es-ES" sz="1600" i="1" dirty="0" err="1"/>
              <a:t>clear</a:t>
            </a:r>
            <a:r>
              <a:rPr lang="es-ES" sz="1600" i="1" dirty="0"/>
              <a:t> </a:t>
            </a:r>
            <a:r>
              <a:rPr lang="es-ES" sz="1600" dirty="0"/>
              <a:t>de sus padres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La manera más común de usar la propiedad </a:t>
            </a:r>
            <a:r>
              <a:rPr lang="es-ES" i="1" dirty="0" err="1"/>
              <a:t>clear</a:t>
            </a:r>
            <a:r>
              <a:rPr lang="es-ES" i="1" dirty="0"/>
              <a:t> </a:t>
            </a:r>
            <a:r>
              <a:rPr lang="es-ES" dirty="0"/>
              <a:t>es después de haber usado la propiedad </a:t>
            </a:r>
            <a:r>
              <a:rPr lang="es-ES" i="1" dirty="0" err="1"/>
              <a:t>float</a:t>
            </a:r>
            <a:r>
              <a:rPr lang="es-ES" i="1" dirty="0"/>
              <a:t> </a:t>
            </a:r>
            <a:r>
              <a:rPr lang="es-ES" dirty="0"/>
              <a:t>sobre un elemento</a:t>
            </a:r>
            <a:endParaRPr lang="es-ES" i="1" dirty="0"/>
          </a:p>
          <a:p>
            <a:pPr lvl="1"/>
            <a:endParaRPr lang="es-ES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– </a:t>
            </a:r>
            <a:r>
              <a:rPr lang="es-ES" i="1" dirty="0" err="1"/>
              <a:t>clear</a:t>
            </a:r>
            <a:endParaRPr lang="es-ES" i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37360"/>
            <a:ext cx="3394695" cy="4494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975" y="2809425"/>
            <a:ext cx="6663705" cy="20959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1737360"/>
            <a:ext cx="3394695" cy="4494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1974" y="2760257"/>
            <a:ext cx="6663705" cy="24421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766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– </a:t>
            </a:r>
            <a:r>
              <a:rPr lang="es-ES" dirty="0" err="1"/>
              <a:t>display</a:t>
            </a:r>
            <a:r>
              <a:rPr lang="es-ES" dirty="0"/>
              <a:t>: </a:t>
            </a:r>
            <a:r>
              <a:rPr lang="es-ES" i="1" dirty="0" err="1"/>
              <a:t>inline</a:t>
            </a:r>
            <a:r>
              <a:rPr lang="es-ES" i="1" dirty="0"/>
              <a:t>-block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s-ES" dirty="0"/>
              <a:t>Comparado con </a:t>
            </a:r>
            <a:r>
              <a:rPr lang="es-ES" i="1" dirty="0" err="1"/>
              <a:t>display:inline</a:t>
            </a:r>
            <a:r>
              <a:rPr lang="es-ES" i="1" dirty="0"/>
              <a:t>, </a:t>
            </a:r>
            <a:r>
              <a:rPr lang="es-ES" dirty="0"/>
              <a:t>la mayor diferencia es que </a:t>
            </a:r>
            <a:r>
              <a:rPr lang="es-ES" i="1" dirty="0" err="1"/>
              <a:t>display:inline-block</a:t>
            </a:r>
            <a:r>
              <a:rPr lang="es-ES" i="1" dirty="0"/>
              <a:t> </a:t>
            </a:r>
            <a:r>
              <a:rPr lang="es-ES" dirty="0"/>
              <a:t>permite establecer el ancho y alto del elemento</a:t>
            </a:r>
            <a:r>
              <a:rPr lang="es-ES" i="1" dirty="0"/>
              <a:t>. </a:t>
            </a:r>
            <a:r>
              <a:rPr lang="es-ES" dirty="0"/>
              <a:t>También, las propiedades </a:t>
            </a:r>
            <a:r>
              <a:rPr lang="es-ES" i="1" dirty="0" err="1"/>
              <a:t>margin</a:t>
            </a:r>
            <a:r>
              <a:rPr lang="es-ES" i="1" dirty="0"/>
              <a:t>/</a:t>
            </a:r>
            <a:r>
              <a:rPr lang="es-ES" i="1" dirty="0" err="1"/>
              <a:t>padding</a:t>
            </a:r>
            <a:r>
              <a:rPr lang="es-ES" i="1" dirty="0"/>
              <a:t> </a:t>
            </a:r>
            <a:r>
              <a:rPr lang="es-ES" dirty="0"/>
              <a:t>son respetadas, lo cual no sucede con </a:t>
            </a:r>
            <a:r>
              <a:rPr lang="es-ES" i="1" dirty="0" err="1"/>
              <a:t>display:inline</a:t>
            </a:r>
            <a:endParaRPr lang="es-ES" i="1" dirty="0"/>
          </a:p>
          <a:p>
            <a:pPr lvl="1">
              <a:lnSpc>
                <a:spcPct val="150000"/>
              </a:lnSpc>
            </a:pPr>
            <a:r>
              <a:rPr lang="es-ES" dirty="0"/>
              <a:t>Comparado con </a:t>
            </a:r>
            <a:r>
              <a:rPr lang="es-ES" i="1" dirty="0" err="1"/>
              <a:t>display:block</a:t>
            </a:r>
            <a:r>
              <a:rPr lang="es-ES" i="1" dirty="0"/>
              <a:t>, </a:t>
            </a:r>
            <a:r>
              <a:rPr lang="es-ES" dirty="0"/>
              <a:t>la mayor diferencia es que </a:t>
            </a:r>
            <a:r>
              <a:rPr lang="es-ES" i="1" dirty="0" err="1"/>
              <a:t>display:inline-block</a:t>
            </a:r>
            <a:r>
              <a:rPr lang="es-ES" i="1" dirty="0"/>
              <a:t> </a:t>
            </a:r>
            <a:r>
              <a:rPr lang="es-ES" dirty="0"/>
              <a:t>no agrega un salto de línea después del elemento, por lo que el elemento se puede ubicar al lado de otros elementos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5915025" cy="2600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930" y="1845733"/>
            <a:ext cx="5531375" cy="44278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2305" y="1845733"/>
            <a:ext cx="3566019" cy="44278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996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56790" y="1846263"/>
            <a:ext cx="3060021" cy="402272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– Ejemplo básico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257068" y="1846263"/>
            <a:ext cx="261850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89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– Selectores </a:t>
            </a:r>
            <a:r>
              <a:rPr lang="es-ES" dirty="0" err="1"/>
              <a:t>combinadores</a:t>
            </a:r>
            <a:r>
              <a:rPr lang="es-ES" dirty="0"/>
              <a:t> 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986569"/>
              </p:ext>
            </p:extLst>
          </p:nvPr>
        </p:nvGraphicFramePr>
        <p:xfrm>
          <a:off x="1097280" y="1846263"/>
          <a:ext cx="10058400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135454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65866962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76218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Ejemplo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Descripción</a:t>
                      </a:r>
                      <a:r>
                        <a:rPr lang="es-ES" baseline="0" dirty="0"/>
                        <a:t> de ejemplo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437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/>
                        <a:t>elemento </a:t>
                      </a:r>
                      <a:r>
                        <a:rPr lang="es-ES" i="1" dirty="0" err="1"/>
                        <a:t>elemento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i="1" dirty="0"/>
                        <a:t>div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Selecciona todos los elementos </a:t>
                      </a:r>
                      <a:r>
                        <a:rPr lang="es-ES" i="1" dirty="0"/>
                        <a:t>&lt;p&gt;</a:t>
                      </a:r>
                      <a:r>
                        <a:rPr lang="es-ES" dirty="0"/>
                        <a:t> que</a:t>
                      </a:r>
                      <a:r>
                        <a:rPr lang="es-ES" baseline="0" dirty="0"/>
                        <a:t> estén dentro de los elementos </a:t>
                      </a:r>
                      <a:r>
                        <a:rPr lang="es-ES" i="1" baseline="0" dirty="0"/>
                        <a:t>&lt;div&gt;</a:t>
                      </a:r>
                      <a:endParaRPr lang="es-E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082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/>
                        <a:t>elemento&gt;elemento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/>
                        <a:t>div &gt;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Selecciona todos los elementos </a:t>
                      </a:r>
                      <a:r>
                        <a:rPr lang="es-ES" i="1" dirty="0"/>
                        <a:t>&lt;p&gt;</a:t>
                      </a:r>
                      <a:r>
                        <a:rPr lang="es-ES" dirty="0"/>
                        <a:t> que</a:t>
                      </a:r>
                      <a:r>
                        <a:rPr lang="es-ES" baseline="0" dirty="0"/>
                        <a:t> tengan como padre un elemento </a:t>
                      </a:r>
                      <a:r>
                        <a:rPr lang="es-ES" i="1" baseline="0" dirty="0"/>
                        <a:t>&lt;div&gt;</a:t>
                      </a:r>
                      <a:endParaRPr lang="es-E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24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 err="1"/>
                        <a:t>elemento+elemento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/>
                        <a:t>div +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Selecciona todos los elementos </a:t>
                      </a:r>
                      <a:r>
                        <a:rPr lang="es-ES" i="1" dirty="0"/>
                        <a:t>&lt;p&gt;</a:t>
                      </a:r>
                      <a:r>
                        <a:rPr lang="es-ES" dirty="0"/>
                        <a:t> que estén</a:t>
                      </a:r>
                      <a:r>
                        <a:rPr lang="es-ES" baseline="0" dirty="0"/>
                        <a:t> ubicados inmediatamente después de elementos </a:t>
                      </a:r>
                      <a:r>
                        <a:rPr lang="es-ES" i="1" baseline="0" dirty="0"/>
                        <a:t>&lt;div&gt;</a:t>
                      </a:r>
                      <a:endParaRPr lang="es-E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108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 err="1"/>
                        <a:t>elemento~</a:t>
                      </a:r>
                      <a:r>
                        <a:rPr lang="es-ES" sz="1800" b="0" i="1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elemento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/>
                        <a:t>p ~ </a:t>
                      </a:r>
                      <a:r>
                        <a:rPr lang="es-ES" i="1" dirty="0" err="1"/>
                        <a:t>ul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Selecciona todos los elementos </a:t>
                      </a:r>
                      <a:r>
                        <a:rPr lang="es-ES" i="1" dirty="0"/>
                        <a:t>&lt;</a:t>
                      </a:r>
                      <a:r>
                        <a:rPr lang="es-ES" i="1" dirty="0" err="1"/>
                        <a:t>ul</a:t>
                      </a:r>
                      <a:r>
                        <a:rPr lang="es-ES" i="1" dirty="0"/>
                        <a:t>&gt;</a:t>
                      </a:r>
                      <a:r>
                        <a:rPr lang="es-ES" dirty="0"/>
                        <a:t> que estén</a:t>
                      </a:r>
                      <a:r>
                        <a:rPr lang="es-ES" baseline="0" dirty="0"/>
                        <a:t> precedidos por un elemento </a:t>
                      </a:r>
                      <a:r>
                        <a:rPr lang="es-ES" i="1" baseline="0" dirty="0"/>
                        <a:t>&lt;p&gt;</a:t>
                      </a:r>
                      <a:endParaRPr lang="es-E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80045"/>
                  </a:ext>
                </a:extLst>
              </a:tr>
            </a:tbl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143" y="1846263"/>
            <a:ext cx="5027337" cy="43997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822712"/>
            <a:ext cx="5180882" cy="24531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710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– </a:t>
            </a:r>
            <a:r>
              <a:rPr lang="es-ES" dirty="0" err="1"/>
              <a:t>Pseudo</a:t>
            </a:r>
            <a:r>
              <a:rPr lang="es-ES" dirty="0"/>
              <a:t> Elementos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813267"/>
              </p:ext>
            </p:extLst>
          </p:nvPr>
        </p:nvGraphicFramePr>
        <p:xfrm>
          <a:off x="1096963" y="1846263"/>
          <a:ext cx="100584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197754937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407922952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098438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Ejemplo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Descripción</a:t>
                      </a:r>
                      <a:r>
                        <a:rPr lang="es-ES" baseline="0" dirty="0"/>
                        <a:t> de ejemplo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81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/>
                        <a:t>::</a:t>
                      </a:r>
                      <a:r>
                        <a:rPr lang="es-ES" i="1" dirty="0" err="1"/>
                        <a:t>after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/>
                        <a:t>p::after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Inserta algo detrás</a:t>
                      </a:r>
                      <a:r>
                        <a:rPr lang="es-ES" baseline="0" dirty="0"/>
                        <a:t> del contenido de cada elemento </a:t>
                      </a:r>
                      <a:r>
                        <a:rPr lang="es-ES" i="1" baseline="0" dirty="0"/>
                        <a:t>&lt;p&gt;</a:t>
                      </a:r>
                      <a:endParaRPr lang="es-E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40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/>
                        <a:t>::</a:t>
                      </a:r>
                      <a:r>
                        <a:rPr lang="es-ES" i="1" dirty="0" err="1"/>
                        <a:t>before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/>
                        <a:t>p::before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Inserta algo antes</a:t>
                      </a:r>
                      <a:r>
                        <a:rPr lang="es-ES" baseline="0" dirty="0"/>
                        <a:t> del contenido de cada elemento </a:t>
                      </a:r>
                      <a:r>
                        <a:rPr lang="es-ES" i="1" baseline="0" dirty="0"/>
                        <a:t>&lt;p&gt;</a:t>
                      </a:r>
                      <a:endParaRPr lang="es-E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247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/>
                        <a:t>::</a:t>
                      </a:r>
                      <a:r>
                        <a:rPr lang="es-ES" i="1" dirty="0" err="1"/>
                        <a:t>first-letter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/>
                        <a:t>p::first-letter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Selecciona</a:t>
                      </a:r>
                      <a:r>
                        <a:rPr lang="es-ES" baseline="0" dirty="0"/>
                        <a:t> la primera letra de cada elemento </a:t>
                      </a:r>
                      <a:r>
                        <a:rPr lang="es-ES" i="1" baseline="0" dirty="0"/>
                        <a:t>&lt;p&gt;</a:t>
                      </a:r>
                      <a:endParaRPr lang="es-E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01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/>
                        <a:t>::</a:t>
                      </a:r>
                      <a:r>
                        <a:rPr lang="es-ES" i="1" dirty="0" err="1"/>
                        <a:t>first</a:t>
                      </a:r>
                      <a:r>
                        <a:rPr lang="es-ES" i="1" dirty="0"/>
                        <a:t>-line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/>
                        <a:t>p::first-line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Selecciona la primera línea de cada elemento </a:t>
                      </a:r>
                      <a:r>
                        <a:rPr lang="es-ES" i="1" dirty="0"/>
                        <a:t>&lt;p&gt;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67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i="1" dirty="0"/>
                        <a:t>::</a:t>
                      </a:r>
                      <a:r>
                        <a:rPr lang="es-ES" i="1" dirty="0" err="1"/>
                        <a:t>selection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/>
                        <a:t>p::selection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Selecciona</a:t>
                      </a:r>
                      <a:r>
                        <a:rPr lang="es-ES" baseline="0" dirty="0"/>
                        <a:t> la porción de un elemento que está seleccionada por un usuario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414477"/>
                  </a:ext>
                </a:extLst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963" y="1846263"/>
            <a:ext cx="3773211" cy="43052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174" y="3228791"/>
            <a:ext cx="6440556" cy="10763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654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– Opacidad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La propiedad </a:t>
            </a:r>
            <a:r>
              <a:rPr lang="es-ES" i="1" dirty="0" err="1"/>
              <a:t>opacity</a:t>
            </a:r>
            <a:r>
              <a:rPr lang="es-ES" i="1" dirty="0"/>
              <a:t> </a:t>
            </a:r>
            <a:r>
              <a:rPr lang="es-ES" dirty="0"/>
              <a:t>especifica la opacidad/transparencia de un elemento</a:t>
            </a:r>
          </a:p>
          <a:p>
            <a:pPr lvl="1"/>
            <a:r>
              <a:rPr lang="es-ES" dirty="0"/>
              <a:t>La propiedad </a:t>
            </a:r>
            <a:r>
              <a:rPr lang="es-ES" i="1" dirty="0" err="1"/>
              <a:t>opacity</a:t>
            </a:r>
            <a:r>
              <a:rPr lang="es-ES" i="1" dirty="0"/>
              <a:t> </a:t>
            </a:r>
            <a:r>
              <a:rPr lang="es-ES" dirty="0"/>
              <a:t>puede tomar un valor entre 0.0 y 1.0. Mientras más bajo sea el valor, es mayor la transparencia</a:t>
            </a:r>
            <a:endParaRPr lang="es-ES" i="1" dirty="0"/>
          </a:p>
          <a:p>
            <a:pPr lvl="1"/>
            <a:r>
              <a:rPr lang="es-ES" dirty="0"/>
              <a:t>Cuando se aplica la propiedad </a:t>
            </a:r>
            <a:r>
              <a:rPr lang="es-ES" i="1" dirty="0" err="1"/>
              <a:t>opacity</a:t>
            </a:r>
            <a:r>
              <a:rPr lang="es-ES" i="1" dirty="0"/>
              <a:t> </a:t>
            </a:r>
            <a:r>
              <a:rPr lang="es-ES" dirty="0"/>
              <a:t>a un elemento</a:t>
            </a:r>
            <a:r>
              <a:rPr lang="es-ES" i="1" dirty="0"/>
              <a:t>, </a:t>
            </a:r>
            <a:r>
              <a:rPr lang="es-ES" dirty="0"/>
              <a:t>se aplica también a todos los elementos hijos</a:t>
            </a:r>
          </a:p>
          <a:p>
            <a:pPr lvl="1"/>
            <a:r>
              <a:rPr lang="es-ES" dirty="0"/>
              <a:t>Si se desea evitar aplicar opacidad a elementos hijos, se debe usar una combinación de colores RGBA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198454"/>
            <a:ext cx="4619625" cy="1104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905" y="3371779"/>
            <a:ext cx="2523504" cy="27582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0409" y="3371779"/>
            <a:ext cx="2238324" cy="27582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4198454"/>
            <a:ext cx="4619626" cy="9203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6905" y="3371778"/>
            <a:ext cx="3331500" cy="27582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8406" y="3371778"/>
            <a:ext cx="2381726" cy="27582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344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085935"/>
              </p:ext>
            </p:extLst>
          </p:nvPr>
        </p:nvGraphicFramePr>
        <p:xfrm>
          <a:off x="915235" y="1836324"/>
          <a:ext cx="10422489" cy="442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924">
                  <a:extLst>
                    <a:ext uri="{9D8B030D-6E8A-4147-A177-3AD203B41FA5}">
                      <a16:colId xmlns:a16="http://schemas.microsoft.com/office/drawing/2014/main" val="628522396"/>
                    </a:ext>
                  </a:extLst>
                </a:gridCol>
                <a:gridCol w="2266122">
                  <a:extLst>
                    <a:ext uri="{9D8B030D-6E8A-4147-A177-3AD203B41FA5}">
                      <a16:colId xmlns:a16="http://schemas.microsoft.com/office/drawing/2014/main" val="1809571785"/>
                    </a:ext>
                  </a:extLst>
                </a:gridCol>
                <a:gridCol w="6132443">
                  <a:extLst>
                    <a:ext uri="{9D8B030D-6E8A-4147-A177-3AD203B41FA5}">
                      <a16:colId xmlns:a16="http://schemas.microsoft.com/office/drawing/2014/main" val="723226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Ejemplo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Descripción de ejemplo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049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dirty="0">
                          <a:solidFill>
                            <a:schemeClr val="tx1"/>
                          </a:solidFill>
                          <a:effectLst/>
                        </a:rPr>
                        <a:t>[</a:t>
                      </a:r>
                      <a:r>
                        <a:rPr lang="es-ES" i="1" dirty="0">
                          <a:solidFill>
                            <a:schemeClr val="tx1"/>
                          </a:solidFill>
                          <a:effectLst/>
                        </a:rPr>
                        <a:t>attribute</a:t>
                      </a:r>
                      <a:r>
                        <a:rPr lang="es-ES" dirty="0">
                          <a:solidFill>
                            <a:schemeClr val="tx1"/>
                          </a:solidFill>
                          <a:effectLst/>
                        </a:rPr>
                        <a:t>]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dirty="0">
                          <a:effectLst/>
                        </a:rPr>
                        <a:t>[target]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Selecciona todos</a:t>
                      </a:r>
                      <a:r>
                        <a:rPr lang="es-ES" baseline="0" dirty="0"/>
                        <a:t> los elementos con el atributo </a:t>
                      </a:r>
                      <a:r>
                        <a:rPr lang="es-ES" i="1" baseline="0" dirty="0"/>
                        <a:t>target</a:t>
                      </a:r>
                      <a:endParaRPr lang="es-E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84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dirty="0">
                          <a:solidFill>
                            <a:schemeClr val="tx1"/>
                          </a:solidFill>
                          <a:effectLst/>
                        </a:rPr>
                        <a:t>[</a:t>
                      </a:r>
                      <a:r>
                        <a:rPr lang="es-ES" i="1" dirty="0">
                          <a:solidFill>
                            <a:schemeClr val="tx1"/>
                          </a:solidFill>
                          <a:effectLst/>
                        </a:rPr>
                        <a:t>attribute=</a:t>
                      </a:r>
                      <a:r>
                        <a:rPr lang="es-ES" i="1" dirty="0" err="1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r>
                        <a:rPr lang="es-ES" dirty="0">
                          <a:solidFill>
                            <a:schemeClr val="tx1"/>
                          </a:solidFill>
                          <a:effectLst/>
                        </a:rPr>
                        <a:t>]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dirty="0">
                          <a:effectLst/>
                        </a:rPr>
                        <a:t>[target=_</a:t>
                      </a:r>
                      <a:r>
                        <a:rPr lang="es-ES" dirty="0" err="1">
                          <a:effectLst/>
                        </a:rPr>
                        <a:t>blank</a:t>
                      </a:r>
                      <a:r>
                        <a:rPr lang="es-ES" dirty="0">
                          <a:effectLst/>
                        </a:rPr>
                        <a:t>]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Selecciona todos los elementos con el atributo </a:t>
                      </a:r>
                      <a:r>
                        <a:rPr lang="es-ES" i="1" dirty="0"/>
                        <a:t>target=“_</a:t>
                      </a:r>
                      <a:r>
                        <a:rPr lang="es-ES" i="1" dirty="0" err="1"/>
                        <a:t>blank</a:t>
                      </a:r>
                      <a:r>
                        <a:rPr lang="es-ES" i="1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72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dirty="0">
                          <a:solidFill>
                            <a:schemeClr val="tx1"/>
                          </a:solidFill>
                          <a:effectLst/>
                        </a:rPr>
                        <a:t>[</a:t>
                      </a:r>
                      <a:r>
                        <a:rPr lang="es-ES" i="1" dirty="0">
                          <a:solidFill>
                            <a:schemeClr val="tx1"/>
                          </a:solidFill>
                          <a:effectLst/>
                        </a:rPr>
                        <a:t>attribute~=</a:t>
                      </a:r>
                      <a:r>
                        <a:rPr lang="es-ES" i="1" dirty="0" err="1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r>
                        <a:rPr lang="es-ES" dirty="0">
                          <a:solidFill>
                            <a:schemeClr val="tx1"/>
                          </a:solidFill>
                          <a:effectLst/>
                        </a:rPr>
                        <a:t>]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dirty="0">
                          <a:effectLst/>
                        </a:rPr>
                        <a:t>[titulo~=flor]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Selecciona todos los elementos que tengan un atributo </a:t>
                      </a:r>
                      <a:r>
                        <a:rPr lang="es-ES" i="1" dirty="0"/>
                        <a:t>titulo,</a:t>
                      </a:r>
                      <a:r>
                        <a:rPr lang="es-ES" i="1" baseline="0" dirty="0"/>
                        <a:t> </a:t>
                      </a:r>
                      <a:r>
                        <a:rPr lang="es-ES" i="0" baseline="0" dirty="0"/>
                        <a:t>y que su valor contenga la palabra </a:t>
                      </a:r>
                      <a:r>
                        <a:rPr lang="es-ES" i="1" baseline="0" dirty="0"/>
                        <a:t>flor</a:t>
                      </a:r>
                      <a:endParaRPr lang="es-E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783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dirty="0">
                          <a:solidFill>
                            <a:schemeClr val="tx1"/>
                          </a:solidFill>
                          <a:effectLst/>
                        </a:rPr>
                        <a:t>[</a:t>
                      </a:r>
                      <a:r>
                        <a:rPr lang="es-ES" i="1" dirty="0">
                          <a:solidFill>
                            <a:schemeClr val="tx1"/>
                          </a:solidFill>
                          <a:effectLst/>
                        </a:rPr>
                        <a:t>attribute|=</a:t>
                      </a:r>
                      <a:r>
                        <a:rPr lang="es-ES" i="1" dirty="0" err="1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r>
                        <a:rPr lang="es-ES" dirty="0">
                          <a:solidFill>
                            <a:schemeClr val="tx1"/>
                          </a:solidFill>
                          <a:effectLst/>
                        </a:rPr>
                        <a:t>]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dirty="0">
                          <a:effectLst/>
                        </a:rPr>
                        <a:t>[</a:t>
                      </a:r>
                      <a:r>
                        <a:rPr lang="es-ES" dirty="0" err="1">
                          <a:effectLst/>
                        </a:rPr>
                        <a:t>lang</a:t>
                      </a:r>
                      <a:r>
                        <a:rPr lang="es-ES" dirty="0">
                          <a:effectLst/>
                        </a:rPr>
                        <a:t>|=en]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Selecciona todos los elementos con atributo</a:t>
                      </a:r>
                      <a:r>
                        <a:rPr lang="es-ES" baseline="0" dirty="0"/>
                        <a:t> </a:t>
                      </a:r>
                      <a:r>
                        <a:rPr lang="es-ES" i="1" baseline="0" dirty="0" err="1"/>
                        <a:t>lang</a:t>
                      </a:r>
                      <a:r>
                        <a:rPr lang="es-ES" i="1" baseline="0" dirty="0"/>
                        <a:t>, </a:t>
                      </a:r>
                      <a:r>
                        <a:rPr lang="es-ES" i="0" baseline="0" dirty="0"/>
                        <a:t>y que su valor </a:t>
                      </a:r>
                      <a:r>
                        <a:rPr lang="es-ES" b="0" i="0" baseline="0" dirty="0"/>
                        <a:t>comience</a:t>
                      </a:r>
                      <a:r>
                        <a:rPr lang="es-ES" i="0" baseline="0" dirty="0"/>
                        <a:t> por </a:t>
                      </a:r>
                      <a:r>
                        <a:rPr lang="es-ES" i="1" baseline="0" dirty="0"/>
                        <a:t>en </a:t>
                      </a:r>
                      <a:r>
                        <a:rPr lang="es-ES" i="0" baseline="0" dirty="0"/>
                        <a:t>(</a:t>
                      </a:r>
                      <a:r>
                        <a:rPr lang="es-ES" b="1" i="0" baseline="0" dirty="0"/>
                        <a:t>palabra completa o seguida de </a:t>
                      </a:r>
                      <a:r>
                        <a:rPr lang="es-ES" b="1" i="1" baseline="0" dirty="0"/>
                        <a:t>-</a:t>
                      </a:r>
                      <a:r>
                        <a:rPr lang="es-ES" i="0" baseline="0" dirty="0"/>
                        <a:t>)</a:t>
                      </a:r>
                      <a:endParaRPr lang="es-ES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98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dirty="0">
                          <a:solidFill>
                            <a:schemeClr val="tx1"/>
                          </a:solidFill>
                          <a:effectLst/>
                        </a:rPr>
                        <a:t>[</a:t>
                      </a:r>
                      <a:r>
                        <a:rPr lang="es-ES" i="1" dirty="0">
                          <a:solidFill>
                            <a:schemeClr val="tx1"/>
                          </a:solidFill>
                          <a:effectLst/>
                        </a:rPr>
                        <a:t>attribute^=</a:t>
                      </a:r>
                      <a:r>
                        <a:rPr lang="es-ES" i="1" dirty="0" err="1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r>
                        <a:rPr lang="es-ES" dirty="0">
                          <a:solidFill>
                            <a:schemeClr val="tx1"/>
                          </a:solidFill>
                          <a:effectLst/>
                        </a:rPr>
                        <a:t>]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dirty="0">
                          <a:effectLst/>
                        </a:rPr>
                        <a:t>a[</a:t>
                      </a:r>
                      <a:r>
                        <a:rPr lang="es-ES" dirty="0" err="1">
                          <a:effectLst/>
                        </a:rPr>
                        <a:t>href</a:t>
                      </a:r>
                      <a:r>
                        <a:rPr lang="es-ES" dirty="0">
                          <a:effectLst/>
                        </a:rPr>
                        <a:t>^="https"]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Selecciona</a:t>
                      </a:r>
                      <a:r>
                        <a:rPr lang="es-ES" baseline="0" dirty="0"/>
                        <a:t> todos los elementos </a:t>
                      </a:r>
                      <a:r>
                        <a:rPr lang="es-ES" i="1" baseline="0" dirty="0"/>
                        <a:t>&lt;a&gt;</a:t>
                      </a:r>
                      <a:r>
                        <a:rPr lang="es-ES" baseline="0" dirty="0"/>
                        <a:t> que tengan el atributo </a:t>
                      </a:r>
                      <a:r>
                        <a:rPr lang="es-ES" i="1" baseline="0" dirty="0" err="1"/>
                        <a:t>href</a:t>
                      </a:r>
                      <a:r>
                        <a:rPr lang="es-ES" i="1" baseline="0" dirty="0"/>
                        <a:t>, </a:t>
                      </a:r>
                      <a:r>
                        <a:rPr lang="es-ES" i="0" baseline="0" dirty="0"/>
                        <a:t>y que el valor de éste comience por </a:t>
                      </a:r>
                      <a:r>
                        <a:rPr lang="es-ES" i="1" baseline="0" dirty="0"/>
                        <a:t>https</a:t>
                      </a:r>
                      <a:endParaRPr lang="es-E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675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dirty="0">
                          <a:solidFill>
                            <a:schemeClr val="tx1"/>
                          </a:solidFill>
                          <a:effectLst/>
                        </a:rPr>
                        <a:t>[</a:t>
                      </a:r>
                      <a:r>
                        <a:rPr lang="es-ES" i="1" dirty="0">
                          <a:solidFill>
                            <a:schemeClr val="tx1"/>
                          </a:solidFill>
                          <a:effectLst/>
                        </a:rPr>
                        <a:t>attribute$=</a:t>
                      </a:r>
                      <a:r>
                        <a:rPr lang="es-ES" i="1" dirty="0" err="1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r>
                        <a:rPr lang="es-ES" dirty="0">
                          <a:solidFill>
                            <a:schemeClr val="tx1"/>
                          </a:solidFill>
                          <a:effectLst/>
                        </a:rPr>
                        <a:t>]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dirty="0">
                          <a:effectLst/>
                        </a:rPr>
                        <a:t>a[</a:t>
                      </a:r>
                      <a:r>
                        <a:rPr lang="es-ES" dirty="0" err="1">
                          <a:effectLst/>
                        </a:rPr>
                        <a:t>href</a:t>
                      </a:r>
                      <a:r>
                        <a:rPr lang="es-ES" dirty="0">
                          <a:effectLst/>
                        </a:rPr>
                        <a:t>$=".</a:t>
                      </a:r>
                      <a:r>
                        <a:rPr lang="es-ES" dirty="0" err="1">
                          <a:effectLst/>
                        </a:rPr>
                        <a:t>pdf</a:t>
                      </a:r>
                      <a:r>
                        <a:rPr lang="es-ES" dirty="0">
                          <a:effectLst/>
                        </a:rPr>
                        <a:t>"]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Selecciona todos los elementos </a:t>
                      </a:r>
                      <a:r>
                        <a:rPr lang="es-ES" i="1" dirty="0"/>
                        <a:t>&lt;a&gt; </a:t>
                      </a:r>
                      <a:r>
                        <a:rPr lang="es-ES" i="0" dirty="0"/>
                        <a:t>cuyo</a:t>
                      </a:r>
                      <a:r>
                        <a:rPr lang="es-ES" i="0" baseline="0" dirty="0"/>
                        <a:t> atributo </a:t>
                      </a:r>
                      <a:r>
                        <a:rPr lang="es-ES" i="1" baseline="0" dirty="0" err="1"/>
                        <a:t>href</a:t>
                      </a:r>
                      <a:r>
                        <a:rPr lang="es-ES" i="1" baseline="0" dirty="0"/>
                        <a:t> </a:t>
                      </a:r>
                      <a:r>
                        <a:rPr lang="es-ES" i="0" baseline="0" dirty="0"/>
                        <a:t>finalice en </a:t>
                      </a:r>
                      <a:r>
                        <a:rPr lang="es-ES" i="1" baseline="0" dirty="0"/>
                        <a:t>.</a:t>
                      </a:r>
                      <a:r>
                        <a:rPr lang="es-ES" i="1" baseline="0" dirty="0" err="1"/>
                        <a:t>pdf</a:t>
                      </a:r>
                      <a:endParaRPr lang="es-E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536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dirty="0">
                          <a:solidFill>
                            <a:schemeClr val="tx1"/>
                          </a:solidFill>
                          <a:effectLst/>
                        </a:rPr>
                        <a:t>[</a:t>
                      </a:r>
                      <a:r>
                        <a:rPr lang="es-ES" i="1" dirty="0">
                          <a:solidFill>
                            <a:schemeClr val="tx1"/>
                          </a:solidFill>
                          <a:effectLst/>
                        </a:rPr>
                        <a:t>attribute*=</a:t>
                      </a:r>
                      <a:r>
                        <a:rPr lang="es-ES" i="1" dirty="0" err="1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r>
                        <a:rPr lang="es-ES" dirty="0">
                          <a:solidFill>
                            <a:schemeClr val="tx1"/>
                          </a:solidFill>
                          <a:effectLst/>
                        </a:rPr>
                        <a:t>]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dirty="0">
                          <a:effectLst/>
                        </a:rPr>
                        <a:t>a[</a:t>
                      </a:r>
                      <a:r>
                        <a:rPr lang="es-ES" dirty="0" err="1">
                          <a:effectLst/>
                        </a:rPr>
                        <a:t>href</a:t>
                      </a:r>
                      <a:r>
                        <a:rPr lang="es-ES" dirty="0">
                          <a:effectLst/>
                        </a:rPr>
                        <a:t>*=“</a:t>
                      </a:r>
                      <a:r>
                        <a:rPr lang="es-ES" dirty="0" err="1">
                          <a:effectLst/>
                        </a:rPr>
                        <a:t>protec</a:t>
                      </a:r>
                      <a:r>
                        <a:rPr lang="es-ES" dirty="0">
                          <a:effectLst/>
                        </a:rPr>
                        <a:t>"]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Selecciona todos</a:t>
                      </a:r>
                      <a:r>
                        <a:rPr lang="es-ES" baseline="0" dirty="0"/>
                        <a:t> los elementos </a:t>
                      </a:r>
                      <a:r>
                        <a:rPr lang="es-ES" i="1" baseline="0" dirty="0"/>
                        <a:t>&lt;a&gt; </a:t>
                      </a:r>
                      <a:r>
                        <a:rPr lang="es-ES" i="0" baseline="0" dirty="0"/>
                        <a:t>cuyo atributo </a:t>
                      </a:r>
                      <a:r>
                        <a:rPr lang="es-ES" i="1" baseline="0" dirty="0" err="1"/>
                        <a:t>href</a:t>
                      </a:r>
                      <a:r>
                        <a:rPr lang="es-ES" i="1" baseline="0" dirty="0"/>
                        <a:t> </a:t>
                      </a:r>
                      <a:r>
                        <a:rPr lang="es-ES" i="0" baseline="0" dirty="0"/>
                        <a:t>contenga la cadena </a:t>
                      </a:r>
                      <a:r>
                        <a:rPr lang="es-ES" i="1" baseline="0" dirty="0" err="1"/>
                        <a:t>protec</a:t>
                      </a:r>
                      <a:endParaRPr lang="es-E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94346"/>
                  </a:ext>
                </a:extLst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– Selectores de atributos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35" y="3210464"/>
            <a:ext cx="4838700" cy="167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935" y="2281776"/>
            <a:ext cx="3114675" cy="3533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8610" y="2543713"/>
            <a:ext cx="2428875" cy="3009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588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Los </a:t>
            </a:r>
            <a:r>
              <a:rPr lang="es-ES" i="1" dirty="0"/>
              <a:t>media </a:t>
            </a:r>
            <a:r>
              <a:rPr lang="es-ES" i="1" dirty="0" err="1"/>
              <a:t>queries</a:t>
            </a:r>
            <a:r>
              <a:rPr lang="es-ES" i="1" dirty="0"/>
              <a:t> </a:t>
            </a:r>
            <a:r>
              <a:rPr lang="es-ES" dirty="0"/>
              <a:t>pueden ser usados para chequear muchas cosas, tales como:</a:t>
            </a:r>
          </a:p>
          <a:p>
            <a:pPr lvl="2"/>
            <a:r>
              <a:rPr lang="es-ES" sz="1600" dirty="0"/>
              <a:t>Ancho y alto del</a:t>
            </a:r>
            <a:r>
              <a:rPr lang="es-ES" sz="1600" i="1" dirty="0"/>
              <a:t> </a:t>
            </a:r>
            <a:r>
              <a:rPr lang="es-ES" sz="1600" i="1" dirty="0" err="1"/>
              <a:t>viewport</a:t>
            </a:r>
            <a:endParaRPr lang="es-ES" sz="1600" i="1" dirty="0"/>
          </a:p>
          <a:p>
            <a:pPr lvl="2"/>
            <a:r>
              <a:rPr lang="es-ES" sz="1600" dirty="0"/>
              <a:t>Ancho y alto del dispositivo</a:t>
            </a:r>
          </a:p>
          <a:p>
            <a:pPr lvl="2"/>
            <a:r>
              <a:rPr lang="es-ES" sz="1600" dirty="0"/>
              <a:t>Orientación (¿está la tableta o el teléfono en modo </a:t>
            </a:r>
            <a:r>
              <a:rPr lang="es-ES" sz="1600" i="1" dirty="0" err="1"/>
              <a:t>landscape</a:t>
            </a:r>
            <a:r>
              <a:rPr lang="es-ES" sz="1600" dirty="0"/>
              <a:t> o </a:t>
            </a:r>
            <a:r>
              <a:rPr lang="es-ES" sz="1600" i="1" dirty="0" err="1"/>
              <a:t>portrait</a:t>
            </a:r>
            <a:r>
              <a:rPr lang="es-ES" sz="1600" dirty="0"/>
              <a:t>?)</a:t>
            </a:r>
          </a:p>
          <a:p>
            <a:pPr lvl="2"/>
            <a:r>
              <a:rPr lang="es-ES" sz="1600" dirty="0"/>
              <a:t>Resolución</a:t>
            </a:r>
          </a:p>
          <a:p>
            <a:pPr lvl="1"/>
            <a:r>
              <a:rPr lang="es-ES" dirty="0"/>
              <a:t>Un </a:t>
            </a:r>
            <a:r>
              <a:rPr lang="es-ES" i="1" dirty="0"/>
              <a:t>media </a:t>
            </a:r>
            <a:r>
              <a:rPr lang="es-ES" i="1" dirty="0" err="1"/>
              <a:t>query</a:t>
            </a:r>
            <a:r>
              <a:rPr lang="es-ES" i="1" dirty="0"/>
              <a:t> </a:t>
            </a:r>
            <a:r>
              <a:rPr lang="es-ES" dirty="0"/>
              <a:t>consiste en un tipo de medio y puede contener una o más expresiones, las cuales resuelve como verdadero o falso</a:t>
            </a:r>
          </a:p>
          <a:p>
            <a:pPr lvl="1"/>
            <a:endParaRPr lang="es-ES" i="1" dirty="0"/>
          </a:p>
          <a:p>
            <a:pPr lvl="1"/>
            <a:endParaRPr lang="es-ES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– </a:t>
            </a:r>
            <a:r>
              <a:rPr lang="es-ES" i="1" dirty="0"/>
              <a:t>Media </a:t>
            </a:r>
            <a:r>
              <a:rPr lang="es-ES" i="1" dirty="0" err="1"/>
              <a:t>Queries</a:t>
            </a:r>
            <a:endParaRPr lang="es-ES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025" y="3671473"/>
            <a:ext cx="4591050" cy="866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922364"/>
              </p:ext>
            </p:extLst>
          </p:nvPr>
        </p:nvGraphicFramePr>
        <p:xfrm>
          <a:off x="2421393" y="4653835"/>
          <a:ext cx="7410174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69703526"/>
                    </a:ext>
                  </a:extLst>
                </a:gridCol>
                <a:gridCol w="5378174">
                  <a:extLst>
                    <a:ext uri="{9D8B030D-6E8A-4147-A177-3AD203B41FA5}">
                      <a16:colId xmlns:a16="http://schemas.microsoft.com/office/drawing/2014/main" val="41961772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sz="1600"/>
                        <a:t>Valor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303767"/>
                  </a:ext>
                </a:extLst>
              </a:tr>
              <a:tr h="331200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all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Usado para todos los tipos de dispositivo multimedia 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909789"/>
                  </a:ext>
                </a:extLst>
              </a:tr>
              <a:tr h="331200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print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Usado</a:t>
                      </a:r>
                      <a:r>
                        <a:rPr lang="es-ES" sz="1600" baseline="0"/>
                        <a:t> para impresoras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717390"/>
                  </a:ext>
                </a:extLst>
              </a:tr>
              <a:tr h="331200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screen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Usado para pantalla</a:t>
                      </a:r>
                      <a:r>
                        <a:rPr lang="es-ES" sz="1600" baseline="0"/>
                        <a:t> de ordenadores, tabletas, móviles, etc.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62140"/>
                  </a:ext>
                </a:extLst>
              </a:tr>
              <a:tr h="331200">
                <a:tc>
                  <a:txBody>
                    <a:bodyPr/>
                    <a:lstStyle/>
                    <a:p>
                      <a:r>
                        <a:rPr lang="es-ES" sz="1600" i="1" dirty="0" err="1"/>
                        <a:t>speech</a:t>
                      </a:r>
                      <a:endParaRPr lang="es-E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Usado por lectores de pantalla</a:t>
                      </a:r>
                      <a:r>
                        <a:rPr lang="es-ES" sz="1600" baseline="0" dirty="0"/>
                        <a:t> que “leen” la página en voz alta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895706"/>
                  </a:ext>
                </a:extLst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419" y="1845734"/>
            <a:ext cx="3516747" cy="44845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1832" y="2519614"/>
            <a:ext cx="5915319" cy="20165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1832" y="4543212"/>
            <a:ext cx="5915319" cy="17880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810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– </a:t>
            </a:r>
            <a:r>
              <a:rPr lang="es-ES"/>
              <a:t>Material recomendado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err="1"/>
              <a:t>Flexbox</a:t>
            </a:r>
            <a:r>
              <a:rPr lang="es-ES" dirty="0"/>
              <a:t>: </a:t>
            </a:r>
            <a:r>
              <a:rPr lang="es-ES" dirty="0">
                <a:hlinkClick r:id="rId2"/>
              </a:rPr>
              <a:t>https://developer.mozilla.org/en-US/docs/Learn/CSS/CSS_layout/Flexbox</a:t>
            </a:r>
            <a:endParaRPr lang="es-ES" dirty="0"/>
          </a:p>
          <a:p>
            <a:pPr lvl="1"/>
            <a:r>
              <a:rPr lang="es-ES" dirty="0" err="1"/>
              <a:t>Grids</a:t>
            </a:r>
            <a:r>
              <a:rPr lang="es-ES" dirty="0"/>
              <a:t>: </a:t>
            </a:r>
            <a:r>
              <a:rPr lang="es-ES" dirty="0">
                <a:hlinkClick r:id="rId3"/>
              </a:rPr>
              <a:t>https://developer.mozilla.org/en-US/docs/Learn/CSS/CSS_layout/Grids</a:t>
            </a:r>
            <a:endParaRPr lang="es-ES" dirty="0"/>
          </a:p>
          <a:p>
            <a:pPr lvl="1"/>
            <a:r>
              <a:rPr lang="es-ES" dirty="0"/>
              <a:t>Diseño adaptativo: </a:t>
            </a:r>
            <a:r>
              <a:rPr lang="es-ES" dirty="0">
                <a:hlinkClick r:id="rId4"/>
              </a:rPr>
              <a:t>https://developer.mozilla.org/en-US/docs/Learn/CSS/CSS_layout/Responsive_Design</a:t>
            </a:r>
            <a:endParaRPr lang="es-ES" dirty="0"/>
          </a:p>
          <a:p>
            <a:pPr lvl="1"/>
            <a:r>
              <a:rPr lang="es-ES" dirty="0"/>
              <a:t>Usando </a:t>
            </a:r>
            <a:r>
              <a:rPr lang="es-ES" i="1" dirty="0"/>
              <a:t>media </a:t>
            </a:r>
            <a:r>
              <a:rPr lang="es-ES" i="1" dirty="0" err="1"/>
              <a:t>queries</a:t>
            </a:r>
            <a:r>
              <a:rPr lang="es-ES" dirty="0"/>
              <a:t>: </a:t>
            </a:r>
            <a:r>
              <a:rPr lang="es-ES" dirty="0">
                <a:hlinkClick r:id="rId5"/>
              </a:rPr>
              <a:t>https://developer.mozilla.org/en-US/docs/Web/CSS/Media_Queries/Using_media_queries</a:t>
            </a:r>
            <a:endParaRPr lang="es-ES" dirty="0"/>
          </a:p>
          <a:p>
            <a:pPr lvl="1"/>
            <a:r>
              <a:rPr lang="es-ES" dirty="0"/>
              <a:t>Transiciones: </a:t>
            </a:r>
            <a:r>
              <a:rPr lang="es-ES" dirty="0">
                <a:hlinkClick r:id="rId6"/>
              </a:rPr>
              <a:t>https://www.w3schools.com/css/css3_transitions.asp</a:t>
            </a:r>
            <a:endParaRPr lang="es-ES" dirty="0"/>
          </a:p>
          <a:p>
            <a:pPr lvl="1"/>
            <a:r>
              <a:rPr lang="es-ES" dirty="0"/>
              <a:t>Animaciones: </a:t>
            </a:r>
            <a:r>
              <a:rPr lang="es-ES" dirty="0">
                <a:hlinkClick r:id="rId7"/>
              </a:rPr>
              <a:t>https://www.w3schools.com/css/css3_animations.asp</a:t>
            </a:r>
            <a:endParaRPr lang="es-ES" dirty="0"/>
          </a:p>
          <a:p>
            <a:pPr lvl="1"/>
            <a:r>
              <a:rPr lang="es-ES" dirty="0" err="1"/>
              <a:t>Flexbox</a:t>
            </a:r>
            <a:r>
              <a:rPr lang="es-ES" dirty="0"/>
              <a:t>: </a:t>
            </a:r>
            <a:r>
              <a:rPr lang="es-ES" dirty="0">
                <a:hlinkClick r:id="rId8"/>
              </a:rPr>
              <a:t>https://www.w3schools.com/css/css3_flexbox.asp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3036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– Sintaxis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s-ES" dirty="0"/>
              <a:t>El </a:t>
            </a:r>
            <a:r>
              <a:rPr lang="es-ES" b="1" dirty="0"/>
              <a:t>selector</a:t>
            </a:r>
            <a:r>
              <a:rPr lang="es-ES" dirty="0"/>
              <a:t> especifica el elemento HTML al que se desea dar estilo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El </a:t>
            </a:r>
            <a:r>
              <a:rPr lang="es-ES" b="1" dirty="0"/>
              <a:t>bloque de declaración</a:t>
            </a:r>
            <a:r>
              <a:rPr lang="es-ES" dirty="0"/>
              <a:t> contiene una o mas declaraciones, separadas por punto y coma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Cada </a:t>
            </a:r>
            <a:r>
              <a:rPr lang="es-ES" b="1" dirty="0"/>
              <a:t>declaración</a:t>
            </a:r>
            <a:r>
              <a:rPr lang="es-ES" dirty="0"/>
              <a:t> incluye una </a:t>
            </a:r>
            <a:r>
              <a:rPr lang="es-ES" b="1" dirty="0"/>
              <a:t>propiedad</a:t>
            </a:r>
            <a:r>
              <a:rPr lang="es-ES" dirty="0"/>
              <a:t> y un </a:t>
            </a:r>
            <a:r>
              <a:rPr lang="es-ES" b="1" dirty="0"/>
              <a:t>valor</a:t>
            </a:r>
            <a:r>
              <a:rPr lang="es-ES" dirty="0"/>
              <a:t> CSS, separados por dos puntos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Una declaración CSS siempre termina con punto y coma</a:t>
            </a:r>
          </a:p>
          <a:p>
            <a:pPr lvl="1">
              <a:lnSpc>
                <a:spcPct val="100000"/>
              </a:lnSpc>
            </a:pPr>
            <a:r>
              <a:rPr lang="es-ES" dirty="0"/>
              <a:t>Los bloques de declaración comienzan y terminan con llaves</a:t>
            </a:r>
          </a:p>
        </p:txBody>
      </p:sp>
      <p:pic>
        <p:nvPicPr>
          <p:cNvPr id="9" name="Content Placeholder 8" descr="Image result for sintaxis css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2151273"/>
            <a:ext cx="4938712" cy="341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2362" y="5028299"/>
            <a:ext cx="2428875" cy="11906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1460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Los selectores CSS se usan para “encontrar” (o seleccionar) los elementos HTML a los que se desea asignar estilos</a:t>
            </a:r>
          </a:p>
          <a:p>
            <a:pPr lvl="1"/>
            <a:r>
              <a:rPr lang="es-ES" dirty="0"/>
              <a:t>Existen cinco categorías de selectores:</a:t>
            </a:r>
          </a:p>
          <a:p>
            <a:pPr lvl="2"/>
            <a:r>
              <a:rPr lang="es-ES" sz="1600" b="1" dirty="0"/>
              <a:t>Selectores simples:</a:t>
            </a:r>
            <a:r>
              <a:rPr lang="es-ES" sz="1600" dirty="0"/>
              <a:t> seleccionan elementos usando el atributo </a:t>
            </a:r>
            <a:r>
              <a:rPr lang="es-ES" sz="1600" i="1" dirty="0" err="1"/>
              <a:t>name</a:t>
            </a:r>
            <a:r>
              <a:rPr lang="es-ES" sz="1600" dirty="0"/>
              <a:t>, </a:t>
            </a:r>
            <a:r>
              <a:rPr lang="es-ES" sz="1600" i="1" dirty="0"/>
              <a:t>id</a:t>
            </a:r>
            <a:r>
              <a:rPr lang="es-ES" sz="1600" dirty="0"/>
              <a:t> o </a:t>
            </a:r>
            <a:r>
              <a:rPr lang="es-ES" sz="1600" i="1" dirty="0" err="1"/>
              <a:t>class</a:t>
            </a:r>
            <a:endParaRPr lang="es-ES" sz="1600" i="1" dirty="0"/>
          </a:p>
          <a:p>
            <a:pPr marL="566928" lvl="3" indent="0" algn="ctr">
              <a:buNone/>
            </a:pPr>
            <a:r>
              <a:rPr lang="es-ES" sz="1600" i="1" dirty="0"/>
              <a:t>#</a:t>
            </a:r>
            <a:r>
              <a:rPr lang="es-ES" sz="1600" i="1" dirty="0" err="1"/>
              <a:t>idelemento</a:t>
            </a:r>
            <a:r>
              <a:rPr lang="es-ES" sz="1600" i="1" dirty="0"/>
              <a:t> { color: </a:t>
            </a:r>
            <a:r>
              <a:rPr lang="es-ES" sz="1600" i="1" dirty="0" err="1"/>
              <a:t>white</a:t>
            </a:r>
            <a:r>
              <a:rPr lang="es-ES" sz="1600" i="1" dirty="0"/>
              <a:t>; }</a:t>
            </a:r>
          </a:p>
          <a:p>
            <a:pPr lvl="2"/>
            <a:r>
              <a:rPr lang="es-ES" sz="1600" b="1" dirty="0"/>
              <a:t>Selectores </a:t>
            </a:r>
            <a:r>
              <a:rPr lang="es-ES" sz="1600" b="1" dirty="0" err="1"/>
              <a:t>combinadores</a:t>
            </a:r>
            <a:r>
              <a:rPr lang="es-ES" sz="1600" b="1" dirty="0"/>
              <a:t>: </a:t>
            </a:r>
            <a:r>
              <a:rPr lang="es-ES" sz="1600" dirty="0"/>
              <a:t>seleccionan elementos basándose en las relaciones específicas entre ellos</a:t>
            </a:r>
          </a:p>
          <a:p>
            <a:pPr marL="384048" lvl="2" indent="0" algn="ctr">
              <a:buNone/>
            </a:pPr>
            <a:r>
              <a:rPr lang="es-ES" sz="1600" i="1" dirty="0"/>
              <a:t>div p { </a:t>
            </a:r>
            <a:r>
              <a:rPr lang="es-ES" sz="1600" i="1" dirty="0" err="1"/>
              <a:t>background</a:t>
            </a:r>
            <a:r>
              <a:rPr lang="es-ES" sz="1600" i="1" dirty="0"/>
              <a:t>-color: </a:t>
            </a:r>
            <a:r>
              <a:rPr lang="es-ES" sz="1600" i="1" dirty="0" err="1"/>
              <a:t>yellow</a:t>
            </a:r>
            <a:r>
              <a:rPr lang="es-ES" sz="1600" i="1" dirty="0"/>
              <a:t>; } </a:t>
            </a:r>
          </a:p>
          <a:p>
            <a:pPr lvl="2"/>
            <a:r>
              <a:rPr lang="es-ES" sz="1600" b="1" dirty="0"/>
              <a:t>Selectores de </a:t>
            </a:r>
            <a:r>
              <a:rPr lang="es-ES" sz="1600" b="1" dirty="0" err="1"/>
              <a:t>pseudo</a:t>
            </a:r>
            <a:r>
              <a:rPr lang="es-ES" sz="1600" b="1" dirty="0"/>
              <a:t>-clases: </a:t>
            </a:r>
            <a:r>
              <a:rPr lang="es-ES" sz="1600" dirty="0"/>
              <a:t>seleccionan elementos basándose en ciertos estados</a:t>
            </a:r>
          </a:p>
          <a:p>
            <a:pPr marL="384048" lvl="2" indent="0" algn="ctr">
              <a:buNone/>
            </a:pPr>
            <a:r>
              <a:rPr lang="es-ES" sz="1600" i="1" dirty="0"/>
              <a:t>a:hover { color: blue; }</a:t>
            </a:r>
          </a:p>
          <a:p>
            <a:pPr lvl="2"/>
            <a:r>
              <a:rPr lang="es-ES" sz="1600" b="1" dirty="0"/>
              <a:t>Selectores de </a:t>
            </a:r>
            <a:r>
              <a:rPr lang="es-ES" sz="1600" b="1" dirty="0" err="1"/>
              <a:t>pseudo</a:t>
            </a:r>
            <a:r>
              <a:rPr lang="es-ES" sz="1600" b="1" dirty="0"/>
              <a:t>-elementos: </a:t>
            </a:r>
            <a:r>
              <a:rPr lang="es-ES" sz="1600" dirty="0"/>
              <a:t>seleccionan y dan estilos a una parte de un elemento</a:t>
            </a:r>
          </a:p>
          <a:p>
            <a:pPr marL="384048" lvl="2" indent="0" algn="ctr">
              <a:buNone/>
            </a:pPr>
            <a:r>
              <a:rPr lang="es-ES" sz="1600" i="1" dirty="0"/>
              <a:t>p::first-letter { </a:t>
            </a:r>
            <a:r>
              <a:rPr lang="es-ES" sz="1600" i="1" dirty="0" err="1"/>
              <a:t>font-size</a:t>
            </a:r>
            <a:r>
              <a:rPr lang="es-ES" sz="1600" i="1" dirty="0"/>
              <a:t>: 50px; }</a:t>
            </a:r>
          </a:p>
          <a:p>
            <a:pPr lvl="2"/>
            <a:r>
              <a:rPr lang="es-ES" sz="1600" b="1" dirty="0"/>
              <a:t>Selectores de atributos: </a:t>
            </a:r>
            <a:r>
              <a:rPr lang="es-ES" sz="1600" dirty="0"/>
              <a:t>seleccionan elementos basándose en un atributo o en el valor de un atributo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– Selectores	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58505"/>
              </p:ext>
            </p:extLst>
          </p:nvPr>
        </p:nvGraphicFramePr>
        <p:xfrm>
          <a:off x="1659834" y="5498254"/>
          <a:ext cx="8507896" cy="335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253948">
                  <a:extLst>
                    <a:ext uri="{9D8B030D-6E8A-4147-A177-3AD203B41FA5}">
                      <a16:colId xmlns:a16="http://schemas.microsoft.com/office/drawing/2014/main" val="1161493317"/>
                    </a:ext>
                  </a:extLst>
                </a:gridCol>
                <a:gridCol w="4253948">
                  <a:extLst>
                    <a:ext uri="{9D8B030D-6E8A-4147-A177-3AD203B41FA5}">
                      <a16:colId xmlns:a16="http://schemas.microsoft.com/office/drawing/2014/main" val="313574027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1" dirty="0"/>
                        <a:t>a[target] { </a:t>
                      </a:r>
                      <a:r>
                        <a:rPr lang="es-ES" sz="1600" b="0" i="1" dirty="0" err="1"/>
                        <a:t>background</a:t>
                      </a:r>
                      <a:r>
                        <a:rPr lang="es-ES" sz="1600" b="0" i="1" dirty="0"/>
                        <a:t>-color: </a:t>
                      </a:r>
                      <a:r>
                        <a:rPr lang="es-ES" sz="1600" b="0" i="1" dirty="0" err="1"/>
                        <a:t>yellow</a:t>
                      </a:r>
                      <a:r>
                        <a:rPr lang="es-ES" sz="1600" b="0" i="1" dirty="0"/>
                        <a:t>; }	</a:t>
                      </a:r>
                      <a:endParaRPr lang="es-E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1" dirty="0"/>
                        <a:t>a[target=“_</a:t>
                      </a:r>
                      <a:r>
                        <a:rPr lang="es-ES" sz="1600" b="0" i="1" dirty="0" err="1"/>
                        <a:t>blank</a:t>
                      </a:r>
                      <a:r>
                        <a:rPr lang="es-ES" sz="1600" b="0" i="1" dirty="0"/>
                        <a:t>”] { </a:t>
                      </a:r>
                      <a:r>
                        <a:rPr lang="es-ES" sz="1600" b="0" i="1" dirty="0" err="1"/>
                        <a:t>background</a:t>
                      </a:r>
                      <a:r>
                        <a:rPr lang="es-ES" sz="1600" b="0" i="1" dirty="0"/>
                        <a:t>-color: </a:t>
                      </a:r>
                      <a:r>
                        <a:rPr lang="es-ES" sz="1600" b="0" i="1" dirty="0" err="1"/>
                        <a:t>yellow</a:t>
                      </a:r>
                      <a:r>
                        <a:rPr lang="es-ES" sz="1600" b="0" i="1" dirty="0"/>
                        <a:t>;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820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27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– Selectores simples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405955"/>
              </p:ext>
            </p:extLst>
          </p:nvPr>
        </p:nvGraphicFramePr>
        <p:xfrm>
          <a:off x="1097280" y="2035107"/>
          <a:ext cx="10134254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4064583096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218475578"/>
                    </a:ext>
                  </a:extLst>
                </a:gridCol>
                <a:gridCol w="5105054">
                  <a:extLst>
                    <a:ext uri="{9D8B030D-6E8A-4147-A177-3AD203B41FA5}">
                      <a16:colId xmlns:a16="http://schemas.microsoft.com/office/drawing/2014/main" val="2086712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2000" dirty="0"/>
                        <a:t>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/>
                        <a:t>Ejemplo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/>
                        <a:t>Descripción de ejemplo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786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i="1" dirty="0"/>
                        <a:t>.</a:t>
                      </a:r>
                      <a:r>
                        <a:rPr lang="es-ES" sz="2000" i="1" dirty="0" err="1"/>
                        <a:t>class</a:t>
                      </a:r>
                      <a:endParaRPr lang="es-E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/>
                        <a:t>.error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/>
                        <a:t>Selecciona </a:t>
                      </a:r>
                      <a:r>
                        <a:rPr lang="es-ES" sz="2000" b="1" dirty="0"/>
                        <a:t>todos los elementos </a:t>
                      </a:r>
                      <a:r>
                        <a:rPr lang="es-ES" sz="2000" dirty="0"/>
                        <a:t>con la clase</a:t>
                      </a:r>
                      <a:r>
                        <a:rPr lang="es-ES" sz="2000" baseline="0" dirty="0"/>
                        <a:t> </a:t>
                      </a:r>
                      <a:r>
                        <a:rPr lang="es-ES" sz="2000" i="1" baseline="0" dirty="0"/>
                        <a:t>error</a:t>
                      </a:r>
                    </a:p>
                    <a:p>
                      <a:pPr algn="ctr"/>
                      <a:r>
                        <a:rPr lang="es-ES" sz="2000" i="1" baseline="0" dirty="0"/>
                        <a:t>&lt;p </a:t>
                      </a:r>
                      <a:r>
                        <a:rPr lang="es-ES" sz="2000" i="1" baseline="0" dirty="0" err="1"/>
                        <a:t>class</a:t>
                      </a:r>
                      <a:r>
                        <a:rPr lang="es-ES" sz="2000" i="1" baseline="0" dirty="0"/>
                        <a:t>=“error”&gt;…&lt;/p&gt;</a:t>
                      </a:r>
                      <a:endParaRPr lang="es-ES" sz="2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15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i="1" dirty="0"/>
                        <a:t>#id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/>
                        <a:t>#respuesta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/>
                        <a:t>Selecciona </a:t>
                      </a:r>
                      <a:r>
                        <a:rPr lang="es-ES" sz="2000" b="1" dirty="0"/>
                        <a:t>el elemento </a:t>
                      </a:r>
                      <a:r>
                        <a:rPr lang="es-ES" sz="2000" dirty="0"/>
                        <a:t>con identificador </a:t>
                      </a:r>
                      <a:r>
                        <a:rPr lang="es-ES" sz="2000" i="1" dirty="0"/>
                        <a:t>respuesta</a:t>
                      </a:r>
                    </a:p>
                    <a:p>
                      <a:pPr algn="ctr"/>
                      <a:r>
                        <a:rPr lang="es-ES" sz="2000" i="1" dirty="0"/>
                        <a:t>&lt;div id=“respuesta”&gt;…&lt;/div&gt;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370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i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/>
                        <a:t>Selecciona todos los elementos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50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i="1" dirty="0"/>
                        <a:t>elemento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/>
                        <a:t>Selecciona todos los elementos </a:t>
                      </a:r>
                      <a:r>
                        <a:rPr lang="es-ES" sz="2000" i="1" dirty="0"/>
                        <a:t>&lt;p&gt;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07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i="1" dirty="0"/>
                        <a:t>elemento, elemento,..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/>
                        <a:t>div,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/>
                        <a:t>Selecciona todos los elementos </a:t>
                      </a:r>
                      <a:r>
                        <a:rPr lang="es-ES" sz="2000" i="1" dirty="0"/>
                        <a:t>&lt;div&gt; </a:t>
                      </a:r>
                      <a:r>
                        <a:rPr lang="es-ES" sz="2000" dirty="0"/>
                        <a:t>y todos los elementos </a:t>
                      </a:r>
                      <a:r>
                        <a:rPr lang="es-ES" sz="2000" i="1" dirty="0"/>
                        <a:t>&lt;p&gt;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673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559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lnSpc>
                <a:spcPct val="150000"/>
              </a:lnSpc>
              <a:buNone/>
            </a:pPr>
            <a:r>
              <a:rPr lang="es-ES" sz="2000" dirty="0"/>
              <a:t>Se puede agregar CSS al documento HTML de tres maneras diferentes:</a:t>
            </a:r>
          </a:p>
          <a:p>
            <a:pPr lvl="1">
              <a:lnSpc>
                <a:spcPct val="150000"/>
              </a:lnSpc>
            </a:pPr>
            <a:r>
              <a:rPr lang="es-ES" b="1" dirty="0" err="1"/>
              <a:t>Inline</a:t>
            </a:r>
            <a:r>
              <a:rPr lang="es-ES" dirty="0"/>
              <a:t> (en línea): usando el atributo </a:t>
            </a:r>
            <a:r>
              <a:rPr lang="es-ES" i="1" dirty="0" err="1"/>
              <a:t>style</a:t>
            </a:r>
            <a:r>
              <a:rPr lang="es-ES" i="1" dirty="0"/>
              <a:t> </a:t>
            </a:r>
            <a:r>
              <a:rPr lang="es-ES" dirty="0"/>
              <a:t>en los elementos HTML</a:t>
            </a:r>
          </a:p>
          <a:p>
            <a:pPr lvl="1">
              <a:lnSpc>
                <a:spcPct val="150000"/>
              </a:lnSpc>
            </a:pPr>
            <a:endParaRPr lang="es-ES" dirty="0"/>
          </a:p>
          <a:p>
            <a:pPr lvl="1">
              <a:lnSpc>
                <a:spcPct val="150000"/>
              </a:lnSpc>
            </a:pPr>
            <a:endParaRPr lang="es-ES" dirty="0"/>
          </a:p>
          <a:p>
            <a:pPr lvl="1">
              <a:lnSpc>
                <a:spcPct val="150000"/>
              </a:lnSpc>
            </a:pPr>
            <a:endParaRPr lang="es-ES" b="1" dirty="0"/>
          </a:p>
          <a:p>
            <a:pPr lvl="1">
              <a:lnSpc>
                <a:spcPct val="150000"/>
              </a:lnSpc>
            </a:pPr>
            <a:r>
              <a:rPr lang="es-ES" b="1" dirty="0" err="1"/>
              <a:t>Internal</a:t>
            </a:r>
            <a:r>
              <a:rPr lang="es-ES" b="1" dirty="0"/>
              <a:t> </a:t>
            </a:r>
            <a:r>
              <a:rPr lang="es-ES" dirty="0"/>
              <a:t>(internamente): usando el elemento </a:t>
            </a:r>
            <a:r>
              <a:rPr lang="es-ES" i="1" dirty="0"/>
              <a:t>&lt;</a:t>
            </a:r>
            <a:r>
              <a:rPr lang="es-ES" i="1" dirty="0" err="1"/>
              <a:t>style</a:t>
            </a:r>
            <a:r>
              <a:rPr lang="es-ES" i="1" dirty="0"/>
              <a:t>&gt; </a:t>
            </a:r>
            <a:r>
              <a:rPr lang="es-ES" dirty="0"/>
              <a:t>en la sección </a:t>
            </a:r>
            <a:r>
              <a:rPr lang="es-ES" i="1" dirty="0"/>
              <a:t>&lt;head&gt;</a:t>
            </a:r>
          </a:p>
          <a:p>
            <a:pPr lvl="1">
              <a:lnSpc>
                <a:spcPct val="150000"/>
              </a:lnSpc>
            </a:pPr>
            <a:r>
              <a:rPr lang="es-ES" b="1" dirty="0" err="1"/>
              <a:t>External</a:t>
            </a:r>
            <a:r>
              <a:rPr lang="es-ES" b="1" dirty="0"/>
              <a:t> </a:t>
            </a:r>
            <a:r>
              <a:rPr lang="es-ES" dirty="0"/>
              <a:t>(externamente): usando un fichero CSS externo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– Cómo agregar CSS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970" y="3089616"/>
            <a:ext cx="4810125" cy="1076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0803" y="3089616"/>
            <a:ext cx="2657474" cy="1073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Flecha derecha 8"/>
          <p:cNvSpPr/>
          <p:nvPr/>
        </p:nvSpPr>
        <p:spPr>
          <a:xfrm>
            <a:off x="6992095" y="3467364"/>
            <a:ext cx="428708" cy="318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401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– Cómo agregar CSS (internamente)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s-ES" i="1" dirty="0"/>
              <a:t>&lt;!DOCTYPE </a:t>
            </a:r>
            <a:r>
              <a:rPr lang="es-ES" i="1" dirty="0" err="1"/>
              <a:t>html</a:t>
            </a:r>
            <a:r>
              <a:rPr lang="es-ES" i="1" dirty="0"/>
              <a:t>&gt;</a:t>
            </a:r>
            <a:br>
              <a:rPr lang="es-ES" i="1" dirty="0"/>
            </a:br>
            <a:r>
              <a:rPr lang="es-ES" i="1" dirty="0"/>
              <a:t>  &lt;</a:t>
            </a:r>
            <a:r>
              <a:rPr lang="es-ES" i="1" dirty="0" err="1"/>
              <a:t>html</a:t>
            </a:r>
            <a:r>
              <a:rPr lang="es-ES" i="1" dirty="0"/>
              <a:t>&gt;</a:t>
            </a:r>
            <a:br>
              <a:rPr lang="es-ES" i="1" dirty="0"/>
            </a:br>
            <a:r>
              <a:rPr lang="es-ES" i="1" dirty="0"/>
              <a:t>    &lt;head&gt;</a:t>
            </a:r>
            <a:br>
              <a:rPr lang="es-ES" i="1" dirty="0"/>
            </a:br>
            <a:r>
              <a:rPr lang="es-ES" i="1" dirty="0"/>
              <a:t>      &lt;</a:t>
            </a:r>
            <a:r>
              <a:rPr lang="es-ES" i="1" dirty="0" err="1"/>
              <a:t>style</a:t>
            </a:r>
            <a:r>
              <a:rPr lang="es-ES" i="1" dirty="0"/>
              <a:t>&gt;</a:t>
            </a:r>
            <a:br>
              <a:rPr lang="es-ES" i="1" dirty="0"/>
            </a:br>
            <a:r>
              <a:rPr lang="es-ES" i="1" dirty="0"/>
              <a:t>        </a:t>
            </a:r>
            <a:r>
              <a:rPr lang="es-ES" i="1" dirty="0" err="1"/>
              <a:t>body</a:t>
            </a:r>
            <a:r>
              <a:rPr lang="es-ES" i="1" dirty="0"/>
              <a:t> {</a:t>
            </a:r>
            <a:r>
              <a:rPr lang="es-ES" i="1" dirty="0" err="1"/>
              <a:t>background</a:t>
            </a:r>
            <a:r>
              <a:rPr lang="es-ES" i="1" dirty="0"/>
              <a:t>-color: </a:t>
            </a:r>
            <a:r>
              <a:rPr lang="es-ES" i="1" dirty="0" err="1"/>
              <a:t>powderblue</a:t>
            </a:r>
            <a:r>
              <a:rPr lang="es-ES" i="1" dirty="0"/>
              <a:t>;}</a:t>
            </a:r>
            <a:br>
              <a:rPr lang="es-ES" i="1" dirty="0"/>
            </a:br>
            <a:r>
              <a:rPr lang="es-ES" i="1" dirty="0"/>
              <a:t>        h1  {color: blue;}</a:t>
            </a:r>
            <a:br>
              <a:rPr lang="es-ES" i="1" dirty="0"/>
            </a:br>
            <a:r>
              <a:rPr lang="es-ES" i="1" dirty="0"/>
              <a:t>        p  {color: red;}</a:t>
            </a:r>
            <a:br>
              <a:rPr lang="es-ES" i="1" dirty="0"/>
            </a:br>
            <a:r>
              <a:rPr lang="es-ES" i="1" dirty="0"/>
              <a:t>      &lt;/</a:t>
            </a:r>
            <a:r>
              <a:rPr lang="es-ES" i="1" dirty="0" err="1"/>
              <a:t>style</a:t>
            </a:r>
            <a:r>
              <a:rPr lang="es-ES" i="1" dirty="0"/>
              <a:t>&gt;</a:t>
            </a:r>
            <a:br>
              <a:rPr lang="es-ES" i="1" dirty="0"/>
            </a:br>
            <a:r>
              <a:rPr lang="es-ES" i="1" dirty="0"/>
              <a:t>    &lt;/head&gt;</a:t>
            </a:r>
            <a:br>
              <a:rPr lang="es-ES" i="1" dirty="0"/>
            </a:br>
            <a:r>
              <a:rPr lang="es-ES" i="1" dirty="0"/>
              <a:t>    &lt;</a:t>
            </a:r>
            <a:r>
              <a:rPr lang="es-ES" i="1" dirty="0" err="1"/>
              <a:t>body</a:t>
            </a:r>
            <a:r>
              <a:rPr lang="es-ES" i="1" dirty="0"/>
              <a:t>&gt;</a:t>
            </a:r>
            <a:br>
              <a:rPr lang="es-ES" i="1" dirty="0"/>
            </a:br>
            <a:br>
              <a:rPr lang="es-ES" i="1" dirty="0"/>
            </a:br>
            <a:r>
              <a:rPr lang="es-ES" i="1" dirty="0"/>
              <a:t>      &lt;h1&gt;Encabezado&lt;/h1&gt;</a:t>
            </a:r>
            <a:br>
              <a:rPr lang="es-ES" i="1" dirty="0"/>
            </a:br>
            <a:r>
              <a:rPr lang="es-ES" i="1" dirty="0"/>
              <a:t>      &lt;p&gt;Esto es un párrafo.&lt;/p&gt;</a:t>
            </a:r>
            <a:br>
              <a:rPr lang="es-ES" i="1" dirty="0"/>
            </a:br>
            <a:br>
              <a:rPr lang="es-ES" i="1" dirty="0"/>
            </a:br>
            <a:r>
              <a:rPr lang="es-ES" i="1" dirty="0"/>
              <a:t>    &lt;/</a:t>
            </a:r>
            <a:r>
              <a:rPr lang="es-ES" i="1" dirty="0" err="1"/>
              <a:t>body</a:t>
            </a:r>
            <a:r>
              <a:rPr lang="es-ES" i="1" dirty="0"/>
              <a:t>&gt;</a:t>
            </a:r>
            <a:br>
              <a:rPr lang="es-ES" i="1" dirty="0"/>
            </a:br>
            <a:r>
              <a:rPr lang="es-ES" i="1" dirty="0"/>
              <a:t>  &lt;/</a:t>
            </a:r>
            <a:r>
              <a:rPr lang="es-ES" i="1" dirty="0" err="1"/>
              <a:t>html</a:t>
            </a:r>
            <a:r>
              <a:rPr lang="es-ES" i="1" dirty="0"/>
              <a:t>&gt;</a:t>
            </a: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34175" y="2085975"/>
            <a:ext cx="39052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03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 – Cómo agregar CSS (externamente)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i="1" dirty="0"/>
              <a:t>styles.css:</a:t>
            </a:r>
          </a:p>
          <a:p>
            <a:endParaRPr lang="es-ES" i="1" dirty="0"/>
          </a:p>
          <a:p>
            <a:r>
              <a:rPr lang="en-US" i="1" dirty="0"/>
              <a:t>body {</a:t>
            </a:r>
            <a:br>
              <a:rPr lang="en-US" i="1" dirty="0"/>
            </a:br>
            <a:r>
              <a:rPr lang="en-US" i="1" dirty="0"/>
              <a:t>  background-color: </a:t>
            </a:r>
            <a:r>
              <a:rPr lang="en-US" i="1" dirty="0" err="1"/>
              <a:t>powderblue</a:t>
            </a:r>
            <a:r>
              <a:rPr lang="en-US" i="1" dirty="0"/>
              <a:t>;</a:t>
            </a:r>
            <a:br>
              <a:rPr lang="en-US" i="1" dirty="0"/>
            </a:br>
            <a:r>
              <a:rPr lang="en-US" i="1" dirty="0"/>
              <a:t>}</a:t>
            </a:r>
            <a:br>
              <a:rPr lang="en-US" i="1" dirty="0"/>
            </a:br>
            <a:r>
              <a:rPr lang="en-US" i="1" dirty="0"/>
              <a:t>h1 {</a:t>
            </a:r>
            <a:br>
              <a:rPr lang="en-US" i="1" dirty="0"/>
            </a:br>
            <a:r>
              <a:rPr lang="en-US" i="1" dirty="0"/>
              <a:t>  color: blue;</a:t>
            </a:r>
            <a:br>
              <a:rPr lang="en-US" i="1" dirty="0"/>
            </a:br>
            <a:r>
              <a:rPr lang="en-US" i="1" dirty="0"/>
              <a:t>}</a:t>
            </a:r>
            <a:br>
              <a:rPr lang="en-US" i="1" dirty="0"/>
            </a:br>
            <a:r>
              <a:rPr lang="en-US" i="1" dirty="0"/>
              <a:t>p {</a:t>
            </a:r>
            <a:br>
              <a:rPr lang="en-US" i="1" dirty="0"/>
            </a:br>
            <a:r>
              <a:rPr lang="en-US" i="1" dirty="0"/>
              <a:t>  color: red;</a:t>
            </a:r>
            <a:br>
              <a:rPr lang="en-US" i="1" dirty="0"/>
            </a:br>
            <a:r>
              <a:rPr lang="en-US" i="1" dirty="0"/>
              <a:t>}</a:t>
            </a:r>
            <a:endParaRPr lang="es-ES" i="1" dirty="0"/>
          </a:p>
        </p:txBody>
      </p:sp>
      <p:sp>
        <p:nvSpPr>
          <p:cNvPr id="5" name="Marcador de contenido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>
            <a:normAutofit/>
          </a:bodyPr>
          <a:lstStyle/>
          <a:p>
            <a:r>
              <a:rPr lang="es-ES" i="1" dirty="0"/>
              <a:t>&lt;!DOCTYPE </a:t>
            </a:r>
            <a:r>
              <a:rPr lang="es-ES" i="1" dirty="0" err="1"/>
              <a:t>html</a:t>
            </a:r>
            <a:r>
              <a:rPr lang="es-ES" i="1" dirty="0"/>
              <a:t>&gt;</a:t>
            </a:r>
            <a:br>
              <a:rPr lang="es-ES" i="1" dirty="0"/>
            </a:br>
            <a:r>
              <a:rPr lang="es-ES" i="1" dirty="0"/>
              <a:t>  &lt;</a:t>
            </a:r>
            <a:r>
              <a:rPr lang="es-ES" i="1" dirty="0" err="1"/>
              <a:t>html</a:t>
            </a:r>
            <a:r>
              <a:rPr lang="es-ES" i="1" dirty="0"/>
              <a:t>&gt;</a:t>
            </a:r>
            <a:br>
              <a:rPr lang="es-ES" i="1" dirty="0"/>
            </a:br>
            <a:r>
              <a:rPr lang="es-ES" i="1" dirty="0"/>
              <a:t>    &lt;head&gt;</a:t>
            </a:r>
            <a:br>
              <a:rPr lang="es-ES" i="1" dirty="0"/>
            </a:br>
            <a:r>
              <a:rPr lang="es-ES" i="1" dirty="0"/>
              <a:t>      &lt;link </a:t>
            </a:r>
            <a:r>
              <a:rPr lang="es-ES" i="1" dirty="0" err="1"/>
              <a:t>rel</a:t>
            </a:r>
            <a:r>
              <a:rPr lang="es-ES" i="1" dirty="0"/>
              <a:t>="</a:t>
            </a:r>
            <a:r>
              <a:rPr lang="es-ES" i="1" dirty="0" err="1"/>
              <a:t>stylesheet</a:t>
            </a:r>
            <a:r>
              <a:rPr lang="es-ES" i="1" dirty="0"/>
              <a:t>" </a:t>
            </a:r>
            <a:r>
              <a:rPr lang="es-ES" i="1" dirty="0" err="1"/>
              <a:t>href</a:t>
            </a:r>
            <a:r>
              <a:rPr lang="es-ES" i="1" dirty="0"/>
              <a:t>="styles.css"&gt;</a:t>
            </a:r>
            <a:br>
              <a:rPr lang="es-ES" i="1" dirty="0"/>
            </a:br>
            <a:r>
              <a:rPr lang="es-ES" i="1" dirty="0"/>
              <a:t>    &lt;/head&gt;</a:t>
            </a:r>
            <a:br>
              <a:rPr lang="es-ES" i="1" dirty="0"/>
            </a:br>
            <a:r>
              <a:rPr lang="es-ES" i="1" dirty="0"/>
              <a:t>    &lt;</a:t>
            </a:r>
            <a:r>
              <a:rPr lang="es-ES" i="1" dirty="0" err="1"/>
              <a:t>body</a:t>
            </a:r>
            <a:r>
              <a:rPr lang="es-ES" i="1" dirty="0"/>
              <a:t>&gt;</a:t>
            </a:r>
            <a:br>
              <a:rPr lang="es-ES" i="1" dirty="0"/>
            </a:br>
            <a:br>
              <a:rPr lang="es-ES" i="1" dirty="0"/>
            </a:br>
            <a:r>
              <a:rPr lang="es-ES" i="1" dirty="0"/>
              <a:t>      &lt;h1&gt;Encabezado&lt;/h1&gt;</a:t>
            </a:r>
            <a:br>
              <a:rPr lang="es-ES" i="1" dirty="0"/>
            </a:br>
            <a:r>
              <a:rPr lang="es-ES" i="1" dirty="0"/>
              <a:t>      &lt;p&gt;Esto es un párrafo.&lt;/p&gt;</a:t>
            </a:r>
            <a:br>
              <a:rPr lang="es-ES" i="1" dirty="0"/>
            </a:br>
            <a:br>
              <a:rPr lang="es-ES" i="1" dirty="0"/>
            </a:br>
            <a:r>
              <a:rPr lang="es-ES" i="1" dirty="0"/>
              <a:t>    &lt;/</a:t>
            </a:r>
            <a:r>
              <a:rPr lang="es-ES" i="1" dirty="0" err="1"/>
              <a:t>body</a:t>
            </a:r>
            <a:r>
              <a:rPr lang="es-ES" i="1" dirty="0"/>
              <a:t>&gt;</a:t>
            </a:r>
            <a:br>
              <a:rPr lang="es-ES" i="1" dirty="0"/>
            </a:br>
            <a:r>
              <a:rPr lang="es-ES" i="1" dirty="0"/>
              <a:t>  &lt;/</a:t>
            </a:r>
            <a:r>
              <a:rPr lang="es-ES" i="1" dirty="0" err="1"/>
              <a:t>html</a:t>
            </a:r>
            <a:r>
              <a:rPr lang="es-ES" i="1" dirty="0"/>
              <a:t>&gt;</a:t>
            </a:r>
          </a:p>
        </p:txBody>
      </p:sp>
      <p:pic>
        <p:nvPicPr>
          <p:cNvPr id="7" name="Marcador de contenido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855" y="2085764"/>
            <a:ext cx="39052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9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TM02900769[[fn=Retrospección]]</Template>
  <TotalTime>5198</TotalTime>
  <Words>3432</Words>
  <Application>Microsoft Office PowerPoint</Application>
  <PresentationFormat>Widescreen</PresentationFormat>
  <Paragraphs>318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Calibri</vt:lpstr>
      <vt:lpstr>Calibri Light</vt:lpstr>
      <vt:lpstr>Retrospección</vt:lpstr>
      <vt:lpstr>Formación Desarrollo Web</vt:lpstr>
      <vt:lpstr>CSS – Introducción</vt:lpstr>
      <vt:lpstr>CSS – Ejemplo básico</vt:lpstr>
      <vt:lpstr>CSS – Sintaxis</vt:lpstr>
      <vt:lpstr>CSS – Selectores </vt:lpstr>
      <vt:lpstr>CSS – Selectores simples</vt:lpstr>
      <vt:lpstr>CSS – Cómo agregar CSS</vt:lpstr>
      <vt:lpstr>CSS – Cómo agregar CSS (internamente)</vt:lpstr>
      <vt:lpstr>CSS – Cómo agregar CSS (externamente)</vt:lpstr>
      <vt:lpstr>CSS – Múltiples hojas de estilo</vt:lpstr>
      <vt:lpstr>CSS – Backgrounds</vt:lpstr>
      <vt:lpstr>CSS – Bordes</vt:lpstr>
      <vt:lpstr>CSS – Shorthand</vt:lpstr>
      <vt:lpstr>CSS – Márgenes</vt:lpstr>
      <vt:lpstr>CSS – Padding</vt:lpstr>
      <vt:lpstr>CSS – Height y Width</vt:lpstr>
      <vt:lpstr>CSS – Box model</vt:lpstr>
      <vt:lpstr>CSS – Texto</vt:lpstr>
      <vt:lpstr>CSS – Fuentes de texto</vt:lpstr>
      <vt:lpstr>CSS – Enlaces</vt:lpstr>
      <vt:lpstr>CSS – Tablas</vt:lpstr>
      <vt:lpstr>CSS – La propiedad display</vt:lpstr>
      <vt:lpstr>CSS – Posición</vt:lpstr>
      <vt:lpstr>CSS – Posición</vt:lpstr>
      <vt:lpstr>CSS – Posición</vt:lpstr>
      <vt:lpstr>CSS – Desbordamiento (Overflow)</vt:lpstr>
      <vt:lpstr>CSS – float</vt:lpstr>
      <vt:lpstr>CSS – clear</vt:lpstr>
      <vt:lpstr>CSS – display: inline-block</vt:lpstr>
      <vt:lpstr>CSS – Selectores combinadores </vt:lpstr>
      <vt:lpstr>CSS – Pseudo Elementos</vt:lpstr>
      <vt:lpstr>CSS – Opacidad</vt:lpstr>
      <vt:lpstr>CSS – Selectores de atributos</vt:lpstr>
      <vt:lpstr>CSS – Media Queries</vt:lpstr>
      <vt:lpstr>CSS – Material recomendado</vt:lpstr>
    </vt:vector>
  </TitlesOfParts>
  <Company>Protecmedia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Formación Desarrollo Web</dc:title>
  <dc:creator>Erick Ramírez</dc:creator>
  <cp:lastModifiedBy>Erick Ramírez</cp:lastModifiedBy>
  <cp:revision>353</cp:revision>
  <dcterms:created xsi:type="dcterms:W3CDTF">2020-03-16T10:01:48Z</dcterms:created>
  <dcterms:modified xsi:type="dcterms:W3CDTF">2020-04-02T08:02:26Z</dcterms:modified>
</cp:coreProperties>
</file>