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74" autoAdjust="0"/>
  </p:normalViewPr>
  <p:slideViewPr>
    <p:cSldViewPr snapToGrid="0">
      <p:cViewPr varScale="1">
        <p:scale>
          <a:sx n="75" d="100"/>
          <a:sy n="75" d="100"/>
        </p:scale>
        <p:origin x="9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F9C49-16DC-4B67-A5F1-A80AB5AD5C2F}" type="datetimeFigureOut">
              <a:rPr lang="es-ES" smtClean="0"/>
              <a:t>05/04/2020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66E40-6ED1-433C-88E9-1C23504C4B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575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Fetch_API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jsonplaceholder.typicode.com/" TargetMode="External"/><Relationship Id="rId4" Type="http://schemas.openxmlformats.org/officeDocument/2006/relationships/hyperlink" Target="https://developer.mozilla.org/en-US/docs/Web/API/Body/js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66E40-6ED1-433C-88E9-1C23504C4BE0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568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66E40-6ED1-433C-88E9-1C23504C4BE0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9243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66E40-6ED1-433C-88E9-1C23504C4BE0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021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66E40-6ED1-433C-88E9-1C23504C4BE0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2642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Fecth</a:t>
            </a:r>
            <a:r>
              <a:rPr lang="es-ES" baseline="0" dirty="0"/>
              <a:t> API: </a:t>
            </a:r>
            <a:r>
              <a:rPr lang="es-ES" dirty="0">
                <a:hlinkClick r:id="rId3"/>
              </a:rPr>
              <a:t>https://developer.mozilla.org/en-US/docs/Web/API/Fetch_API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Body.json</a:t>
            </a:r>
            <a:r>
              <a:rPr lang="es-ES" dirty="0"/>
              <a:t>(): </a:t>
            </a:r>
            <a:r>
              <a:rPr lang="es-ES" dirty="0">
                <a:hlinkClick r:id="rId4"/>
              </a:rPr>
              <a:t>https://developer.mozilla.org/en-US/docs/Web/API/Body/json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Jsonplacefolder.typicode.com: </a:t>
            </a:r>
            <a:r>
              <a:rPr lang="es-ES" dirty="0">
                <a:hlinkClick r:id="rId5"/>
              </a:rPr>
              <a:t>https://jsonplaceholder.typicode.com/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66E40-6ED1-433C-88E9-1C23504C4BE0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406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05/04/2020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24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05/04/2020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900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05/04/2020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31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05/04/2020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205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05/04/2020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36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05/04/2020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86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05/04/2020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50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05/04/2020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40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05/04/2020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02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2F3880-77D8-4D9E-BC7C-9E52EB9D8497}" type="datetimeFigureOut">
              <a:rPr lang="es-ES" smtClean="0"/>
              <a:t>05/04/2020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59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05/04/2020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27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2F3880-77D8-4D9E-BC7C-9E52EB9D8497}" type="datetimeFigureOut">
              <a:rPr lang="es-ES" smtClean="0"/>
              <a:t>05/04/2020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66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jquery.com/" TargetMode="External"/><Relationship Id="rId3" Type="http://schemas.openxmlformats.org/officeDocument/2006/relationships/hyperlink" Target="https://www.w3schools.com/js/js_best_practices.asp" TargetMode="External"/><Relationship Id="rId7" Type="http://schemas.openxmlformats.org/officeDocument/2006/relationships/hyperlink" Target="https://www.w3schools.com/js/js_htmldom.asp" TargetMode="External"/><Relationship Id="rId2" Type="http://schemas.openxmlformats.org/officeDocument/2006/relationships/hyperlink" Target="https://www.w3schools.com/js/js_convention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API/Document_Object_Model/Introduction" TargetMode="External"/><Relationship Id="rId11" Type="http://schemas.openxmlformats.org/officeDocument/2006/relationships/hyperlink" Target="https://developers.google.com/web/fundamentals/primers/promises" TargetMode="External"/><Relationship Id="rId5" Type="http://schemas.openxmlformats.org/officeDocument/2006/relationships/hyperlink" Target="https://developer.mozilla.org/en-US/docs/MDN/Contribute/Guidelines/Code_guidelines/JavaScript" TargetMode="External"/><Relationship Id="rId10" Type="http://schemas.openxmlformats.org/officeDocument/2006/relationships/hyperlink" Target="https://scotch.io/tutorials/javascript-promises-for-dummie" TargetMode="External"/><Relationship Id="rId4" Type="http://schemas.openxmlformats.org/officeDocument/2006/relationships/hyperlink" Target="https://www.w3schools.com/js/js_mistakes.asp" TargetMode="External"/><Relationship Id="rId9" Type="http://schemas.openxmlformats.org/officeDocument/2006/relationships/hyperlink" Target="https://getbootstrap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Formación Desarrollo Web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htML</a:t>
            </a:r>
            <a:r>
              <a:rPr lang="es-ES" dirty="0"/>
              <a:t> - </a:t>
            </a:r>
            <a:r>
              <a:rPr lang="es-ES" dirty="0" err="1"/>
              <a:t>css</a:t>
            </a:r>
            <a:r>
              <a:rPr lang="es-ES" dirty="0"/>
              <a:t> - </a:t>
            </a:r>
            <a:r>
              <a:rPr lang="es-ES" b="1" u="sng" dirty="0" err="1"/>
              <a:t>javascript</a:t>
            </a:r>
            <a:r>
              <a:rPr lang="es-ES" dirty="0"/>
              <a:t> - angular</a:t>
            </a:r>
          </a:p>
        </p:txBody>
      </p:sp>
    </p:spTree>
    <p:extLst>
      <p:ext uri="{BB962C8B-B14F-4D97-AF65-F5344CB8AC3E}">
        <p14:creationId xmlns:p14="http://schemas.microsoft.com/office/powerpoint/2010/main" val="36683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Tipos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Las variables en JavaScript pueden albergar varios tipos de datos: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Cuando se suma un número y una cadena, JavaScript tratará el número como cadena: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JavaScript tiene tipos dinámicos. Esto significa que la misma variable puede ser usada para albergar distintos tipos de datos:</a:t>
            </a:r>
          </a:p>
          <a:p>
            <a:pPr lvl="1"/>
            <a:r>
              <a:rPr lang="es-ES" dirty="0"/>
              <a:t>Los </a:t>
            </a:r>
            <a:r>
              <a:rPr lang="es-ES" i="1" dirty="0" err="1"/>
              <a:t>arrays</a:t>
            </a:r>
            <a:r>
              <a:rPr lang="es-ES" i="1" dirty="0"/>
              <a:t> </a:t>
            </a:r>
            <a:r>
              <a:rPr lang="es-ES" dirty="0"/>
              <a:t>en JavaScript se declaran con corchetes. Sus ítems son separados por comas:</a:t>
            </a:r>
          </a:p>
          <a:p>
            <a:pPr lvl="1"/>
            <a:endParaRPr lang="es-ES" i="1" dirty="0"/>
          </a:p>
          <a:p>
            <a:pPr lvl="1"/>
            <a:r>
              <a:rPr lang="es-ES" dirty="0"/>
              <a:t>Se puede usar el operador </a:t>
            </a:r>
            <a:r>
              <a:rPr lang="es-ES" i="1" dirty="0" err="1"/>
              <a:t>typeof</a:t>
            </a:r>
            <a:r>
              <a:rPr lang="es-ES" i="1" dirty="0"/>
              <a:t> </a:t>
            </a:r>
            <a:r>
              <a:rPr lang="es-ES" dirty="0"/>
              <a:t>de JavaScript para saber el tipo de una variable:</a:t>
            </a:r>
          </a:p>
          <a:p>
            <a:pPr lvl="1"/>
            <a:endParaRPr lang="es-ES" i="1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624373"/>
              </p:ext>
            </p:extLst>
          </p:nvPr>
        </p:nvGraphicFramePr>
        <p:xfrm>
          <a:off x="748913" y="2160840"/>
          <a:ext cx="10755133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16203">
                  <a:extLst>
                    <a:ext uri="{9D8B030D-6E8A-4147-A177-3AD203B41FA5}">
                      <a16:colId xmlns:a16="http://schemas.microsoft.com/office/drawing/2014/main" val="898283707"/>
                    </a:ext>
                  </a:extLst>
                </a:gridCol>
                <a:gridCol w="3140765">
                  <a:extLst>
                    <a:ext uri="{9D8B030D-6E8A-4147-A177-3AD203B41FA5}">
                      <a16:colId xmlns:a16="http://schemas.microsoft.com/office/drawing/2014/main" val="4145749177"/>
                    </a:ext>
                  </a:extLst>
                </a:gridCol>
                <a:gridCol w="5198165">
                  <a:extLst>
                    <a:ext uri="{9D8B030D-6E8A-4147-A177-3AD203B41FA5}">
                      <a16:colId xmlns:a16="http://schemas.microsoft.com/office/drawing/2014/main" val="417824629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s-ES" sz="1600" b="0" i="1" dirty="0" err="1"/>
                        <a:t>var</a:t>
                      </a:r>
                      <a:r>
                        <a:rPr lang="es-ES" sz="1600" b="0" i="1" dirty="0"/>
                        <a:t> </a:t>
                      </a:r>
                      <a:r>
                        <a:rPr lang="es-ES" sz="1600" b="0" i="1" dirty="0" err="1"/>
                        <a:t>length</a:t>
                      </a:r>
                      <a:r>
                        <a:rPr lang="es-ES" sz="1600" b="0" i="1" baseline="0" dirty="0"/>
                        <a:t> = 16; // </a:t>
                      </a:r>
                      <a:r>
                        <a:rPr lang="es-ES" sz="1600" b="0" i="1" baseline="0" dirty="0" err="1"/>
                        <a:t>Number</a:t>
                      </a:r>
                      <a:endParaRPr lang="es-ES" sz="16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1" dirty="0" err="1"/>
                        <a:t>var</a:t>
                      </a:r>
                      <a:r>
                        <a:rPr lang="es-ES" sz="1600" b="0" i="1" dirty="0"/>
                        <a:t> </a:t>
                      </a:r>
                      <a:r>
                        <a:rPr lang="es-ES" sz="1600" b="0" i="1" dirty="0" err="1"/>
                        <a:t>lastName</a:t>
                      </a:r>
                      <a:r>
                        <a:rPr lang="es-ES" sz="1600" b="0" i="1" dirty="0"/>
                        <a:t> = “García”; // </a:t>
                      </a:r>
                      <a:r>
                        <a:rPr lang="es-ES" sz="1600" b="0" i="1" dirty="0" err="1"/>
                        <a:t>String</a:t>
                      </a:r>
                      <a:endParaRPr lang="es-ES" sz="16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1" dirty="0" err="1"/>
                        <a:t>var</a:t>
                      </a:r>
                      <a:r>
                        <a:rPr lang="es-ES" sz="1600" b="0" i="1" dirty="0"/>
                        <a:t> x = { </a:t>
                      </a:r>
                      <a:r>
                        <a:rPr lang="es-ES" sz="1600" b="0" i="1" dirty="0" err="1"/>
                        <a:t>firstName</a:t>
                      </a:r>
                      <a:r>
                        <a:rPr lang="es-ES" sz="1600" b="0" i="1" dirty="0"/>
                        <a:t>: “María”, </a:t>
                      </a:r>
                      <a:r>
                        <a:rPr lang="es-ES" sz="1600" b="0" i="1" dirty="0" err="1"/>
                        <a:t>lastName</a:t>
                      </a:r>
                      <a:r>
                        <a:rPr lang="es-ES" sz="1600" b="0" i="1" dirty="0"/>
                        <a:t>:</a:t>
                      </a:r>
                      <a:r>
                        <a:rPr lang="es-ES" sz="1600" b="0" i="1" baseline="0" dirty="0"/>
                        <a:t> “García”</a:t>
                      </a:r>
                      <a:r>
                        <a:rPr lang="es-ES" sz="1600" b="0" i="1" dirty="0"/>
                        <a:t> }; // </a:t>
                      </a:r>
                      <a:r>
                        <a:rPr lang="es-ES" sz="1600" b="0" i="1" dirty="0" err="1"/>
                        <a:t>Object</a:t>
                      </a:r>
                      <a:endParaRPr lang="es-ES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08517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967636"/>
              </p:ext>
            </p:extLst>
          </p:nvPr>
        </p:nvGraphicFramePr>
        <p:xfrm>
          <a:off x="2940479" y="2807030"/>
          <a:ext cx="6372000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186000">
                  <a:extLst>
                    <a:ext uri="{9D8B030D-6E8A-4147-A177-3AD203B41FA5}">
                      <a16:colId xmlns:a16="http://schemas.microsoft.com/office/drawing/2014/main" val="3016776590"/>
                    </a:ext>
                  </a:extLst>
                </a:gridCol>
                <a:gridCol w="3186000">
                  <a:extLst>
                    <a:ext uri="{9D8B030D-6E8A-4147-A177-3AD203B41FA5}">
                      <a16:colId xmlns:a16="http://schemas.microsoft.com/office/drawing/2014/main" val="412477961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s-ES" sz="1600" b="0" i="1" dirty="0" err="1"/>
                        <a:t>var</a:t>
                      </a:r>
                      <a:r>
                        <a:rPr lang="es-ES" sz="1600" b="0" i="1" dirty="0"/>
                        <a:t> x = 16 + 4 + “Volvo” // 20Volvo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1" dirty="0" err="1"/>
                        <a:t>var</a:t>
                      </a:r>
                      <a:r>
                        <a:rPr lang="es-ES" sz="1600" b="0" i="1" dirty="0"/>
                        <a:t> x = “Volvo” + 16 + 4 // Volvo164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93732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464873"/>
              </p:ext>
            </p:extLst>
          </p:nvPr>
        </p:nvGraphicFramePr>
        <p:xfrm>
          <a:off x="3760922" y="3423403"/>
          <a:ext cx="5551557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551557">
                  <a:extLst>
                    <a:ext uri="{9D8B030D-6E8A-4147-A177-3AD203B41FA5}">
                      <a16:colId xmlns:a16="http://schemas.microsoft.com/office/drawing/2014/main" val="255754777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just"/>
                      <a:r>
                        <a:rPr lang="es-ES" sz="1600" b="0" i="1" dirty="0" err="1"/>
                        <a:t>var</a:t>
                      </a:r>
                      <a:r>
                        <a:rPr lang="es-ES" sz="1600" b="0" i="1" baseline="0" dirty="0"/>
                        <a:t> x; /* </a:t>
                      </a:r>
                      <a:r>
                        <a:rPr lang="es-ES" sz="1600" b="0" i="1" baseline="0" dirty="0" err="1"/>
                        <a:t>undefined</a:t>
                      </a:r>
                      <a:r>
                        <a:rPr lang="es-ES" sz="1600" b="0" i="1" baseline="0" dirty="0"/>
                        <a:t> */ x = 5; /* </a:t>
                      </a:r>
                      <a:r>
                        <a:rPr lang="es-ES" sz="1600" b="0" i="1" baseline="0" dirty="0" err="1"/>
                        <a:t>Number</a:t>
                      </a:r>
                      <a:r>
                        <a:rPr lang="es-ES" sz="1600" b="0" i="1" baseline="0" dirty="0"/>
                        <a:t> */ x = “John”; /* </a:t>
                      </a:r>
                      <a:r>
                        <a:rPr lang="es-ES" sz="1600" b="0" i="1" baseline="0" dirty="0" err="1"/>
                        <a:t>String</a:t>
                      </a:r>
                      <a:r>
                        <a:rPr lang="es-ES" sz="1600" b="0" i="1" baseline="0" dirty="0"/>
                        <a:t> */</a:t>
                      </a:r>
                      <a:endParaRPr lang="es-ES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59640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203350"/>
              </p:ext>
            </p:extLst>
          </p:nvPr>
        </p:nvGraphicFramePr>
        <p:xfrm>
          <a:off x="3971896" y="4002782"/>
          <a:ext cx="4309165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09165">
                  <a:extLst>
                    <a:ext uri="{9D8B030D-6E8A-4147-A177-3AD203B41FA5}">
                      <a16:colId xmlns:a16="http://schemas.microsoft.com/office/drawing/2014/main" val="133737511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 err="1"/>
                        <a:t>var</a:t>
                      </a:r>
                      <a:r>
                        <a:rPr lang="es-ES" sz="1600" b="0" i="1" baseline="0" dirty="0"/>
                        <a:t> marcas = [“Apple”, “Microsoft”, “Samsung”];</a:t>
                      </a:r>
                      <a:endParaRPr lang="es-ES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166881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011468"/>
              </p:ext>
            </p:extLst>
          </p:nvPr>
        </p:nvGraphicFramePr>
        <p:xfrm>
          <a:off x="222478" y="4772073"/>
          <a:ext cx="11808000" cy="1341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52000">
                  <a:extLst>
                    <a:ext uri="{9D8B030D-6E8A-4147-A177-3AD203B41FA5}">
                      <a16:colId xmlns:a16="http://schemas.microsoft.com/office/drawing/2014/main" val="513451251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3602735682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1261895882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2677385861"/>
                    </a:ext>
                  </a:extLst>
                </a:gridCol>
              </a:tblGrid>
              <a:tr h="333000">
                <a:tc>
                  <a:txBody>
                    <a:bodyPr/>
                    <a:lstStyle/>
                    <a:p>
                      <a:r>
                        <a:rPr lang="es-ES" sz="1600" b="0" i="1" dirty="0" err="1"/>
                        <a:t>typeof</a:t>
                      </a:r>
                      <a:r>
                        <a:rPr lang="es-ES" sz="1600" b="0" i="1" dirty="0"/>
                        <a:t> “”            // “</a:t>
                      </a:r>
                      <a:r>
                        <a:rPr lang="es-ES" sz="1600" b="0" i="1" dirty="0" err="1"/>
                        <a:t>string</a:t>
                      </a:r>
                      <a:r>
                        <a:rPr lang="es-ES" sz="1600" b="0" i="1" dirty="0"/>
                        <a:t>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 err="1"/>
                        <a:t>typeof</a:t>
                      </a:r>
                      <a:r>
                        <a:rPr lang="es-ES" sz="1600" b="0" i="1" dirty="0"/>
                        <a:t> a                 // “</a:t>
                      </a:r>
                      <a:r>
                        <a:rPr lang="es-ES" sz="1600" b="0" i="1" dirty="0" err="1"/>
                        <a:t>undefined</a:t>
                      </a:r>
                      <a:r>
                        <a:rPr lang="es-ES" sz="1600" b="0" i="1" dirty="0"/>
                        <a:t>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 err="1"/>
                        <a:t>typeof</a:t>
                      </a:r>
                      <a:r>
                        <a:rPr lang="es-ES" sz="1600" b="0" i="1" dirty="0"/>
                        <a:t> {</a:t>
                      </a:r>
                      <a:r>
                        <a:rPr lang="es-ES" sz="1600" b="0" i="1" dirty="0" err="1"/>
                        <a:t>letra:’a</a:t>
                      </a:r>
                      <a:r>
                        <a:rPr lang="es-ES" sz="1600" b="0" i="1" dirty="0"/>
                        <a:t>’}         // “</a:t>
                      </a:r>
                      <a:r>
                        <a:rPr lang="es-ES" sz="1600" b="0" i="1" dirty="0" err="1"/>
                        <a:t>object</a:t>
                      </a:r>
                      <a:r>
                        <a:rPr lang="es-ES" sz="1600" b="0" i="1" dirty="0"/>
                        <a:t>”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 err="1"/>
                        <a:t>null</a:t>
                      </a:r>
                      <a:r>
                        <a:rPr lang="es-ES" sz="1600" b="0" i="1" baseline="0" dirty="0"/>
                        <a:t> === </a:t>
                      </a:r>
                      <a:r>
                        <a:rPr lang="es-ES" sz="1600" b="0" i="1" baseline="0" dirty="0" err="1"/>
                        <a:t>undefined</a:t>
                      </a:r>
                      <a:r>
                        <a:rPr lang="es-ES" sz="1600" b="0" i="1" baseline="0" dirty="0"/>
                        <a:t> //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baseline="0" dirty="0" err="1"/>
                        <a:t>null</a:t>
                      </a:r>
                      <a:r>
                        <a:rPr lang="es-ES" sz="1600" b="0" i="1" baseline="0" dirty="0"/>
                        <a:t>  == </a:t>
                      </a:r>
                      <a:r>
                        <a:rPr lang="es-ES" sz="1600" b="0" i="1" baseline="0" dirty="0" err="1"/>
                        <a:t>undefined</a:t>
                      </a:r>
                      <a:r>
                        <a:rPr lang="es-ES" sz="1600" b="0" i="1" baseline="0" dirty="0"/>
                        <a:t>   // true</a:t>
                      </a:r>
                      <a:endParaRPr lang="es-ES" sz="1600" b="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047892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 err="1"/>
                        <a:t>typeof</a:t>
                      </a:r>
                      <a:r>
                        <a:rPr lang="es-ES" sz="1600" b="0" i="1" dirty="0"/>
                        <a:t> “María” // “</a:t>
                      </a:r>
                      <a:r>
                        <a:rPr lang="es-ES" sz="1600" b="0" i="1" dirty="0" err="1"/>
                        <a:t>string</a:t>
                      </a:r>
                      <a:r>
                        <a:rPr lang="es-ES" sz="1600" b="0" i="1" dirty="0"/>
                        <a:t>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 err="1"/>
                        <a:t>typeof</a:t>
                      </a:r>
                      <a:r>
                        <a:rPr lang="es-ES" sz="1600" b="0" i="1" dirty="0"/>
                        <a:t> </a:t>
                      </a:r>
                      <a:r>
                        <a:rPr lang="es-ES" sz="1600" b="0" i="1" dirty="0" err="1"/>
                        <a:t>null</a:t>
                      </a:r>
                      <a:r>
                        <a:rPr lang="es-ES" sz="1600" b="0" i="1" dirty="0"/>
                        <a:t>             // “</a:t>
                      </a:r>
                      <a:r>
                        <a:rPr lang="es-ES" sz="1600" b="0" i="1" dirty="0" err="1"/>
                        <a:t>object</a:t>
                      </a:r>
                      <a:r>
                        <a:rPr lang="es-ES" sz="1600" b="0" i="1" dirty="0"/>
                        <a:t>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 err="1"/>
                        <a:t>typeof</a:t>
                      </a:r>
                      <a:r>
                        <a:rPr lang="es-ES" sz="1600" b="0" i="1" dirty="0"/>
                        <a:t> [1,2,3,4]          // “</a:t>
                      </a:r>
                      <a:r>
                        <a:rPr lang="es-ES" sz="1600" b="0" i="1" dirty="0" err="1"/>
                        <a:t>object</a:t>
                      </a:r>
                      <a:r>
                        <a:rPr lang="es-ES" sz="1600" b="0" i="1" dirty="0"/>
                        <a:t>”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780125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 err="1"/>
                        <a:t>typeof</a:t>
                      </a:r>
                      <a:r>
                        <a:rPr lang="es-ES" sz="1600" b="0" i="1" dirty="0"/>
                        <a:t> 0             // “</a:t>
                      </a:r>
                      <a:r>
                        <a:rPr lang="es-ES" sz="1600" b="0" i="1" dirty="0" err="1"/>
                        <a:t>number</a:t>
                      </a:r>
                      <a:r>
                        <a:rPr lang="es-ES" sz="1600" b="0" i="1" dirty="0"/>
                        <a:t>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 err="1"/>
                        <a:t>typeof</a:t>
                      </a:r>
                      <a:r>
                        <a:rPr lang="es-ES" sz="1600" b="0" i="1" dirty="0"/>
                        <a:t> </a:t>
                      </a:r>
                      <a:r>
                        <a:rPr lang="es-ES" sz="1600" b="0" i="1" dirty="0" err="1"/>
                        <a:t>undefined</a:t>
                      </a:r>
                      <a:r>
                        <a:rPr lang="es-ES" sz="1600" b="0" i="1" dirty="0"/>
                        <a:t> // “</a:t>
                      </a:r>
                      <a:r>
                        <a:rPr lang="es-ES" sz="1600" b="0" i="1" dirty="0" err="1"/>
                        <a:t>undefined</a:t>
                      </a:r>
                      <a:r>
                        <a:rPr lang="es-ES" sz="1600" b="0" i="1" dirty="0"/>
                        <a:t>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 err="1"/>
                        <a:t>typeof</a:t>
                      </a:r>
                      <a:r>
                        <a:rPr lang="es-ES" sz="1600" b="0" i="1" dirty="0"/>
                        <a:t> </a:t>
                      </a:r>
                      <a:r>
                        <a:rPr lang="es-ES" sz="1600" b="0" i="1" dirty="0" err="1"/>
                        <a:t>function</a:t>
                      </a:r>
                      <a:r>
                        <a:rPr lang="es-ES" sz="1600" b="0" i="1" dirty="0"/>
                        <a:t> a(){} // “</a:t>
                      </a:r>
                      <a:r>
                        <a:rPr lang="es-ES" sz="1600" b="0" i="1" dirty="0" err="1"/>
                        <a:t>function</a:t>
                      </a:r>
                      <a:r>
                        <a:rPr lang="es-ES" sz="1600" b="0" i="1" dirty="0"/>
                        <a:t>”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813334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 err="1"/>
                        <a:t>typeof</a:t>
                      </a:r>
                      <a:r>
                        <a:rPr lang="es-ES" sz="1600" b="0" i="1" dirty="0"/>
                        <a:t> 3.14</a:t>
                      </a:r>
                      <a:r>
                        <a:rPr lang="es-ES" sz="1600" b="0" i="1" baseline="0" dirty="0"/>
                        <a:t>      </a:t>
                      </a:r>
                      <a:r>
                        <a:rPr lang="es-ES" sz="1600" b="0" i="1" dirty="0"/>
                        <a:t> // “</a:t>
                      </a:r>
                      <a:r>
                        <a:rPr lang="es-ES" sz="1600" b="0" i="1" dirty="0" err="1"/>
                        <a:t>number</a:t>
                      </a:r>
                      <a:r>
                        <a:rPr lang="es-ES" sz="1600" b="0" i="1" dirty="0"/>
                        <a:t>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 err="1"/>
                        <a:t>typeof</a:t>
                      </a:r>
                      <a:r>
                        <a:rPr lang="es-ES" sz="1600" b="0" i="1" dirty="0"/>
                        <a:t> true</a:t>
                      </a:r>
                      <a:r>
                        <a:rPr lang="es-ES" sz="1600" b="0" i="1" baseline="0" dirty="0"/>
                        <a:t>          </a:t>
                      </a:r>
                      <a:r>
                        <a:rPr lang="es-ES" sz="1600" b="0" i="1" dirty="0"/>
                        <a:t> // “</a:t>
                      </a:r>
                      <a:r>
                        <a:rPr lang="es-ES" sz="1600" b="0" i="1" dirty="0" err="1"/>
                        <a:t>boolean</a:t>
                      </a:r>
                      <a:r>
                        <a:rPr lang="es-ES" sz="1600" b="0" i="1" dirty="0"/>
                        <a:t>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 err="1"/>
                        <a:t>typeof</a:t>
                      </a:r>
                      <a:r>
                        <a:rPr lang="es-ES" sz="1600" b="0" i="1" dirty="0"/>
                        <a:t> </a:t>
                      </a:r>
                      <a:r>
                        <a:rPr lang="es-ES" sz="1600" b="0" i="1" dirty="0" err="1"/>
                        <a:t>NaN</a:t>
                      </a:r>
                      <a:r>
                        <a:rPr lang="es-ES" sz="1600" b="0" i="1" dirty="0"/>
                        <a:t>                // “</a:t>
                      </a:r>
                      <a:r>
                        <a:rPr lang="es-ES" sz="1600" b="0" i="1" dirty="0" err="1"/>
                        <a:t>number</a:t>
                      </a:r>
                      <a:r>
                        <a:rPr lang="es-ES" sz="1600" b="0" i="1" dirty="0"/>
                        <a:t>”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35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81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Objetos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4886325" cy="1838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En una definición de función, </a:t>
            </a:r>
            <a:r>
              <a:rPr lang="es-ES" b="1" i="1" dirty="0" err="1"/>
              <a:t>this</a:t>
            </a:r>
            <a:r>
              <a:rPr lang="es-ES" i="1" dirty="0"/>
              <a:t> </a:t>
            </a:r>
            <a:r>
              <a:rPr lang="es-ES" dirty="0"/>
              <a:t>se refiere al</a:t>
            </a:r>
            <a:endParaRPr lang="es-ES" i="1" dirty="0"/>
          </a:p>
          <a:p>
            <a:pPr marL="20116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/>
              <a:t>    </a:t>
            </a:r>
            <a:r>
              <a:rPr lang="es-ES" dirty="0"/>
              <a:t>“dueño”</a:t>
            </a:r>
            <a:r>
              <a:rPr lang="es-ES" i="1" dirty="0"/>
              <a:t> </a:t>
            </a:r>
            <a:r>
              <a:rPr lang="es-ES" dirty="0"/>
              <a:t>de la función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En este ejemplo, </a:t>
            </a:r>
            <a:r>
              <a:rPr lang="es-ES" b="1" i="1" dirty="0" err="1"/>
              <a:t>this</a:t>
            </a:r>
            <a:r>
              <a:rPr lang="es-ES" b="1" i="1" dirty="0"/>
              <a:t> </a:t>
            </a:r>
            <a:r>
              <a:rPr lang="es-ES" dirty="0"/>
              <a:t>es el objeto </a:t>
            </a:r>
            <a:r>
              <a:rPr lang="es-ES" b="1" i="1" dirty="0" err="1"/>
              <a:t>person</a:t>
            </a:r>
            <a:r>
              <a:rPr lang="es-ES" dirty="0"/>
              <a:t>, quien es “dueño” de la función </a:t>
            </a:r>
            <a:r>
              <a:rPr lang="es-ES" i="1" dirty="0" err="1"/>
              <a:t>fullName</a:t>
            </a:r>
            <a:endParaRPr lang="es-ES" i="1" dirty="0"/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Cuando la función </a:t>
            </a:r>
            <a:r>
              <a:rPr lang="es-ES" i="1" dirty="0" err="1"/>
              <a:t>fullName</a:t>
            </a:r>
            <a:r>
              <a:rPr lang="es-ES" i="1" dirty="0"/>
              <a:t> </a:t>
            </a:r>
            <a:r>
              <a:rPr lang="es-ES" dirty="0"/>
              <a:t>especifica </a:t>
            </a:r>
            <a:r>
              <a:rPr lang="es-ES" i="1" dirty="0" err="1"/>
              <a:t>this.firstName</a:t>
            </a:r>
            <a:r>
              <a:rPr lang="es-ES" dirty="0"/>
              <a:t>,</a:t>
            </a:r>
            <a:r>
              <a:rPr lang="es-ES" i="1" dirty="0"/>
              <a:t> </a:t>
            </a:r>
            <a:r>
              <a:rPr lang="es-ES" dirty="0"/>
              <a:t>está accediendo a la propiedad </a:t>
            </a:r>
            <a:r>
              <a:rPr lang="es-ES" i="1" dirty="0" err="1"/>
              <a:t>firstName</a:t>
            </a:r>
            <a:r>
              <a:rPr lang="es-ES" i="1" dirty="0"/>
              <a:t> </a:t>
            </a:r>
            <a:r>
              <a:rPr lang="es-ES" dirty="0"/>
              <a:t>del objeto </a:t>
            </a:r>
            <a:r>
              <a:rPr lang="es-ES" b="1" i="1" dirty="0" err="1"/>
              <a:t>person</a:t>
            </a:r>
            <a:endParaRPr lang="es-ES" b="1" i="1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292" y="1845734"/>
            <a:ext cx="4076700" cy="2695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Flecha derecha 10"/>
          <p:cNvSpPr/>
          <p:nvPr/>
        </p:nvSpPr>
        <p:spPr>
          <a:xfrm>
            <a:off x="5983604" y="2593133"/>
            <a:ext cx="547688" cy="34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05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439374"/>
              </p:ext>
            </p:extLst>
          </p:nvPr>
        </p:nvGraphicFramePr>
        <p:xfrm>
          <a:off x="2062480" y="3857414"/>
          <a:ext cx="81280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677">
                  <a:extLst>
                    <a:ext uri="{9D8B030D-6E8A-4147-A177-3AD203B41FA5}">
                      <a16:colId xmlns:a16="http://schemas.microsoft.com/office/drawing/2014/main" val="3825981740"/>
                    </a:ext>
                  </a:extLst>
                </a:gridCol>
                <a:gridCol w="5807323">
                  <a:extLst>
                    <a:ext uri="{9D8B030D-6E8A-4147-A177-3AD203B41FA5}">
                      <a16:colId xmlns:a16="http://schemas.microsoft.com/office/drawing/2014/main" val="2189413332"/>
                    </a:ext>
                  </a:extLst>
                </a:gridCol>
              </a:tblGrid>
              <a:tr h="329143">
                <a:tc>
                  <a:txBody>
                    <a:bodyPr/>
                    <a:lstStyle/>
                    <a:p>
                      <a:r>
                        <a:rPr lang="es-ES" sz="1600" dirty="0"/>
                        <a:t>Eventos comunes 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625537"/>
                  </a:ext>
                </a:extLst>
              </a:tr>
              <a:tr h="329143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onchange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Un elemento HTML ha sido modificado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747785"/>
                  </a:ext>
                </a:extLst>
              </a:tr>
              <a:tr h="329143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onclick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usuario hace clic en un elemento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942884"/>
                  </a:ext>
                </a:extLst>
              </a:tr>
              <a:tr h="329143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onmouseover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usuario mueve el cursor sobre un elemento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134037"/>
                  </a:ext>
                </a:extLst>
              </a:tr>
              <a:tr h="329143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onmouseout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usuario mueve el cursor</a:t>
                      </a:r>
                      <a:r>
                        <a:rPr lang="es-ES" sz="1600" baseline="0" dirty="0"/>
                        <a:t> fuera de un elemento HTML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826599"/>
                  </a:ext>
                </a:extLst>
              </a:tr>
              <a:tr h="329143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onkeydown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usuario presiona un tecla del teclado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98618"/>
                  </a:ext>
                </a:extLst>
              </a:tr>
              <a:tr h="329143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onload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</a:t>
                      </a:r>
                      <a:r>
                        <a:rPr lang="es-ES" sz="1600" baseline="0" dirty="0"/>
                        <a:t> navegador ha finalizado la carga de la página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759228"/>
                  </a:ext>
                </a:extLst>
              </a:tr>
            </a:tbl>
          </a:graphicData>
        </a:graphic>
      </p:graphicFrame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Los eventos HTML son “cosas” que suceden con elementos HTML</a:t>
            </a:r>
          </a:p>
          <a:p>
            <a:pPr lvl="1"/>
            <a:r>
              <a:rPr lang="es-ES" dirty="0"/>
              <a:t>JavaScript puede “reaccionar” ante estos eventos</a:t>
            </a:r>
          </a:p>
          <a:p>
            <a:pPr lvl="1"/>
            <a:r>
              <a:rPr lang="es-ES" dirty="0"/>
              <a:t>Un evento HTML puede ser algo que el navegador hace, o algo que el usuario hace</a:t>
            </a:r>
          </a:p>
          <a:p>
            <a:pPr lvl="1"/>
            <a:r>
              <a:rPr lang="es-ES" dirty="0"/>
              <a:t>JavaScript permite ejecutar código cuando se detectan eventos</a:t>
            </a:r>
          </a:p>
          <a:p>
            <a:pPr lvl="1"/>
            <a:r>
              <a:rPr lang="es-ES" dirty="0"/>
              <a:t>HTML permite agregar atributos manejadores de eventos, con código JavaScript, a elementos HTML:</a:t>
            </a:r>
          </a:p>
          <a:p>
            <a:pPr marL="201168" lvl="1" indent="0" algn="ctr">
              <a:buNone/>
            </a:pPr>
            <a:r>
              <a:rPr lang="es-ES" i="1" dirty="0"/>
              <a:t>&lt;elemento </a:t>
            </a:r>
            <a:r>
              <a:rPr lang="es-ES" b="1" i="1" dirty="0"/>
              <a:t>evento=“código JavaScript”</a:t>
            </a:r>
            <a:r>
              <a:rPr lang="es-ES" i="1" dirty="0"/>
              <a:t>&gt;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Eventos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45734"/>
            <a:ext cx="5184250" cy="43647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531" y="2138569"/>
            <a:ext cx="2419350" cy="990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531" y="3136788"/>
            <a:ext cx="2419350" cy="1136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531" y="4280619"/>
            <a:ext cx="2419350" cy="12875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219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</a:t>
            </a:r>
            <a:r>
              <a:rPr lang="es-ES" i="1" dirty="0" err="1"/>
              <a:t>Arrays</a:t>
            </a:r>
            <a:endParaRPr lang="es-E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s-ES" dirty="0"/>
              <a:t>Los </a:t>
            </a:r>
            <a:r>
              <a:rPr lang="es-ES" i="1" dirty="0" err="1"/>
              <a:t>array</a:t>
            </a:r>
            <a:r>
              <a:rPr lang="es-ES" i="1" dirty="0"/>
              <a:t> </a:t>
            </a:r>
            <a:r>
              <a:rPr lang="es-ES" dirty="0"/>
              <a:t>en JavaScript deben crearse de la siguiente manera:</a:t>
            </a:r>
          </a:p>
          <a:p>
            <a:pPr lvl="1" algn="just"/>
            <a:r>
              <a:rPr lang="es-ES" dirty="0"/>
              <a:t>Para acceder a un elemento de un </a:t>
            </a:r>
            <a:r>
              <a:rPr lang="es-ES" i="1" dirty="0" err="1"/>
              <a:t>array</a:t>
            </a:r>
            <a:r>
              <a:rPr lang="es-ES" i="1" dirty="0"/>
              <a:t> </a:t>
            </a:r>
            <a:r>
              <a:rPr lang="es-ES" dirty="0"/>
              <a:t>se debe hacer referencia al índice numérico:</a:t>
            </a:r>
          </a:p>
          <a:p>
            <a:pPr lvl="1" algn="just"/>
            <a:r>
              <a:rPr lang="es-ES" dirty="0"/>
              <a:t>Los </a:t>
            </a:r>
            <a:r>
              <a:rPr lang="es-ES" i="1" dirty="0" err="1"/>
              <a:t>arrays</a:t>
            </a:r>
            <a:r>
              <a:rPr lang="es-ES" i="1" dirty="0"/>
              <a:t> </a:t>
            </a:r>
            <a:r>
              <a:rPr lang="es-ES" dirty="0"/>
              <a:t>son un tipo de objeto; sin embargo, se deben tratar como </a:t>
            </a:r>
            <a:r>
              <a:rPr lang="es-ES" i="1" dirty="0" err="1"/>
              <a:t>arrays</a:t>
            </a:r>
            <a:r>
              <a:rPr lang="es-ES" i="1" dirty="0"/>
              <a:t>:</a:t>
            </a:r>
          </a:p>
          <a:p>
            <a:pPr lvl="1" algn="just"/>
            <a:r>
              <a:rPr lang="es-ES" dirty="0"/>
              <a:t>Un </a:t>
            </a:r>
            <a:r>
              <a:rPr lang="es-ES" i="1" dirty="0" err="1"/>
              <a:t>array</a:t>
            </a:r>
            <a:r>
              <a:rPr lang="es-ES" dirty="0"/>
              <a:t> puede albergar distintos tipos de datos:</a:t>
            </a:r>
          </a:p>
          <a:p>
            <a:pPr lvl="1" algn="just"/>
            <a:r>
              <a:rPr lang="es-ES" dirty="0"/>
              <a:t>JavaScript </a:t>
            </a:r>
            <a:r>
              <a:rPr lang="es-ES" b="1" dirty="0"/>
              <a:t>no soporta </a:t>
            </a:r>
            <a:r>
              <a:rPr lang="es-ES" i="1" dirty="0" err="1"/>
              <a:t>arrays</a:t>
            </a:r>
            <a:r>
              <a:rPr lang="es-ES" i="1" dirty="0"/>
              <a:t> </a:t>
            </a:r>
            <a:r>
              <a:rPr lang="es-ES" dirty="0"/>
              <a:t>asociativos, siempre se deben usar índices numéricos</a:t>
            </a:r>
          </a:p>
          <a:p>
            <a:pPr lvl="1" algn="just"/>
            <a:r>
              <a:rPr lang="es-ES" dirty="0"/>
              <a:t> Cómo diferenciar </a:t>
            </a:r>
            <a:r>
              <a:rPr lang="es-ES" i="1" dirty="0" err="1"/>
              <a:t>arrays</a:t>
            </a:r>
            <a:r>
              <a:rPr lang="es-ES" i="1" dirty="0"/>
              <a:t> </a:t>
            </a:r>
            <a:r>
              <a:rPr lang="es-ES" dirty="0"/>
              <a:t>y objetos: en JavaScript, los </a:t>
            </a:r>
            <a:r>
              <a:rPr lang="es-ES" i="1" dirty="0" err="1"/>
              <a:t>arrays</a:t>
            </a:r>
            <a:r>
              <a:rPr lang="es-ES" i="1" dirty="0"/>
              <a:t> </a:t>
            </a:r>
            <a:r>
              <a:rPr lang="es-ES" dirty="0"/>
              <a:t>usan índices numéricos; los objetos usan índices con nombre</a:t>
            </a:r>
          </a:p>
          <a:p>
            <a:pPr lvl="1" algn="just"/>
            <a:r>
              <a:rPr lang="es-ES" dirty="0"/>
              <a:t>Cómo reconocer un </a:t>
            </a:r>
            <a:r>
              <a:rPr lang="es-ES" i="1" dirty="0" err="1"/>
              <a:t>array</a:t>
            </a:r>
            <a:r>
              <a:rPr lang="es-ES" dirty="0"/>
              <a:t>:</a:t>
            </a:r>
          </a:p>
          <a:p>
            <a:pPr lvl="1" algn="just"/>
            <a:r>
              <a:rPr lang="es-ES" dirty="0"/>
              <a:t> La manera más segura de recorrer un </a:t>
            </a:r>
            <a:r>
              <a:rPr lang="es-ES" i="1" dirty="0" err="1"/>
              <a:t>array</a:t>
            </a:r>
            <a:r>
              <a:rPr lang="es-ES" i="1" dirty="0"/>
              <a:t> </a:t>
            </a:r>
            <a:r>
              <a:rPr lang="es-ES" dirty="0"/>
              <a:t>es usando un ciclo </a:t>
            </a:r>
            <a:r>
              <a:rPr lang="es-ES" i="1" dirty="0" err="1"/>
              <a:t>for</a:t>
            </a:r>
            <a:r>
              <a:rPr lang="es-ES" dirty="0"/>
              <a:t>: 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681357"/>
              </p:ext>
            </p:extLst>
          </p:nvPr>
        </p:nvGraphicFramePr>
        <p:xfrm>
          <a:off x="7210288" y="1845734"/>
          <a:ext cx="4289286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89286">
                  <a:extLst>
                    <a:ext uri="{9D8B030D-6E8A-4147-A177-3AD203B41FA5}">
                      <a16:colId xmlns:a16="http://schemas.microsoft.com/office/drawing/2014/main" val="354666167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 err="1"/>
                        <a:t>var</a:t>
                      </a:r>
                      <a:r>
                        <a:rPr lang="es-ES" sz="1600" b="0" i="1" dirty="0"/>
                        <a:t> marcas</a:t>
                      </a:r>
                      <a:r>
                        <a:rPr lang="es-ES" sz="1600" b="0" i="1" baseline="0" dirty="0"/>
                        <a:t> = </a:t>
                      </a:r>
                      <a:r>
                        <a:rPr lang="es-ES" sz="1600" b="1" i="1" baseline="0" dirty="0"/>
                        <a:t>[“Apple”, “Microsoft”, “Samsung”]</a:t>
                      </a:r>
                      <a:r>
                        <a:rPr lang="es-ES" sz="1600" b="0" i="1" baseline="0" dirty="0"/>
                        <a:t>;</a:t>
                      </a:r>
                      <a:endParaRPr lang="es-ES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161399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707865"/>
              </p:ext>
            </p:extLst>
          </p:nvPr>
        </p:nvGraphicFramePr>
        <p:xfrm>
          <a:off x="9372601" y="2181014"/>
          <a:ext cx="2126974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26974">
                  <a:extLst>
                    <a:ext uri="{9D8B030D-6E8A-4147-A177-3AD203B41FA5}">
                      <a16:colId xmlns:a16="http://schemas.microsoft.com/office/drawing/2014/main" val="12576641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/>
                        <a:t>marcas</a:t>
                      </a:r>
                      <a:r>
                        <a:rPr lang="es-ES" sz="1600" b="1" i="1" dirty="0"/>
                        <a:t>[0]</a:t>
                      </a:r>
                      <a:r>
                        <a:rPr lang="es-ES" sz="1600" b="0" i="1" dirty="0"/>
                        <a:t>;</a:t>
                      </a:r>
                      <a:r>
                        <a:rPr lang="es-ES" sz="1600" b="0" i="1" baseline="0" dirty="0"/>
                        <a:t> // Apple</a:t>
                      </a:r>
                      <a:endParaRPr lang="es-ES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519827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431661"/>
              </p:ext>
            </p:extLst>
          </p:nvPr>
        </p:nvGraphicFramePr>
        <p:xfrm>
          <a:off x="8627165" y="2516294"/>
          <a:ext cx="2872409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72409">
                  <a:extLst>
                    <a:ext uri="{9D8B030D-6E8A-4147-A177-3AD203B41FA5}">
                      <a16:colId xmlns:a16="http://schemas.microsoft.com/office/drawing/2014/main" val="298850003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 err="1"/>
                        <a:t>typeof</a:t>
                      </a:r>
                      <a:r>
                        <a:rPr lang="es-ES" sz="1600" b="0" i="1" dirty="0"/>
                        <a:t> marcas; // “</a:t>
                      </a:r>
                      <a:r>
                        <a:rPr lang="es-ES" sz="1600" b="0" i="1" dirty="0" err="1"/>
                        <a:t>object</a:t>
                      </a:r>
                      <a:r>
                        <a:rPr lang="es-ES" sz="1600" b="0" i="1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68280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114737"/>
              </p:ext>
            </p:extLst>
          </p:nvPr>
        </p:nvGraphicFramePr>
        <p:xfrm>
          <a:off x="6126480" y="2851574"/>
          <a:ext cx="4050748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50748">
                  <a:extLst>
                    <a:ext uri="{9D8B030D-6E8A-4147-A177-3AD203B41FA5}">
                      <a16:colId xmlns:a16="http://schemas.microsoft.com/office/drawing/2014/main" val="310411233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 err="1"/>
                        <a:t>var</a:t>
                      </a:r>
                      <a:r>
                        <a:rPr lang="es-ES" sz="1600" b="0" i="1" baseline="0" dirty="0"/>
                        <a:t> datos = [</a:t>
                      </a:r>
                      <a:r>
                        <a:rPr lang="es-ES" sz="1600" b="0" i="1" baseline="0" dirty="0" err="1"/>
                        <a:t>Date.now</a:t>
                      </a:r>
                      <a:r>
                        <a:rPr lang="es-ES" sz="1600" b="0" i="1" baseline="0" dirty="0"/>
                        <a:t>, </a:t>
                      </a:r>
                      <a:r>
                        <a:rPr lang="es-ES" sz="1600" b="0" i="1" baseline="0" dirty="0" err="1"/>
                        <a:t>miFuncion</a:t>
                      </a:r>
                      <a:r>
                        <a:rPr lang="es-ES" sz="1600" b="0" i="1" baseline="0" dirty="0"/>
                        <a:t>, </a:t>
                      </a:r>
                      <a:r>
                        <a:rPr lang="es-ES" sz="1600" b="0" i="1" baseline="0" dirty="0" err="1"/>
                        <a:t>misCoches</a:t>
                      </a:r>
                      <a:r>
                        <a:rPr lang="es-ES" sz="1600" b="0" i="1" baseline="0" dirty="0"/>
                        <a:t>];</a:t>
                      </a:r>
                      <a:endParaRPr lang="es-ES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99430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021456"/>
              </p:ext>
            </p:extLst>
          </p:nvPr>
        </p:nvGraphicFramePr>
        <p:xfrm>
          <a:off x="3985228" y="4025054"/>
          <a:ext cx="6192000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96000">
                  <a:extLst>
                    <a:ext uri="{9D8B030D-6E8A-4147-A177-3AD203B41FA5}">
                      <a16:colId xmlns:a16="http://schemas.microsoft.com/office/drawing/2014/main" val="3244138156"/>
                    </a:ext>
                  </a:extLst>
                </a:gridCol>
                <a:gridCol w="3096000">
                  <a:extLst>
                    <a:ext uri="{9D8B030D-6E8A-4147-A177-3AD203B41FA5}">
                      <a16:colId xmlns:a16="http://schemas.microsoft.com/office/drawing/2014/main" val="89579546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 err="1"/>
                        <a:t>Array.isArray</a:t>
                      </a:r>
                      <a:r>
                        <a:rPr lang="es-ES" sz="1600" b="0" i="1" dirty="0"/>
                        <a:t>(marcas); //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/>
                        <a:t>marcas </a:t>
                      </a:r>
                      <a:r>
                        <a:rPr lang="es-ES" sz="1600" b="0" i="1" dirty="0" err="1"/>
                        <a:t>instanceof</a:t>
                      </a:r>
                      <a:r>
                        <a:rPr lang="es-ES" sz="1600" b="0" i="1" dirty="0"/>
                        <a:t> </a:t>
                      </a:r>
                      <a:r>
                        <a:rPr lang="es-ES" sz="1600" b="0" i="1" dirty="0" err="1"/>
                        <a:t>Array</a:t>
                      </a:r>
                      <a:r>
                        <a:rPr lang="es-ES" sz="1600" b="0" i="1" dirty="0"/>
                        <a:t>; //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386861"/>
                  </a:ext>
                </a:extLst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228" y="4758456"/>
            <a:ext cx="4432432" cy="13744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660" y="4969436"/>
            <a:ext cx="1200150" cy="95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694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El objeto </a:t>
            </a:r>
            <a:r>
              <a:rPr lang="es-ES" i="1" dirty="0" err="1"/>
              <a:t>Math</a:t>
            </a:r>
            <a:endParaRPr lang="es-ES" i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401502"/>
              </p:ext>
            </p:extLst>
          </p:nvPr>
        </p:nvGraphicFramePr>
        <p:xfrm>
          <a:off x="1097280" y="2104679"/>
          <a:ext cx="100584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959">
                  <a:extLst>
                    <a:ext uri="{9D8B030D-6E8A-4147-A177-3AD203B41FA5}">
                      <a16:colId xmlns:a16="http://schemas.microsoft.com/office/drawing/2014/main" val="3760206339"/>
                    </a:ext>
                  </a:extLst>
                </a:gridCol>
                <a:gridCol w="4850641">
                  <a:extLst>
                    <a:ext uri="{9D8B030D-6E8A-4147-A177-3AD203B41FA5}">
                      <a16:colId xmlns:a16="http://schemas.microsoft.com/office/drawing/2014/main" val="226952097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397351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800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8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i="1" dirty="0" err="1"/>
                        <a:t>abs</a:t>
                      </a:r>
                      <a:r>
                        <a:rPr lang="es-ES" sz="1800" i="1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Retorna el valor absoluto de </a:t>
                      </a:r>
                      <a:r>
                        <a:rPr lang="es-ES" sz="1800" i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i="1" dirty="0" err="1"/>
                        <a:t>Math.abs</a:t>
                      </a:r>
                      <a:r>
                        <a:rPr lang="es-ES" sz="1800" i="1" dirty="0"/>
                        <a:t>(-3.28); // 3.28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89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i="1" dirty="0" err="1"/>
                        <a:t>ceil</a:t>
                      </a:r>
                      <a:r>
                        <a:rPr lang="es-ES" sz="1800" i="1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Retorna el valor entero superior</a:t>
                      </a:r>
                      <a:r>
                        <a:rPr lang="es-ES" sz="1800" baseline="0" dirty="0"/>
                        <a:t> más cercano a </a:t>
                      </a:r>
                      <a:r>
                        <a:rPr lang="es-ES" sz="1800" i="1" baseline="0" dirty="0"/>
                        <a:t>x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i="1" dirty="0" err="1"/>
                        <a:t>Math.ceil</a:t>
                      </a:r>
                      <a:r>
                        <a:rPr lang="es-ES" sz="1800" i="1" dirty="0"/>
                        <a:t>(3.28); //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28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i="1" dirty="0" err="1"/>
                        <a:t>floor</a:t>
                      </a:r>
                      <a:r>
                        <a:rPr lang="es-ES" sz="1800" i="1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Retorna el valor entero inferior más cercano a </a:t>
                      </a:r>
                      <a:r>
                        <a:rPr lang="es-ES" sz="1800" i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i="1" dirty="0" err="1"/>
                        <a:t>Math.floor</a:t>
                      </a:r>
                      <a:r>
                        <a:rPr lang="es-ES" sz="1800" i="1" dirty="0"/>
                        <a:t>(3.28); //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9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i="1" dirty="0" err="1"/>
                        <a:t>max</a:t>
                      </a:r>
                      <a:r>
                        <a:rPr lang="es-ES" sz="1800" i="1" dirty="0"/>
                        <a:t>(x, y, z, …,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Retorna el número con el</a:t>
                      </a:r>
                      <a:r>
                        <a:rPr lang="es-ES" sz="1800" baseline="0" dirty="0"/>
                        <a:t> valor más alto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i="1" dirty="0" err="1"/>
                        <a:t>Math.max</a:t>
                      </a:r>
                      <a:r>
                        <a:rPr lang="es-ES" sz="1800" i="1" dirty="0"/>
                        <a:t>(8, 5, 2); //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05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i="1" dirty="0"/>
                        <a:t>min(x, y, z, …,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Retorna el número con el valor más 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i="1" dirty="0" err="1"/>
                        <a:t>Math.min</a:t>
                      </a:r>
                      <a:r>
                        <a:rPr lang="es-ES" sz="1800" i="1" dirty="0"/>
                        <a:t>(8, 5, 2); //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94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i="1" dirty="0" err="1"/>
                        <a:t>pow</a:t>
                      </a:r>
                      <a:r>
                        <a:rPr lang="es-ES" sz="1800" i="1" dirty="0"/>
                        <a:t>(x,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Retorna el valor</a:t>
                      </a:r>
                      <a:r>
                        <a:rPr lang="es-ES" sz="1800" baseline="0" dirty="0"/>
                        <a:t> de </a:t>
                      </a:r>
                      <a:r>
                        <a:rPr lang="es-ES" sz="1800" i="1" baseline="0" dirty="0"/>
                        <a:t>x</a:t>
                      </a:r>
                      <a:r>
                        <a:rPr lang="es-ES" sz="1800" baseline="0" dirty="0"/>
                        <a:t> elevado a </a:t>
                      </a:r>
                      <a:r>
                        <a:rPr lang="es-ES" sz="1800" i="1" baseline="0" dirty="0"/>
                        <a:t>y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i="1" dirty="0" err="1"/>
                        <a:t>Math.pow</a:t>
                      </a:r>
                      <a:r>
                        <a:rPr lang="es-ES" sz="1800" i="1" dirty="0"/>
                        <a:t>(2, 3); //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766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i="1" dirty="0" err="1"/>
                        <a:t>random</a:t>
                      </a:r>
                      <a:r>
                        <a:rPr lang="es-ES" sz="1800" i="1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Retorna un número aleatorio entre 0 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i="1" dirty="0" err="1"/>
                        <a:t>Math.random</a:t>
                      </a:r>
                      <a:r>
                        <a:rPr lang="es-ES" sz="1800" i="1" dirty="0"/>
                        <a:t>(); // 0.759755930…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81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i="1" dirty="0"/>
                        <a:t>round(x)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Retorna el</a:t>
                      </a:r>
                      <a:r>
                        <a:rPr lang="es-ES" sz="1800" baseline="0" dirty="0"/>
                        <a:t> valor de </a:t>
                      </a:r>
                      <a:r>
                        <a:rPr lang="es-ES" sz="1800" i="1" baseline="0" dirty="0"/>
                        <a:t>x </a:t>
                      </a:r>
                      <a:r>
                        <a:rPr lang="es-ES" sz="1800" i="0" baseline="0" dirty="0"/>
                        <a:t>redondeado a su entero más cercano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i="1" dirty="0" err="1"/>
                        <a:t>Math.round</a:t>
                      </a:r>
                      <a:r>
                        <a:rPr lang="es-ES" sz="1800" i="1" dirty="0"/>
                        <a:t>(3.28); //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4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95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Condiciones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151" y="2037936"/>
            <a:ext cx="3343275" cy="1790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638" y="4451927"/>
            <a:ext cx="1638300" cy="904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Flecha abajo 7"/>
          <p:cNvSpPr/>
          <p:nvPr/>
        </p:nvSpPr>
        <p:spPr>
          <a:xfrm>
            <a:off x="2902107" y="3828636"/>
            <a:ext cx="367867" cy="623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894" y="2037936"/>
            <a:ext cx="4095750" cy="2657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505" y="5318702"/>
            <a:ext cx="1914525" cy="895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Flecha abajo 10"/>
          <p:cNvSpPr/>
          <p:nvPr/>
        </p:nvSpPr>
        <p:spPr>
          <a:xfrm>
            <a:off x="7256835" y="4695411"/>
            <a:ext cx="367867" cy="623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609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Conversión de tipos (I)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En JS hay 5 tipos de datos que pueden contener valores: </a:t>
            </a:r>
            <a:r>
              <a:rPr lang="es-ES" i="1" dirty="0" err="1"/>
              <a:t>string</a:t>
            </a:r>
            <a:r>
              <a:rPr lang="es-ES" i="1" dirty="0"/>
              <a:t>, </a:t>
            </a:r>
            <a:r>
              <a:rPr lang="es-ES" i="1" dirty="0" err="1"/>
              <a:t>number</a:t>
            </a:r>
            <a:r>
              <a:rPr lang="es-ES" i="1" dirty="0"/>
              <a:t>, </a:t>
            </a:r>
            <a:r>
              <a:rPr lang="es-ES" i="1" dirty="0" err="1"/>
              <a:t>boolean</a:t>
            </a:r>
            <a:r>
              <a:rPr lang="es-ES" i="1" dirty="0"/>
              <a:t>, </a:t>
            </a:r>
            <a:r>
              <a:rPr lang="es-ES" i="1" dirty="0" err="1"/>
              <a:t>object</a:t>
            </a:r>
            <a:r>
              <a:rPr lang="es-ES" i="1" dirty="0"/>
              <a:t>, </a:t>
            </a:r>
            <a:r>
              <a:rPr lang="es-ES" i="1" dirty="0" err="1"/>
              <a:t>function</a:t>
            </a:r>
            <a:endParaRPr lang="es-ES" i="1" dirty="0"/>
          </a:p>
          <a:p>
            <a:pPr lvl="1"/>
            <a:r>
              <a:rPr lang="es-ES" dirty="0"/>
              <a:t>Hay 6 tipos de objeto: </a:t>
            </a:r>
            <a:r>
              <a:rPr lang="es-ES" i="1" dirty="0" err="1"/>
              <a:t>Object</a:t>
            </a:r>
            <a:r>
              <a:rPr lang="es-ES" i="1" dirty="0"/>
              <a:t>, Date, </a:t>
            </a:r>
            <a:r>
              <a:rPr lang="es-ES" i="1" dirty="0" err="1"/>
              <a:t>Array</a:t>
            </a:r>
            <a:r>
              <a:rPr lang="es-ES" i="1" dirty="0"/>
              <a:t>, </a:t>
            </a:r>
            <a:r>
              <a:rPr lang="es-ES" i="1" dirty="0" err="1"/>
              <a:t>String</a:t>
            </a:r>
            <a:r>
              <a:rPr lang="es-ES" i="1" dirty="0"/>
              <a:t>, </a:t>
            </a:r>
            <a:r>
              <a:rPr lang="es-ES" i="1" dirty="0" err="1"/>
              <a:t>Number</a:t>
            </a:r>
            <a:r>
              <a:rPr lang="es-ES" i="1" dirty="0"/>
              <a:t>, </a:t>
            </a:r>
            <a:r>
              <a:rPr lang="es-ES" i="1" dirty="0" err="1"/>
              <a:t>Boolean</a:t>
            </a:r>
            <a:endParaRPr lang="es-ES" i="1" dirty="0"/>
          </a:p>
          <a:p>
            <a:pPr lvl="1"/>
            <a:r>
              <a:rPr lang="es-ES" dirty="0"/>
              <a:t>Y hay dos tipos de datos que no pueden contener valores: </a:t>
            </a:r>
            <a:r>
              <a:rPr lang="es-ES" i="1" dirty="0" err="1"/>
              <a:t>null</a:t>
            </a:r>
            <a:r>
              <a:rPr lang="es-ES" dirty="0"/>
              <a:t> y </a:t>
            </a:r>
            <a:r>
              <a:rPr lang="es-ES" i="1" dirty="0" err="1"/>
              <a:t>undefined</a:t>
            </a:r>
            <a:endParaRPr lang="es-ES" i="1" dirty="0"/>
          </a:p>
          <a:p>
            <a:pPr lvl="1"/>
            <a:r>
              <a:rPr lang="es-ES" dirty="0"/>
              <a:t>La propiedad </a:t>
            </a:r>
            <a:r>
              <a:rPr lang="es-ES" i="1" dirty="0"/>
              <a:t>constructor </a:t>
            </a:r>
            <a:r>
              <a:rPr lang="es-ES" dirty="0"/>
              <a:t>retorna la función constructora para todas las variables JS:</a:t>
            </a:r>
            <a:endParaRPr lang="es-ES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869" y="3220279"/>
            <a:ext cx="2376939" cy="29457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930" y="3220280"/>
            <a:ext cx="2397079" cy="29457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Flecha derecha 5"/>
          <p:cNvSpPr/>
          <p:nvPr/>
        </p:nvSpPr>
        <p:spPr>
          <a:xfrm>
            <a:off x="4248808" y="4550207"/>
            <a:ext cx="525122" cy="280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131" y="3220279"/>
            <a:ext cx="3197156" cy="2943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Flecha derecha 7"/>
          <p:cNvSpPr/>
          <p:nvPr/>
        </p:nvSpPr>
        <p:spPr>
          <a:xfrm>
            <a:off x="7171177" y="4550207"/>
            <a:ext cx="525122" cy="280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154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Conversión de tipos (II)</a:t>
            </a:r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733976"/>
              </p:ext>
            </p:extLst>
          </p:nvPr>
        </p:nvGraphicFramePr>
        <p:xfrm>
          <a:off x="1097280" y="1836324"/>
          <a:ext cx="100584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35702930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27688446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26695849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614392747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r>
                        <a:rPr lang="es-ES" sz="1400" dirty="0"/>
                        <a:t>Valor 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Conversión a </a:t>
                      </a:r>
                      <a:r>
                        <a:rPr lang="es-ES" sz="1400" i="1" dirty="0" err="1"/>
                        <a:t>Number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Conversión</a:t>
                      </a:r>
                      <a:r>
                        <a:rPr lang="es-ES" sz="1400" baseline="0" dirty="0"/>
                        <a:t> a </a:t>
                      </a:r>
                      <a:r>
                        <a:rPr lang="es-ES" sz="1400" i="1" baseline="0" dirty="0" err="1"/>
                        <a:t>String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Conversión a </a:t>
                      </a:r>
                      <a:r>
                        <a:rPr lang="es-ES" sz="1400" i="1" dirty="0" err="1"/>
                        <a:t>Boolean</a:t>
                      </a:r>
                      <a:endParaRPr lang="es-E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867826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r>
                        <a:rPr lang="es-ES" sz="1400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“false”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178653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r>
                        <a:rPr lang="es-ES" sz="1400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“true”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036594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r>
                        <a:rPr lang="es-ES" sz="1400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002615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r>
                        <a:rPr lang="es-ES" sz="1400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14961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r>
                        <a:rPr lang="es-ES" sz="1400" i="1" dirty="0"/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647726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r>
                        <a:rPr lang="es-ES" sz="1400" i="1" dirty="0"/>
                        <a:t>“000”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“000”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13705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r>
                        <a:rPr lang="es-ES" sz="1400" i="1" dirty="0"/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804917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r>
                        <a:rPr lang="es-ES" sz="1400" i="1" dirty="0" err="1"/>
                        <a:t>NaN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err="1"/>
                        <a:t>NaN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“</a:t>
                      </a:r>
                      <a:r>
                        <a:rPr lang="es-ES" sz="1400" i="1" dirty="0" err="1"/>
                        <a:t>NaN</a:t>
                      </a:r>
                      <a:r>
                        <a:rPr lang="es-ES" sz="1400" i="1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37939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r>
                        <a:rPr lang="es-ES" sz="1400" i="1" dirty="0"/>
                        <a:t>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i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658417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r>
                        <a:rPr lang="es-ES" sz="1400" i="1" dirty="0"/>
                        <a:t>“diez”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err="1"/>
                        <a:t>NaN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“diez”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600735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r>
                        <a:rPr lang="es-ES" sz="1400" i="1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23064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r>
                        <a:rPr lang="es-ES" sz="1400" i="1" dirty="0"/>
                        <a:t>[20]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“20”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787426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r>
                        <a:rPr lang="es-ES" sz="1400" i="1" dirty="0"/>
                        <a:t>[10, 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err="1"/>
                        <a:t>NaN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“10,20”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615385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149101"/>
              </p:ext>
            </p:extLst>
          </p:nvPr>
        </p:nvGraphicFramePr>
        <p:xfrm>
          <a:off x="1104480" y="1836324"/>
          <a:ext cx="100440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00">
                  <a:extLst>
                    <a:ext uri="{9D8B030D-6E8A-4147-A177-3AD203B41FA5}">
                      <a16:colId xmlns:a16="http://schemas.microsoft.com/office/drawing/2014/main" val="3183853328"/>
                    </a:ext>
                  </a:extLst>
                </a:gridCol>
                <a:gridCol w="2511000">
                  <a:extLst>
                    <a:ext uri="{9D8B030D-6E8A-4147-A177-3AD203B41FA5}">
                      <a16:colId xmlns:a16="http://schemas.microsoft.com/office/drawing/2014/main" val="3068349142"/>
                    </a:ext>
                  </a:extLst>
                </a:gridCol>
                <a:gridCol w="2511000">
                  <a:extLst>
                    <a:ext uri="{9D8B030D-6E8A-4147-A177-3AD203B41FA5}">
                      <a16:colId xmlns:a16="http://schemas.microsoft.com/office/drawing/2014/main" val="1154491780"/>
                    </a:ext>
                  </a:extLst>
                </a:gridCol>
                <a:gridCol w="2511000">
                  <a:extLst>
                    <a:ext uri="{9D8B030D-6E8A-4147-A177-3AD203B41FA5}">
                      <a16:colId xmlns:a16="http://schemas.microsoft.com/office/drawing/2014/main" val="2021421358"/>
                    </a:ext>
                  </a:extLst>
                </a:gridCol>
              </a:tblGrid>
              <a:tr h="303429">
                <a:tc>
                  <a:txBody>
                    <a:bodyPr/>
                    <a:lstStyle/>
                    <a:p>
                      <a:r>
                        <a:rPr lang="es-ES" sz="1400" dirty="0"/>
                        <a:t>Valor 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Conversión a </a:t>
                      </a:r>
                      <a:r>
                        <a:rPr lang="es-ES" sz="1400" i="1" dirty="0" err="1"/>
                        <a:t>Number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Conversión a </a:t>
                      </a:r>
                      <a:r>
                        <a:rPr lang="es-ES" sz="1400" i="1" dirty="0" err="1"/>
                        <a:t>String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Conversión a </a:t>
                      </a:r>
                      <a:r>
                        <a:rPr lang="es-ES" sz="1400" i="1" dirty="0" err="1"/>
                        <a:t>Boolean</a:t>
                      </a:r>
                      <a:endParaRPr lang="es-E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85268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r>
                        <a:rPr lang="es-ES" sz="1400" i="1" dirty="0"/>
                        <a:t>[“diez”]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err="1"/>
                        <a:t>NaN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“diez”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57777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r>
                        <a:rPr lang="es-ES" sz="1400" i="1" dirty="0"/>
                        <a:t>[“diez”, “veinte”]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err="1"/>
                        <a:t>NaN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“</a:t>
                      </a:r>
                      <a:r>
                        <a:rPr lang="es-ES" sz="1400" i="1"/>
                        <a:t>diez,</a:t>
                      </a:r>
                      <a:r>
                        <a:rPr lang="es-ES" sz="1400" i="1" dirty="0" err="1"/>
                        <a:t>veinte</a:t>
                      </a:r>
                      <a:r>
                        <a:rPr lang="es-ES" sz="1400" i="1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84198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r>
                        <a:rPr lang="es-ES" sz="1400" i="1" dirty="0" err="1"/>
                        <a:t>function</a:t>
                      </a:r>
                      <a:r>
                        <a:rPr lang="es-ES" sz="1400" i="1" dirty="0"/>
                        <a:t>(){}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err="1"/>
                        <a:t>NaN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“</a:t>
                      </a:r>
                      <a:r>
                        <a:rPr lang="es-ES" sz="1400" i="1" dirty="0" err="1"/>
                        <a:t>function</a:t>
                      </a:r>
                      <a:r>
                        <a:rPr lang="es-ES" sz="1400" i="1" dirty="0"/>
                        <a:t>(){}”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971977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r>
                        <a:rPr lang="es-ES" sz="1400" i="1" dirty="0"/>
                        <a:t>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err="1"/>
                        <a:t>NaN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“[</a:t>
                      </a:r>
                      <a:r>
                        <a:rPr lang="es-ES" sz="1400" i="1" dirty="0" err="1"/>
                        <a:t>object</a:t>
                      </a:r>
                      <a:r>
                        <a:rPr lang="es-ES" sz="1400" i="1" dirty="0"/>
                        <a:t> </a:t>
                      </a:r>
                      <a:r>
                        <a:rPr lang="es-ES" sz="1400" i="1" dirty="0" err="1"/>
                        <a:t>Object</a:t>
                      </a:r>
                      <a:r>
                        <a:rPr lang="es-ES" sz="1400" i="1" dirty="0"/>
                        <a:t>]”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689728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r>
                        <a:rPr lang="es-ES" sz="1400" i="1" dirty="0" err="1"/>
                        <a:t>null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“</a:t>
                      </a:r>
                      <a:r>
                        <a:rPr lang="es-ES" sz="1400" i="1" dirty="0" err="1"/>
                        <a:t>null</a:t>
                      </a:r>
                      <a:r>
                        <a:rPr lang="es-ES" sz="1400" i="1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56147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r>
                        <a:rPr lang="es-ES" sz="1400" i="1" dirty="0" err="1"/>
                        <a:t>undefined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err="1"/>
                        <a:t>NaN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“</a:t>
                      </a:r>
                      <a:r>
                        <a:rPr lang="es-ES" sz="1400" i="1" dirty="0" err="1"/>
                        <a:t>undefined</a:t>
                      </a:r>
                      <a:r>
                        <a:rPr lang="es-ES" sz="1400" i="1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83139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022288"/>
              </p:ext>
            </p:extLst>
          </p:nvPr>
        </p:nvGraphicFramePr>
        <p:xfrm>
          <a:off x="1097280" y="4506474"/>
          <a:ext cx="10044000" cy="822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11000">
                  <a:extLst>
                    <a:ext uri="{9D8B030D-6E8A-4147-A177-3AD203B41FA5}">
                      <a16:colId xmlns:a16="http://schemas.microsoft.com/office/drawing/2014/main" val="358442565"/>
                    </a:ext>
                  </a:extLst>
                </a:gridCol>
                <a:gridCol w="2511000">
                  <a:extLst>
                    <a:ext uri="{9D8B030D-6E8A-4147-A177-3AD203B41FA5}">
                      <a16:colId xmlns:a16="http://schemas.microsoft.com/office/drawing/2014/main" val="2404846176"/>
                    </a:ext>
                  </a:extLst>
                </a:gridCol>
                <a:gridCol w="5022000">
                  <a:extLst>
                    <a:ext uri="{9D8B030D-6E8A-4147-A177-3AD203B41FA5}">
                      <a16:colId xmlns:a16="http://schemas.microsoft.com/office/drawing/2014/main" val="80254098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s-ES" sz="1400" b="0" i="1" dirty="0"/>
                        <a:t>(123).</a:t>
                      </a:r>
                      <a:r>
                        <a:rPr lang="es-ES" sz="1400" b="0" i="1" dirty="0" err="1"/>
                        <a:t>toString</a:t>
                      </a:r>
                      <a:r>
                        <a:rPr lang="es-ES" sz="1400" b="0" i="1" dirty="0"/>
                        <a:t>() //</a:t>
                      </a:r>
                      <a:r>
                        <a:rPr lang="es-ES" sz="1400" b="0" i="1" baseline="0" dirty="0"/>
                        <a:t> “123”</a:t>
                      </a:r>
                      <a:endParaRPr lang="es-ES" sz="1400" b="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i="1" dirty="0" err="1"/>
                        <a:t>false.toString</a:t>
                      </a:r>
                      <a:r>
                        <a:rPr lang="es-ES" sz="1400" b="0" i="1" dirty="0"/>
                        <a:t>() // “false”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i="1" dirty="0"/>
                        <a:t>Date().</a:t>
                      </a:r>
                      <a:r>
                        <a:rPr lang="es-ES" sz="1400" b="0" i="1" dirty="0" err="1"/>
                        <a:t>toString</a:t>
                      </a:r>
                      <a:r>
                        <a:rPr lang="es-ES" sz="1400" b="0" i="1" dirty="0"/>
                        <a:t>() /*</a:t>
                      </a:r>
                      <a:r>
                        <a:rPr lang="es-ES" sz="1400" b="0" i="1" baseline="0" dirty="0"/>
                        <a:t> </a:t>
                      </a:r>
                      <a:r>
                        <a:rPr lang="en-US" sz="1400" b="0" i="1" baseline="0" dirty="0"/>
                        <a:t>"Wed Mar 25 2020 16:24:55 GMT+0100 (Central European Standard Time)“ */</a:t>
                      </a:r>
                      <a:endParaRPr lang="es-ES" sz="1400" b="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9573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s-ES" sz="1400" b="0" i="1" dirty="0" err="1"/>
                        <a:t>Number</a:t>
                      </a:r>
                      <a:r>
                        <a:rPr lang="es-ES" sz="1400" b="0" i="1" dirty="0"/>
                        <a:t>(“3.14”) // 3.14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i="1" dirty="0" err="1"/>
                        <a:t>Number</a:t>
                      </a:r>
                      <a:r>
                        <a:rPr lang="es-ES" sz="1400" b="0" i="1" dirty="0"/>
                        <a:t>(false) //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i="1" dirty="0" err="1"/>
                        <a:t>Number</a:t>
                      </a:r>
                      <a:r>
                        <a:rPr lang="es-ES" sz="1400" b="0" i="1" dirty="0"/>
                        <a:t>(new Date()) // 1585149842344 (milisegundos)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635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08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contenido 1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08894" y="2338388"/>
            <a:ext cx="4514850" cy="3038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Errores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s-ES" dirty="0"/>
              <a:t>La declaración </a:t>
            </a:r>
            <a:r>
              <a:rPr lang="es-ES" i="1" dirty="0"/>
              <a:t>try </a:t>
            </a:r>
            <a:r>
              <a:rPr lang="es-ES" dirty="0"/>
              <a:t>permite probar un bloque de código en busca de errores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La declaración </a:t>
            </a:r>
            <a:r>
              <a:rPr lang="es-ES" i="1" dirty="0" err="1"/>
              <a:t>throw</a:t>
            </a:r>
            <a:r>
              <a:rPr lang="es-ES" i="1" dirty="0"/>
              <a:t> </a:t>
            </a:r>
            <a:r>
              <a:rPr lang="es-ES" dirty="0"/>
              <a:t>permite crear errores personalizados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La declaración </a:t>
            </a:r>
            <a:r>
              <a:rPr lang="es-ES" i="1" dirty="0"/>
              <a:t>catch </a:t>
            </a:r>
            <a:r>
              <a:rPr lang="es-ES" dirty="0"/>
              <a:t>permite manejar el error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La declaración </a:t>
            </a:r>
            <a:r>
              <a:rPr lang="es-ES" i="1" dirty="0" err="1"/>
              <a:t>finally</a:t>
            </a:r>
            <a:r>
              <a:rPr lang="es-ES" i="1" dirty="0"/>
              <a:t> </a:t>
            </a:r>
            <a:r>
              <a:rPr lang="es-ES" dirty="0"/>
              <a:t>permite ejecutar código después de las declaraciones </a:t>
            </a:r>
            <a:r>
              <a:rPr lang="es-ES" i="1" dirty="0"/>
              <a:t>try </a:t>
            </a:r>
            <a:r>
              <a:rPr lang="es-ES" dirty="0"/>
              <a:t>y </a:t>
            </a:r>
            <a:r>
              <a:rPr lang="es-ES" i="1" dirty="0"/>
              <a:t>catch</a:t>
            </a:r>
            <a:r>
              <a:rPr lang="es-ES" dirty="0"/>
              <a:t>, sin importar el resultado</a:t>
            </a:r>
          </a:p>
          <a:p>
            <a:pPr lvl="1"/>
            <a:endParaRPr lang="es-ES" i="1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444" y="5376863"/>
            <a:ext cx="1809750" cy="466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895" y="2338388"/>
            <a:ext cx="4514850" cy="3038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6631" y="5376863"/>
            <a:ext cx="2619375" cy="733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700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El alcance (</a:t>
            </a:r>
            <a:r>
              <a:rPr lang="es-ES" i="1" dirty="0" err="1"/>
              <a:t>scope</a:t>
            </a:r>
            <a:r>
              <a:rPr lang="es-ES" dirty="0"/>
              <a:t>) determina la accesibilidad (visibilidad) de las variables</a:t>
            </a:r>
          </a:p>
          <a:p>
            <a:pPr lvl="1"/>
            <a:r>
              <a:rPr lang="es-ES" dirty="0"/>
              <a:t>En JavaScript hay dos tipos de alcance: local y global</a:t>
            </a:r>
          </a:p>
          <a:p>
            <a:pPr lvl="1"/>
            <a:r>
              <a:rPr lang="es-ES" dirty="0"/>
              <a:t>Las variables declaradas dentro de una función, son locales a la función, por lo que tienen </a:t>
            </a:r>
            <a:r>
              <a:rPr lang="es-ES" b="1" dirty="0"/>
              <a:t>alcance de función </a:t>
            </a:r>
            <a:r>
              <a:rPr lang="es-ES" dirty="0"/>
              <a:t>(</a:t>
            </a:r>
            <a:r>
              <a:rPr lang="es-ES" i="1" dirty="0" err="1"/>
              <a:t>function</a:t>
            </a:r>
            <a:r>
              <a:rPr lang="es-ES" i="1" dirty="0"/>
              <a:t> </a:t>
            </a:r>
            <a:r>
              <a:rPr lang="es-ES" i="1" dirty="0" err="1"/>
              <a:t>scope</a:t>
            </a:r>
            <a:r>
              <a:rPr lang="es-ES" dirty="0"/>
              <a:t>); lo cual significa que sólo se puede acceder a ellas dentro de la función</a:t>
            </a:r>
          </a:p>
          <a:p>
            <a:pPr lvl="1"/>
            <a:r>
              <a:rPr lang="es-ES" dirty="0"/>
              <a:t>Ya que las variables locales sólo son reconocidas dentro de las funciones en las que están definidas, se puede usar los mismos nombres de variable en diferentes funciones</a:t>
            </a:r>
          </a:p>
          <a:p>
            <a:pPr lvl="1"/>
            <a:r>
              <a:rPr lang="es-ES" dirty="0"/>
              <a:t>Una variable declarada fuera de una función, se convierte en una variable </a:t>
            </a:r>
            <a:r>
              <a:rPr lang="es-ES" b="1" dirty="0"/>
              <a:t>global</a:t>
            </a:r>
            <a:r>
              <a:rPr lang="es-ES" dirty="0"/>
              <a:t>, lo que significa que tiene </a:t>
            </a:r>
            <a:r>
              <a:rPr lang="es-ES" b="1" dirty="0"/>
              <a:t>alcance global </a:t>
            </a:r>
            <a:r>
              <a:rPr lang="es-ES" dirty="0"/>
              <a:t>(</a:t>
            </a:r>
            <a:r>
              <a:rPr lang="es-ES" i="1" dirty="0"/>
              <a:t>global </a:t>
            </a:r>
            <a:r>
              <a:rPr lang="es-ES" i="1" dirty="0" err="1"/>
              <a:t>scope</a:t>
            </a:r>
            <a:r>
              <a:rPr lang="es-ES" dirty="0"/>
              <a:t>) y puede ser accedida desde cualquier parte del código</a:t>
            </a:r>
          </a:p>
          <a:p>
            <a:pPr lvl="1"/>
            <a:r>
              <a:rPr lang="es-ES" dirty="0"/>
              <a:t>En JavaScript, los objetos y las funciones son también variables</a:t>
            </a:r>
          </a:p>
          <a:p>
            <a:pPr lvl="1"/>
            <a:r>
              <a:rPr lang="es-ES" dirty="0"/>
              <a:t>El alcance determina la accesibilidad de las variables, objetos y funciones desde diferentes partes del código</a:t>
            </a:r>
          </a:p>
          <a:p>
            <a:pPr lvl="1"/>
            <a:r>
              <a:rPr lang="es-ES" dirty="0"/>
              <a:t>Si se asigna valor a una variable que no ha sido declarada, automáticamente se convierte en una variable global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</a:t>
            </a:r>
            <a:r>
              <a:rPr lang="es-ES" i="1" dirty="0" err="1"/>
              <a:t>Scope</a:t>
            </a:r>
            <a:endParaRPr lang="es-ES" i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5762625" cy="4314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905" y="3371639"/>
            <a:ext cx="4181475" cy="971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069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/>
              <a:t>JavaScript es el lenguaje de programación de HTML y la web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Las páginas web no son el único lugar en el que JavaScript es usado. Muchas aplicaciones de escritorio y programas de servidor usan JavaScript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JavaScript, entre muchas otras cosas, puede:</a:t>
            </a:r>
          </a:p>
          <a:p>
            <a:pPr lvl="2">
              <a:lnSpc>
                <a:spcPct val="100000"/>
              </a:lnSpc>
            </a:pPr>
            <a:r>
              <a:rPr lang="es-ES" sz="1600" dirty="0"/>
              <a:t>Cambiar el contenido HTML</a:t>
            </a:r>
          </a:p>
          <a:p>
            <a:pPr lvl="2">
              <a:lnSpc>
                <a:spcPct val="100000"/>
              </a:lnSpc>
            </a:pPr>
            <a:r>
              <a:rPr lang="es-ES" sz="1600" dirty="0"/>
              <a:t>Cambiar los valores de los atributos HTML</a:t>
            </a:r>
          </a:p>
          <a:p>
            <a:pPr lvl="2">
              <a:lnSpc>
                <a:spcPct val="100000"/>
              </a:lnSpc>
            </a:pPr>
            <a:r>
              <a:rPr lang="es-ES" sz="1600" dirty="0"/>
              <a:t>Cambiar los estilos CSS</a:t>
            </a:r>
          </a:p>
          <a:p>
            <a:pPr lvl="2">
              <a:lnSpc>
                <a:spcPct val="100000"/>
              </a:lnSpc>
            </a:pPr>
            <a:r>
              <a:rPr lang="es-ES" sz="1600" dirty="0"/>
              <a:t>Esconder elementos HTML</a:t>
            </a:r>
          </a:p>
          <a:p>
            <a:pPr lvl="2">
              <a:lnSpc>
                <a:spcPct val="100000"/>
              </a:lnSpc>
            </a:pPr>
            <a:r>
              <a:rPr lang="es-ES" sz="1600" dirty="0"/>
              <a:t>Mostrar elementos HTML</a:t>
            </a:r>
          </a:p>
        </p:txBody>
      </p:sp>
    </p:spTree>
    <p:extLst>
      <p:ext uri="{BB962C8B-B14F-4D97-AF65-F5344CB8AC3E}">
        <p14:creationId xmlns:p14="http://schemas.microsoft.com/office/powerpoint/2010/main" val="424249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</a:t>
            </a:r>
            <a:r>
              <a:rPr lang="es-ES" i="1" dirty="0" err="1"/>
              <a:t>this</a:t>
            </a:r>
            <a:r>
              <a:rPr lang="es-ES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En un </a:t>
            </a:r>
            <a:r>
              <a:rPr lang="es-ES" b="1" dirty="0"/>
              <a:t>método</a:t>
            </a:r>
            <a:r>
              <a:rPr lang="es-ES" dirty="0"/>
              <a:t>, </a:t>
            </a:r>
            <a:r>
              <a:rPr lang="es-ES" i="1" dirty="0" err="1"/>
              <a:t>this</a:t>
            </a:r>
            <a:r>
              <a:rPr lang="es-ES" i="1" dirty="0"/>
              <a:t> </a:t>
            </a:r>
            <a:r>
              <a:rPr lang="es-ES" dirty="0"/>
              <a:t>se refiere al objeto “dueño” del método</a:t>
            </a:r>
          </a:p>
          <a:p>
            <a:pPr lvl="1"/>
            <a:r>
              <a:rPr lang="es-ES" dirty="0"/>
              <a:t>Por sí solo, </a:t>
            </a:r>
            <a:r>
              <a:rPr lang="es-ES" i="1" dirty="0" err="1"/>
              <a:t>this</a:t>
            </a:r>
            <a:r>
              <a:rPr lang="es-ES" i="1" dirty="0"/>
              <a:t> </a:t>
            </a:r>
            <a:r>
              <a:rPr lang="es-ES" dirty="0"/>
              <a:t>se refiere al objeto global</a:t>
            </a:r>
          </a:p>
          <a:p>
            <a:pPr lvl="1"/>
            <a:r>
              <a:rPr lang="es-ES" dirty="0"/>
              <a:t>En una función, </a:t>
            </a:r>
            <a:r>
              <a:rPr lang="es-ES" i="1" dirty="0" err="1"/>
              <a:t>this</a:t>
            </a:r>
            <a:r>
              <a:rPr lang="es-ES" i="1" dirty="0"/>
              <a:t> </a:t>
            </a:r>
            <a:r>
              <a:rPr lang="es-ES" dirty="0"/>
              <a:t>se refiere al objeto global</a:t>
            </a:r>
          </a:p>
          <a:p>
            <a:pPr lvl="1"/>
            <a:r>
              <a:rPr lang="es-ES" dirty="0"/>
              <a:t>En un evento, </a:t>
            </a:r>
            <a:r>
              <a:rPr lang="es-ES" i="1" dirty="0" err="1"/>
              <a:t>this</a:t>
            </a:r>
            <a:r>
              <a:rPr lang="es-ES" i="1" dirty="0"/>
              <a:t> </a:t>
            </a:r>
            <a:r>
              <a:rPr lang="es-ES" dirty="0"/>
              <a:t>se refiere al elemento que recibe el evento</a:t>
            </a:r>
            <a:endParaRPr lang="es-ES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467" y="3281893"/>
            <a:ext cx="5534025" cy="2695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366" y="3710517"/>
            <a:ext cx="4848225" cy="1838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366" y="3481916"/>
            <a:ext cx="4886325" cy="2295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8553" y="3577165"/>
            <a:ext cx="4933950" cy="2105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428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</a:t>
            </a:r>
            <a:r>
              <a:rPr lang="es-ES" i="1" dirty="0" err="1"/>
              <a:t>Let</a:t>
            </a:r>
            <a:endParaRPr lang="es-E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ES2015 introdujo dos palabras clave importantes: </a:t>
            </a:r>
            <a:r>
              <a:rPr lang="es-ES" i="1" dirty="0" err="1"/>
              <a:t>let</a:t>
            </a:r>
            <a:r>
              <a:rPr lang="es-ES" dirty="0"/>
              <a:t> y </a:t>
            </a:r>
            <a:r>
              <a:rPr lang="es-ES" i="1" dirty="0" err="1"/>
              <a:t>const</a:t>
            </a:r>
            <a:endParaRPr lang="es-ES" i="1" dirty="0"/>
          </a:p>
          <a:p>
            <a:pPr lvl="1"/>
            <a:r>
              <a:rPr lang="es-ES" dirty="0"/>
              <a:t>Estas dos palabras clave proveen variables y constantes con </a:t>
            </a:r>
            <a:r>
              <a:rPr lang="es-ES" b="1" dirty="0"/>
              <a:t>alcance de bloque </a:t>
            </a:r>
            <a:r>
              <a:rPr lang="es-ES" dirty="0"/>
              <a:t>(</a:t>
            </a:r>
            <a:r>
              <a:rPr lang="es-ES" i="1" dirty="0"/>
              <a:t>Block </a:t>
            </a:r>
            <a:r>
              <a:rPr lang="es-ES" i="1" dirty="0" err="1"/>
              <a:t>Scope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Anteriormente, JavaScript sólo tenía</a:t>
            </a:r>
            <a:r>
              <a:rPr lang="es-ES" b="1" dirty="0"/>
              <a:t> alcance global</a:t>
            </a:r>
            <a:r>
              <a:rPr lang="es-ES" dirty="0"/>
              <a:t> y </a:t>
            </a:r>
            <a:r>
              <a:rPr lang="es-ES" b="1" dirty="0"/>
              <a:t>alcance de función</a:t>
            </a:r>
          </a:p>
          <a:p>
            <a:pPr lvl="1"/>
            <a:r>
              <a:rPr lang="es-ES" dirty="0"/>
              <a:t>Las variables declaradas con la palabra clave </a:t>
            </a:r>
            <a:r>
              <a:rPr lang="es-ES" i="1" dirty="0" err="1"/>
              <a:t>var</a:t>
            </a:r>
            <a:r>
              <a:rPr lang="es-ES" dirty="0"/>
              <a:t> no pueden tener </a:t>
            </a:r>
            <a:r>
              <a:rPr lang="es-ES" b="1" dirty="0"/>
              <a:t>alcance de bloque</a:t>
            </a:r>
            <a:r>
              <a:rPr lang="es-ES" dirty="0"/>
              <a:t>, pues se puede acceder a ellas incluso fuera del bloque en el que se definen</a:t>
            </a:r>
          </a:p>
          <a:p>
            <a:pPr lvl="1"/>
            <a:r>
              <a:rPr lang="es-ES" dirty="0"/>
              <a:t>Las variables declaradas con la palabra clave </a:t>
            </a:r>
            <a:r>
              <a:rPr lang="es-ES" i="1" dirty="0" err="1"/>
              <a:t>let</a:t>
            </a:r>
            <a:r>
              <a:rPr lang="es-ES" i="1" dirty="0"/>
              <a:t> </a:t>
            </a:r>
            <a:r>
              <a:rPr lang="es-ES" dirty="0"/>
              <a:t>pueden tener </a:t>
            </a:r>
            <a:r>
              <a:rPr lang="es-ES" b="1" dirty="0"/>
              <a:t>alcance de bloque</a:t>
            </a:r>
            <a:r>
              <a:rPr lang="es-ES" dirty="0"/>
              <a:t>, pues no se puede acceder a ellas fuera del bloque en el que se definen</a:t>
            </a:r>
          </a:p>
          <a:p>
            <a:pPr lvl="1"/>
            <a:r>
              <a:rPr lang="es-ES" dirty="0"/>
              <a:t>Las variables declaradas con las palabras clave </a:t>
            </a:r>
            <a:r>
              <a:rPr lang="es-ES" i="1" dirty="0" err="1"/>
              <a:t>var</a:t>
            </a:r>
            <a:r>
              <a:rPr lang="es-ES" dirty="0"/>
              <a:t> y </a:t>
            </a:r>
            <a:r>
              <a:rPr lang="es-ES" i="1" dirty="0" err="1"/>
              <a:t>let</a:t>
            </a:r>
            <a:r>
              <a:rPr lang="es-ES" i="1" dirty="0"/>
              <a:t> </a:t>
            </a:r>
            <a:r>
              <a:rPr lang="es-ES" dirty="0"/>
              <a:t>se comportan similar cuando se declaran dentro de una función; ambas tienen </a:t>
            </a:r>
            <a:r>
              <a:rPr lang="es-ES" b="1" dirty="0"/>
              <a:t>alcance de función</a:t>
            </a:r>
          </a:p>
          <a:p>
            <a:pPr lvl="1"/>
            <a:r>
              <a:rPr lang="es-ES" dirty="0"/>
              <a:t>Las variables declaradas con las palabras clave </a:t>
            </a:r>
            <a:r>
              <a:rPr lang="es-ES" i="1" dirty="0" err="1"/>
              <a:t>var</a:t>
            </a:r>
            <a:r>
              <a:rPr lang="es-ES" dirty="0"/>
              <a:t> y </a:t>
            </a:r>
            <a:r>
              <a:rPr lang="es-ES" i="1" dirty="0" err="1"/>
              <a:t>let</a:t>
            </a:r>
            <a:r>
              <a:rPr lang="es-ES" i="1" dirty="0"/>
              <a:t> </a:t>
            </a:r>
            <a:r>
              <a:rPr lang="es-ES" dirty="0"/>
              <a:t>se comportan similar cuando se declaran fuera de un bloque; ambas tienen </a:t>
            </a:r>
            <a:r>
              <a:rPr lang="es-ES" b="1" dirty="0"/>
              <a:t>alcance global</a:t>
            </a:r>
          </a:p>
          <a:p>
            <a:pPr lvl="1"/>
            <a:r>
              <a:rPr lang="es-ES" dirty="0"/>
              <a:t>Las variables globales definidas con </a:t>
            </a:r>
            <a:r>
              <a:rPr lang="es-ES" i="1" dirty="0" err="1"/>
              <a:t>var</a:t>
            </a:r>
            <a:r>
              <a:rPr lang="es-ES" i="1" dirty="0"/>
              <a:t> </a:t>
            </a:r>
            <a:r>
              <a:rPr lang="es-ES" dirty="0"/>
              <a:t>pertenecen al objeto </a:t>
            </a:r>
            <a:r>
              <a:rPr lang="es-ES" i="1" dirty="0" err="1"/>
              <a:t>window</a:t>
            </a:r>
            <a:endParaRPr lang="es-ES" i="1" dirty="0"/>
          </a:p>
          <a:p>
            <a:pPr lvl="1"/>
            <a:r>
              <a:rPr lang="es-ES" dirty="0"/>
              <a:t>Las variables globales definidas con </a:t>
            </a:r>
            <a:r>
              <a:rPr lang="es-ES" i="1" dirty="0" err="1"/>
              <a:t>let</a:t>
            </a:r>
            <a:r>
              <a:rPr lang="es-ES" i="1" dirty="0"/>
              <a:t> </a:t>
            </a:r>
            <a:r>
              <a:rPr lang="es-ES" dirty="0"/>
              <a:t>no pertenecen al objeto </a:t>
            </a:r>
            <a:r>
              <a:rPr lang="es-ES" i="1" dirty="0" err="1"/>
              <a:t>window</a:t>
            </a:r>
            <a:endParaRPr lang="es-ES" i="1" dirty="0"/>
          </a:p>
          <a:p>
            <a:pPr lvl="1"/>
            <a:endParaRPr lang="es-E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6124575" cy="4124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855" y="2598208"/>
            <a:ext cx="3695700" cy="2619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271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</a:t>
            </a:r>
            <a:r>
              <a:rPr lang="es-ES" i="1" dirty="0" err="1"/>
              <a:t>Const</a:t>
            </a:r>
            <a:endParaRPr lang="es-E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s-ES" dirty="0"/>
              <a:t>Las variables definidas con la palabra </a:t>
            </a:r>
            <a:r>
              <a:rPr lang="es-ES" i="1" dirty="0" err="1"/>
              <a:t>const</a:t>
            </a:r>
            <a:r>
              <a:rPr lang="es-ES" i="1" dirty="0"/>
              <a:t> </a:t>
            </a:r>
            <a:r>
              <a:rPr lang="es-ES" dirty="0"/>
              <a:t>se comportan como variables </a:t>
            </a:r>
            <a:r>
              <a:rPr lang="es-ES" i="1" dirty="0" err="1"/>
              <a:t>let</a:t>
            </a:r>
            <a:r>
              <a:rPr lang="es-ES" dirty="0"/>
              <a:t>, excepto que no pueden ser reasignadas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A las variables </a:t>
            </a:r>
            <a:r>
              <a:rPr lang="es-ES" i="1" dirty="0" err="1"/>
              <a:t>const</a:t>
            </a:r>
            <a:r>
              <a:rPr lang="es-ES" i="1" dirty="0"/>
              <a:t> </a:t>
            </a:r>
            <a:r>
              <a:rPr lang="es-ES" dirty="0"/>
              <a:t>se les</a:t>
            </a:r>
            <a:r>
              <a:rPr lang="es-ES" i="1" dirty="0"/>
              <a:t> </a:t>
            </a:r>
            <a:r>
              <a:rPr lang="es-ES" dirty="0"/>
              <a:t>debe asignar valor cuando son declaradas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La palabra clave </a:t>
            </a:r>
            <a:r>
              <a:rPr lang="es-ES" i="1" dirty="0" err="1"/>
              <a:t>const</a:t>
            </a:r>
            <a:r>
              <a:rPr lang="es-ES" i="1" dirty="0"/>
              <a:t> </a:t>
            </a:r>
            <a:r>
              <a:rPr lang="es-ES" dirty="0"/>
              <a:t>puede ser confusa, ésta no define realmente una constante; define una referencia constante a un valor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No se puede cambiar el valor de variables </a:t>
            </a:r>
            <a:r>
              <a:rPr lang="es-ES" i="1" dirty="0" err="1"/>
              <a:t>const</a:t>
            </a:r>
            <a:r>
              <a:rPr lang="es-ES" dirty="0"/>
              <a:t> que tienen valores primitivos (</a:t>
            </a:r>
            <a:r>
              <a:rPr lang="es-ES" i="1" dirty="0" err="1"/>
              <a:t>string</a:t>
            </a:r>
            <a:r>
              <a:rPr lang="es-ES" i="1" dirty="0"/>
              <a:t>, </a:t>
            </a:r>
            <a:r>
              <a:rPr lang="es-ES" i="1" dirty="0" err="1"/>
              <a:t>number</a:t>
            </a:r>
            <a:r>
              <a:rPr lang="es-ES" i="1" dirty="0"/>
              <a:t>…</a:t>
            </a:r>
            <a:r>
              <a:rPr lang="es-ES" dirty="0"/>
              <a:t>), pero sí se pueden cambiar las propiedades de un objeto declarado como </a:t>
            </a:r>
            <a:r>
              <a:rPr lang="es-ES" i="1" dirty="0" err="1"/>
              <a:t>const</a:t>
            </a:r>
            <a:endParaRPr lang="es-ES" i="1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7029450" cy="4086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246" y="2956530"/>
            <a:ext cx="5585224" cy="18646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973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</a:t>
            </a:r>
            <a:r>
              <a:rPr lang="es-ES" i="1" dirty="0" err="1"/>
              <a:t>Arrow</a:t>
            </a:r>
            <a:r>
              <a:rPr lang="es-ES" i="1" dirty="0"/>
              <a:t> </a:t>
            </a:r>
            <a:r>
              <a:rPr lang="es-ES" i="1" dirty="0" err="1"/>
              <a:t>Function</a:t>
            </a:r>
            <a:r>
              <a:rPr lang="es-ES" i="1" dirty="0"/>
              <a:t> </a:t>
            </a:r>
            <a:r>
              <a:rPr lang="es-ES" dirty="0"/>
              <a:t>(I)</a:t>
            </a:r>
            <a:endParaRPr lang="es-E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Las </a:t>
            </a:r>
            <a:r>
              <a:rPr lang="es-ES" b="1" dirty="0"/>
              <a:t>Funciones Flecha </a:t>
            </a:r>
            <a:r>
              <a:rPr lang="es-ES" dirty="0"/>
              <a:t>se introdujeron en ES6</a:t>
            </a:r>
          </a:p>
          <a:p>
            <a:pPr lvl="1"/>
            <a:r>
              <a:rPr lang="es-ES" dirty="0"/>
              <a:t>Nos permiten escribir funciones con una sintaxis más corta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Y si la función tiene sólo una declaración, y la declaración retorna un valor, se pueden eliminar las llaves y la palabra clave </a:t>
            </a:r>
            <a:r>
              <a:rPr lang="es-ES" i="1" dirty="0" err="1"/>
              <a:t>return</a:t>
            </a:r>
            <a:endParaRPr lang="es-ES" i="1" dirty="0"/>
          </a:p>
          <a:p>
            <a:pPr lvl="1"/>
            <a:r>
              <a:rPr lang="es-ES" dirty="0"/>
              <a:t>Si se tienen parámetros, se pueden pasar dentro de los paréntesis: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De hecho, si sólo se tiene un parámetro, se pueden eliminar los paréntesis: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905" y="2570115"/>
            <a:ext cx="2552700" cy="76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927" y="2570115"/>
            <a:ext cx="2627923" cy="76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Flecha derecha 4"/>
          <p:cNvSpPr/>
          <p:nvPr/>
        </p:nvSpPr>
        <p:spPr>
          <a:xfrm>
            <a:off x="5983605" y="2796594"/>
            <a:ext cx="437322" cy="309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255" y="3767302"/>
            <a:ext cx="2838450" cy="238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4780" y="4353425"/>
            <a:ext cx="4343400" cy="523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4780" y="5431010"/>
            <a:ext cx="4343400" cy="5464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922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</a:t>
            </a:r>
            <a:r>
              <a:rPr lang="es-ES" i="1" dirty="0" err="1"/>
              <a:t>Arrow</a:t>
            </a:r>
            <a:r>
              <a:rPr lang="es-ES" i="1" dirty="0"/>
              <a:t> </a:t>
            </a:r>
            <a:r>
              <a:rPr lang="es-ES" i="1" dirty="0" err="1"/>
              <a:t>Function</a:t>
            </a:r>
            <a:r>
              <a:rPr lang="es-ES" i="1" dirty="0"/>
              <a:t> </a:t>
            </a:r>
            <a:r>
              <a:rPr lang="es-ES" dirty="0"/>
              <a:t>(II)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El manejo de </a:t>
            </a:r>
            <a:r>
              <a:rPr lang="es-ES" i="1" dirty="0" err="1"/>
              <a:t>this</a:t>
            </a:r>
            <a:r>
              <a:rPr lang="es-ES" i="1" dirty="0"/>
              <a:t> </a:t>
            </a:r>
            <a:r>
              <a:rPr lang="es-ES" dirty="0"/>
              <a:t>en las funciones flecha es un poco diferente comparado con las funciones regulares</a:t>
            </a:r>
          </a:p>
          <a:p>
            <a:pPr lvl="1"/>
            <a:r>
              <a:rPr lang="es-ES" dirty="0"/>
              <a:t>En las funciones regulares, la palabra clave </a:t>
            </a:r>
            <a:r>
              <a:rPr lang="es-ES" i="1" dirty="0" err="1"/>
              <a:t>this</a:t>
            </a:r>
            <a:r>
              <a:rPr lang="es-ES" i="1" dirty="0"/>
              <a:t> </a:t>
            </a:r>
            <a:r>
              <a:rPr lang="es-ES" dirty="0"/>
              <a:t>representa el objeto que llama a la función, el cual podría ser el objeto </a:t>
            </a:r>
            <a:r>
              <a:rPr lang="es-ES" i="1" dirty="0" err="1"/>
              <a:t>window</a:t>
            </a:r>
            <a:r>
              <a:rPr lang="es-ES" dirty="0"/>
              <a:t>, </a:t>
            </a:r>
            <a:r>
              <a:rPr lang="es-ES" i="1" dirty="0" err="1"/>
              <a:t>document</a:t>
            </a:r>
            <a:r>
              <a:rPr lang="es-ES" dirty="0"/>
              <a:t>, un botón o cualquier otro objeto</a:t>
            </a:r>
          </a:p>
          <a:p>
            <a:pPr lvl="1"/>
            <a:r>
              <a:rPr lang="es-ES" dirty="0"/>
              <a:t>Con las funciones flecha, la palabra clave </a:t>
            </a:r>
            <a:r>
              <a:rPr lang="es-ES" i="1" dirty="0" err="1"/>
              <a:t>this</a:t>
            </a:r>
            <a:r>
              <a:rPr lang="es-ES" i="1" dirty="0"/>
              <a:t> </a:t>
            </a:r>
            <a:r>
              <a:rPr lang="es-ES" b="1" dirty="0"/>
              <a:t>siempre </a:t>
            </a:r>
            <a:r>
              <a:rPr lang="es-ES" dirty="0"/>
              <a:t>representa al objeto que define a la función flecha</a:t>
            </a:r>
            <a:endParaRPr lang="es-ES" b="1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249628"/>
            <a:ext cx="3585541" cy="25309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55" y="5776979"/>
            <a:ext cx="5422790" cy="4347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395" y="3249628"/>
            <a:ext cx="3599787" cy="2527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5893" y="5776978"/>
            <a:ext cx="5422790" cy="4403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112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Clases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s-ES" sz="1700" dirty="0"/>
              <a:t>ES6 (ECMAScript2015) introdujo las clases</a:t>
            </a:r>
          </a:p>
          <a:p>
            <a:pPr lvl="1"/>
            <a:r>
              <a:rPr lang="es-ES" sz="1700" dirty="0"/>
              <a:t>Una clase es un tipo de función, pero en lugar de usar la palabra clave </a:t>
            </a:r>
            <a:r>
              <a:rPr lang="es-ES" sz="1700" i="1" dirty="0" err="1"/>
              <a:t>function</a:t>
            </a:r>
            <a:r>
              <a:rPr lang="es-ES" sz="1700" i="1" dirty="0"/>
              <a:t> </a:t>
            </a:r>
            <a:r>
              <a:rPr lang="es-ES" sz="1700" dirty="0"/>
              <a:t>para inicializarla, se usa la palabra clave </a:t>
            </a:r>
            <a:r>
              <a:rPr lang="es-ES" sz="1700" i="1" dirty="0" err="1"/>
              <a:t>class</a:t>
            </a:r>
            <a:r>
              <a:rPr lang="es-ES" sz="1700" i="1" dirty="0"/>
              <a:t>, </a:t>
            </a:r>
            <a:r>
              <a:rPr lang="es-ES" sz="1700" dirty="0"/>
              <a:t>y las propiedades son asignadas dentro de un método </a:t>
            </a:r>
            <a:r>
              <a:rPr lang="es-ES" sz="1700" i="1" dirty="0"/>
              <a:t>constructor()</a:t>
            </a:r>
          </a:p>
          <a:p>
            <a:pPr lvl="1"/>
            <a:r>
              <a:rPr lang="es-ES" sz="1700" dirty="0"/>
              <a:t>El método constructor se llama cada vez que un objeto de la clase se inicializa</a:t>
            </a:r>
          </a:p>
          <a:p>
            <a:pPr lvl="1"/>
            <a:r>
              <a:rPr lang="es-ES" sz="1700" dirty="0"/>
              <a:t>En el constructor  se inicializan las propiedades, éste debe llamarse exactamente </a:t>
            </a:r>
            <a:r>
              <a:rPr lang="es-ES" sz="1700" i="1" dirty="0"/>
              <a:t>constructor</a:t>
            </a:r>
            <a:endParaRPr lang="es-ES" sz="1700" dirty="0"/>
          </a:p>
          <a:p>
            <a:pPr lvl="1"/>
            <a:r>
              <a:rPr lang="es-ES" sz="1700" dirty="0"/>
              <a:t>Si no se define un método constructor, JavaScript agregará uno invisible y vacío</a:t>
            </a:r>
          </a:p>
          <a:p>
            <a:pPr lvl="1"/>
            <a:r>
              <a:rPr lang="es-ES" sz="1700" dirty="0"/>
              <a:t>Dentro de la clase se pueden crear métodos propios, si son métodos estáticos, se deben llamar usando la clase, no un objeto de la clase</a:t>
            </a:r>
          </a:p>
          <a:p>
            <a:pPr lvl="1"/>
            <a:r>
              <a:rPr lang="es-ES" sz="1700" dirty="0"/>
              <a:t>Para crear herencia de clases, se debe usar la palabra clave </a:t>
            </a:r>
            <a:r>
              <a:rPr lang="es-ES" sz="1700" i="1" dirty="0" err="1"/>
              <a:t>extends</a:t>
            </a:r>
            <a:endParaRPr lang="es-ES" sz="1700" i="1" dirty="0"/>
          </a:p>
          <a:p>
            <a:pPr lvl="1"/>
            <a:r>
              <a:rPr lang="es-ES" sz="1700" dirty="0"/>
              <a:t>Si una clase hereda de otra, automáticamente hereda todos sus métodos y atributos</a:t>
            </a:r>
          </a:p>
          <a:p>
            <a:pPr lvl="1"/>
            <a:r>
              <a:rPr lang="es-ES" sz="1700" dirty="0"/>
              <a:t>Las clases permiten usar </a:t>
            </a:r>
            <a:r>
              <a:rPr lang="es-ES" sz="1700" i="1" dirty="0" err="1"/>
              <a:t>getters</a:t>
            </a:r>
            <a:r>
              <a:rPr lang="es-ES" sz="1700" dirty="0"/>
              <a:t> y </a:t>
            </a:r>
            <a:r>
              <a:rPr lang="es-ES" sz="1700" i="1" dirty="0" err="1"/>
              <a:t>setters</a:t>
            </a:r>
            <a:r>
              <a:rPr lang="es-ES" sz="1700" dirty="0"/>
              <a:t>, lo cual resulta muy útil si se desea hacer algo especial con el valor de una propiedad antes de retornar, o antes de asignar un nuevo valor</a:t>
            </a:r>
          </a:p>
          <a:p>
            <a:pPr lvl="1"/>
            <a:r>
              <a:rPr lang="es-ES" sz="1700" dirty="0"/>
              <a:t>Para agregar </a:t>
            </a:r>
            <a:r>
              <a:rPr lang="es-ES" sz="1700" i="1" dirty="0" err="1"/>
              <a:t>getters</a:t>
            </a:r>
            <a:r>
              <a:rPr lang="es-ES" sz="1700" dirty="0"/>
              <a:t> y </a:t>
            </a:r>
            <a:r>
              <a:rPr lang="es-ES" sz="1700" i="1" dirty="0" err="1"/>
              <a:t>setters</a:t>
            </a:r>
            <a:r>
              <a:rPr lang="es-ES" sz="1700" i="1" dirty="0"/>
              <a:t> </a:t>
            </a:r>
            <a:r>
              <a:rPr lang="es-ES" sz="1700" dirty="0"/>
              <a:t>a la clase, se usan las palabras clave </a:t>
            </a:r>
            <a:r>
              <a:rPr lang="es-ES" sz="1700" i="1" dirty="0" err="1"/>
              <a:t>get</a:t>
            </a:r>
            <a:r>
              <a:rPr lang="es-ES" sz="1700" dirty="0"/>
              <a:t> y </a:t>
            </a:r>
            <a:r>
              <a:rPr lang="es-ES" sz="1700" i="1" dirty="0"/>
              <a:t>set</a:t>
            </a:r>
            <a:endParaRPr lang="es-ES" sz="1700" dirty="0"/>
          </a:p>
          <a:p>
            <a:pPr lvl="1"/>
            <a:r>
              <a:rPr lang="es-ES" sz="1700" dirty="0"/>
              <a:t>Los nombres de los métodos usados como </a:t>
            </a:r>
            <a:r>
              <a:rPr lang="es-ES" sz="1700" i="1" dirty="0" err="1"/>
              <a:t>getter</a:t>
            </a:r>
            <a:r>
              <a:rPr lang="es-ES" sz="1700" dirty="0"/>
              <a:t>/</a:t>
            </a:r>
            <a:r>
              <a:rPr lang="es-ES" sz="1700" i="1" dirty="0"/>
              <a:t>setter </a:t>
            </a:r>
            <a:r>
              <a:rPr lang="es-ES" sz="1700" dirty="0"/>
              <a:t>no se pueden llamar igual que la propiedad</a:t>
            </a:r>
            <a:endParaRPr lang="es-ES" sz="1700" i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14314"/>
            <a:ext cx="5883705" cy="39547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985" y="1914314"/>
            <a:ext cx="4343400" cy="17449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985" y="3659294"/>
            <a:ext cx="4343400" cy="2209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452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</a:t>
            </a:r>
            <a:r>
              <a:rPr lang="es-ES" i="1" dirty="0" err="1"/>
              <a:t>Debugging</a:t>
            </a:r>
            <a:endParaRPr lang="es-E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/>
              <a:t>Buscar y corregir errores en código se llama depurar (</a:t>
            </a:r>
            <a:r>
              <a:rPr lang="es-ES" i="1" dirty="0" err="1"/>
              <a:t>debugging</a:t>
            </a:r>
            <a:r>
              <a:rPr lang="es-ES" dirty="0"/>
              <a:t>)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Todos los navegadores modernos tienen un depurador de JavaScript incluido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Con un depurador, se pueden colocar puntos de interrupción </a:t>
            </a:r>
            <a:r>
              <a:rPr lang="es-ES" i="1" dirty="0"/>
              <a:t>(</a:t>
            </a:r>
            <a:r>
              <a:rPr lang="es-ES" i="1" dirty="0" err="1"/>
              <a:t>breakpoints</a:t>
            </a:r>
            <a:r>
              <a:rPr lang="es-ES" i="1" dirty="0"/>
              <a:t> </a:t>
            </a:r>
            <a:r>
              <a:rPr lang="es-ES" dirty="0"/>
              <a:t>[sitios en los que se puede detener la ejecución del código]), de esta manera se pueden examinar las variables mientras el código se está ejecutando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Normalmente, se puede activar el depurador en el navegador, pulsando la tecla F12 y seleccionando “</a:t>
            </a:r>
            <a:r>
              <a:rPr lang="es-ES" i="1" dirty="0" err="1"/>
              <a:t>Console</a:t>
            </a:r>
            <a:r>
              <a:rPr lang="es-ES" dirty="0"/>
              <a:t>” en el menú del depurador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Se puede usar </a:t>
            </a:r>
            <a:r>
              <a:rPr lang="es-ES" b="1" i="1" dirty="0"/>
              <a:t>console.log()</a:t>
            </a:r>
            <a:r>
              <a:rPr lang="es-ES" i="1" dirty="0"/>
              <a:t> </a:t>
            </a:r>
            <a:r>
              <a:rPr lang="es-ES" dirty="0"/>
              <a:t>para mostrar el valor de las variables en la ventana de depuración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En la ventana de depuración, se pueden colocar </a:t>
            </a:r>
            <a:r>
              <a:rPr lang="es-ES" i="1" dirty="0" err="1"/>
              <a:t>breakpoints</a:t>
            </a:r>
            <a:r>
              <a:rPr lang="es-ES" i="1" dirty="0"/>
              <a:t> </a:t>
            </a:r>
            <a:r>
              <a:rPr lang="es-ES" dirty="0"/>
              <a:t>para examinar el código JavaScript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La palabra clave </a:t>
            </a:r>
            <a:r>
              <a:rPr lang="es-ES" b="1" i="1" dirty="0" err="1"/>
              <a:t>debugger</a:t>
            </a:r>
            <a:r>
              <a:rPr lang="es-ES" b="1" i="1" dirty="0"/>
              <a:t> </a:t>
            </a:r>
            <a:r>
              <a:rPr lang="es-ES" dirty="0"/>
              <a:t>detiene la ejecución de JavaScript, tal como lo hace un </a:t>
            </a:r>
            <a:r>
              <a:rPr lang="es-ES" i="1" dirty="0" err="1"/>
              <a:t>breakpoint</a:t>
            </a:r>
            <a:r>
              <a:rPr lang="es-ES" i="1" dirty="0"/>
              <a:t> </a:t>
            </a:r>
            <a:r>
              <a:rPr lang="es-ES" dirty="0"/>
              <a:t>en el depurador del navegador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6381750" cy="2390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030" y="1845734"/>
            <a:ext cx="4238625" cy="2390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939" y="4373752"/>
            <a:ext cx="3419475" cy="1628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8331" y="4236509"/>
            <a:ext cx="2514600" cy="1895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Flecha derecha 16"/>
          <p:cNvSpPr/>
          <p:nvPr/>
        </p:nvSpPr>
        <p:spPr>
          <a:xfrm>
            <a:off x="6052931" y="4949685"/>
            <a:ext cx="815008" cy="487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F12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6654" y="5035839"/>
            <a:ext cx="352425" cy="381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1" name="Flecha derecha 20"/>
          <p:cNvSpPr/>
          <p:nvPr/>
        </p:nvSpPr>
        <p:spPr>
          <a:xfrm>
            <a:off x="10287414" y="5015977"/>
            <a:ext cx="705264" cy="42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280" y="1845734"/>
            <a:ext cx="5867400" cy="2095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4680" y="1845734"/>
            <a:ext cx="3333750" cy="4143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4680" y="1845734"/>
            <a:ext cx="3318758" cy="4143375"/>
          </a:xfrm>
          <a:prstGeom prst="rect">
            <a:avLst/>
          </a:prstGeom>
        </p:spPr>
      </p:pic>
      <p:sp>
        <p:nvSpPr>
          <p:cNvPr id="27" name="Elipse 26"/>
          <p:cNvSpPr/>
          <p:nvPr/>
        </p:nvSpPr>
        <p:spPr>
          <a:xfrm>
            <a:off x="4383156" y="3150704"/>
            <a:ext cx="477079" cy="467139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4681" y="1845734"/>
            <a:ext cx="3318758" cy="43247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3602" y="1845734"/>
            <a:ext cx="3319836" cy="43247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72176" y="1845734"/>
            <a:ext cx="3311262" cy="43247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1" name="Elipse 30"/>
          <p:cNvSpPr/>
          <p:nvPr/>
        </p:nvSpPr>
        <p:spPr>
          <a:xfrm>
            <a:off x="4388207" y="3150704"/>
            <a:ext cx="477079" cy="467139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64431" y="1845733"/>
            <a:ext cx="3319007" cy="43247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72176" y="1845733"/>
            <a:ext cx="3333750" cy="43247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4" name="Elipse 33"/>
          <p:cNvSpPr/>
          <p:nvPr/>
        </p:nvSpPr>
        <p:spPr>
          <a:xfrm>
            <a:off x="4684021" y="3150703"/>
            <a:ext cx="477079" cy="467139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59316" y="1845732"/>
            <a:ext cx="3346610" cy="43247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57824" y="1845732"/>
            <a:ext cx="3340606" cy="43247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7" name="Elipse 36"/>
          <p:cNvSpPr/>
          <p:nvPr/>
        </p:nvSpPr>
        <p:spPr>
          <a:xfrm>
            <a:off x="4368661" y="3150703"/>
            <a:ext cx="477079" cy="467139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97280" y="1845731"/>
            <a:ext cx="5770659" cy="2089411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61118" y="1845731"/>
            <a:ext cx="3343275" cy="43247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345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1" grpId="0" animBg="1"/>
      <p:bldP spid="21" grpId="1" animBg="1"/>
      <p:bldP spid="27" grpId="0" animBg="1"/>
      <p:bldP spid="27" grpId="1" animBg="1"/>
      <p:bldP spid="31" grpId="0" animBg="1"/>
      <p:bldP spid="31" grpId="1" animBg="1"/>
      <p:bldP spid="34" grpId="0" animBg="1"/>
      <p:bldP spid="34" grpId="1" animBg="1"/>
      <p:bldP spid="37" grpId="0" animBg="1"/>
      <p:bldP spid="3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Funciones	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Las funciones en JavaScript se definen con la palabra clave </a:t>
            </a:r>
            <a:r>
              <a:rPr lang="es-ES" i="1" dirty="0" err="1"/>
              <a:t>function</a:t>
            </a:r>
            <a:endParaRPr lang="es-ES" i="1" dirty="0"/>
          </a:p>
          <a:p>
            <a:pPr lvl="1"/>
            <a:r>
              <a:rPr lang="es-ES" dirty="0"/>
              <a:t>Se puede usar una </a:t>
            </a:r>
            <a:r>
              <a:rPr lang="es-ES" b="1" dirty="0"/>
              <a:t>declaración</a:t>
            </a:r>
            <a:r>
              <a:rPr lang="es-ES" dirty="0"/>
              <a:t> de función o una </a:t>
            </a:r>
            <a:r>
              <a:rPr lang="es-ES" b="1" dirty="0"/>
              <a:t>expresión</a:t>
            </a:r>
            <a:r>
              <a:rPr lang="es-ES" dirty="0"/>
              <a:t> de función</a:t>
            </a:r>
          </a:p>
          <a:p>
            <a:pPr lvl="1"/>
            <a:r>
              <a:rPr lang="es-ES" dirty="0"/>
              <a:t>Las funciones </a:t>
            </a:r>
            <a:r>
              <a:rPr lang="es-ES" b="1" dirty="0"/>
              <a:t>declaradas</a:t>
            </a:r>
            <a:r>
              <a:rPr lang="es-ES" dirty="0"/>
              <a:t> no son ejecutadas inmediatamente. Se declaran y son ejecutadas luego, cuando son invocadas: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Una función también se puede definir usando una </a:t>
            </a:r>
            <a:r>
              <a:rPr lang="es-ES" b="1" dirty="0"/>
              <a:t>expresión</a:t>
            </a:r>
            <a:r>
              <a:rPr lang="es-ES" dirty="0"/>
              <a:t>, la cual puede ser almacenada en una variable y ser usada posteriormente como función: </a:t>
            </a:r>
            <a:endParaRPr lang="es-ES" b="1" dirty="0"/>
          </a:p>
          <a:p>
            <a:pPr lvl="1"/>
            <a:r>
              <a:rPr lang="es-ES" dirty="0"/>
              <a:t>La función antes descrita es una </a:t>
            </a:r>
            <a:r>
              <a:rPr lang="es-ES" b="1" dirty="0"/>
              <a:t>función anónima</a:t>
            </a:r>
          </a:p>
          <a:p>
            <a:pPr lvl="1"/>
            <a:r>
              <a:rPr lang="es-ES" dirty="0"/>
              <a:t>Las funciones almacenadas en variables no necesitan nombre, se invocan usando el nombre de la variable</a:t>
            </a:r>
          </a:p>
          <a:p>
            <a:pPr lvl="1"/>
            <a:r>
              <a:rPr lang="es-ES" dirty="0"/>
              <a:t>Una función se puede </a:t>
            </a:r>
            <a:r>
              <a:rPr lang="es-ES" b="1" dirty="0"/>
              <a:t>auto-convocar</a:t>
            </a:r>
            <a:r>
              <a:rPr lang="es-ES" dirty="0"/>
              <a:t>. Esto sucede automáticamente si la expresión de función está entre paréntesis y finaliza también con </a:t>
            </a:r>
            <a:r>
              <a:rPr lang="es-ES" i="1" dirty="0"/>
              <a:t>()</a:t>
            </a:r>
          </a:p>
          <a:p>
            <a:pPr lvl="1"/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880" y="2836172"/>
            <a:ext cx="3505200" cy="847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403" y="3999464"/>
            <a:ext cx="3914775" cy="409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534" y="5489964"/>
            <a:ext cx="4400550" cy="695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69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</a:t>
            </a:r>
            <a:r>
              <a:rPr lang="es-ES" i="1" dirty="0" err="1"/>
              <a:t>Closures</a:t>
            </a:r>
            <a:r>
              <a:rPr lang="es-ES" i="1" dirty="0"/>
              <a:t> </a:t>
            </a:r>
            <a:r>
              <a:rPr lang="es-ES" dirty="0"/>
              <a:t>(I)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6283"/>
          </a:xfrm>
        </p:spPr>
        <p:txBody>
          <a:bodyPr/>
          <a:lstStyle/>
          <a:p>
            <a:pPr lvl="1"/>
            <a:r>
              <a:rPr lang="es-ES" dirty="0"/>
              <a:t>Las variables globales pueden hacerse locales (privadas) con los </a:t>
            </a:r>
            <a:r>
              <a:rPr lang="es-ES" b="1" i="1" dirty="0" err="1"/>
              <a:t>closures</a:t>
            </a:r>
            <a:endParaRPr lang="es-ES" b="1" i="1" dirty="0"/>
          </a:p>
          <a:p>
            <a:pPr lvl="1"/>
            <a:r>
              <a:rPr lang="es-ES" dirty="0"/>
              <a:t>Supongamos que queremos usar una variable para contar algo, y ese contador debe estar disponible para ser usado por todas las funciones. Podemos usar una variable global y definir una función para incrementar el valor del contador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El problema con esta solución, es que cualquier código en la página puede cambiar el contador, sin necesidad de llamar a la función </a:t>
            </a:r>
            <a:r>
              <a:rPr lang="es-ES" i="1" dirty="0" err="1"/>
              <a:t>incrementarContador</a:t>
            </a:r>
            <a:r>
              <a:rPr lang="es-ES" i="1" dirty="0"/>
              <a:t>(). </a:t>
            </a:r>
            <a:r>
              <a:rPr lang="es-ES" dirty="0"/>
              <a:t>El contador debería ser local a la función </a:t>
            </a:r>
            <a:r>
              <a:rPr lang="es-ES" i="1" dirty="0" err="1"/>
              <a:t>incrementarContador</a:t>
            </a:r>
            <a:r>
              <a:rPr lang="es-ES" i="1" dirty="0"/>
              <a:t>()</a:t>
            </a:r>
            <a:r>
              <a:rPr lang="es-ES" dirty="0"/>
              <a:t>, para evitar que otro código pueda modificarlo</a:t>
            </a:r>
            <a:endParaRPr lang="es-ES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94" y="2994488"/>
            <a:ext cx="3331171" cy="22136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114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</a:t>
            </a:r>
            <a:r>
              <a:rPr lang="es-ES" i="1" dirty="0" err="1"/>
              <a:t>Closures</a:t>
            </a:r>
            <a:r>
              <a:rPr lang="es-ES" i="1" dirty="0"/>
              <a:t> </a:t>
            </a:r>
            <a:r>
              <a:rPr lang="es-ES" dirty="0"/>
              <a:t>(II)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Para hacer la variable </a:t>
            </a:r>
            <a:r>
              <a:rPr lang="es-ES" i="1" dirty="0"/>
              <a:t>contador  </a:t>
            </a:r>
            <a:r>
              <a:rPr lang="es-ES" dirty="0"/>
              <a:t>accesible sólo desde el método </a:t>
            </a:r>
            <a:r>
              <a:rPr lang="es-ES" i="1" dirty="0" err="1"/>
              <a:t>incrementarContador</a:t>
            </a:r>
            <a:r>
              <a:rPr lang="es-ES" i="1" dirty="0"/>
              <a:t>()</a:t>
            </a:r>
            <a:r>
              <a:rPr lang="es-ES" dirty="0"/>
              <a:t>: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 JavaScript soporta funciones anidadas. Las funciones anidadas tienen acceso a los </a:t>
            </a:r>
            <a:r>
              <a:rPr lang="es-ES" i="1" dirty="0" err="1"/>
              <a:t>scope</a:t>
            </a:r>
            <a:r>
              <a:rPr lang="es-ES" i="1" dirty="0"/>
              <a:t> </a:t>
            </a:r>
            <a:r>
              <a:rPr lang="es-ES" dirty="0"/>
              <a:t>superiores</a:t>
            </a:r>
            <a:endParaRPr lang="es-ES" i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20" y="2585826"/>
            <a:ext cx="4076700" cy="2543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060" y="3043025"/>
            <a:ext cx="2428875" cy="1628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Flecha derecha 7"/>
          <p:cNvSpPr/>
          <p:nvPr/>
        </p:nvSpPr>
        <p:spPr>
          <a:xfrm>
            <a:off x="5739020" y="3666166"/>
            <a:ext cx="565040" cy="382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964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s-ES" dirty="0"/>
              <a:t>En HTML, el código JavaScript debe ser insertado entre las etiquetas </a:t>
            </a:r>
            <a:r>
              <a:rPr lang="es-ES" i="1" dirty="0"/>
              <a:t>&lt;script&gt;</a:t>
            </a:r>
            <a:r>
              <a:rPr lang="es-ES" dirty="0"/>
              <a:t> y </a:t>
            </a:r>
            <a:r>
              <a:rPr lang="es-ES" i="1" dirty="0"/>
              <a:t>&lt;/script&gt;</a:t>
            </a:r>
          </a:p>
          <a:p>
            <a:pPr lvl="1"/>
            <a:r>
              <a:rPr lang="es-ES" dirty="0"/>
              <a:t>Se puede agregar al HTML tantos </a:t>
            </a:r>
            <a:r>
              <a:rPr lang="es-ES" i="1" dirty="0"/>
              <a:t>scripts </a:t>
            </a:r>
            <a:r>
              <a:rPr lang="es-ES" dirty="0"/>
              <a:t>como se necesite</a:t>
            </a:r>
          </a:p>
          <a:p>
            <a:pPr lvl="1"/>
            <a:r>
              <a:rPr lang="es-ES" dirty="0"/>
              <a:t>Los </a:t>
            </a:r>
            <a:r>
              <a:rPr lang="es-ES" i="1" dirty="0"/>
              <a:t>scripts </a:t>
            </a:r>
            <a:r>
              <a:rPr lang="es-ES" dirty="0"/>
              <a:t>deben estar ubicados en la sección </a:t>
            </a:r>
            <a:r>
              <a:rPr lang="es-ES" i="1" dirty="0"/>
              <a:t>&lt;head&gt;</a:t>
            </a:r>
            <a:r>
              <a:rPr lang="es-ES" dirty="0"/>
              <a:t> o </a:t>
            </a:r>
            <a:r>
              <a:rPr lang="es-ES" i="1" dirty="0"/>
              <a:t>&lt;</a:t>
            </a:r>
            <a:r>
              <a:rPr lang="es-ES" i="1" dirty="0" err="1"/>
              <a:t>body</a:t>
            </a:r>
            <a:r>
              <a:rPr lang="es-ES" i="1" dirty="0"/>
              <a:t>&gt;, </a:t>
            </a:r>
            <a:r>
              <a:rPr lang="es-ES" dirty="0"/>
              <a:t>o en ambas secciones</a:t>
            </a:r>
          </a:p>
          <a:p>
            <a:pPr lvl="1"/>
            <a:r>
              <a:rPr lang="es-ES" dirty="0"/>
              <a:t>Agregar los </a:t>
            </a:r>
            <a:r>
              <a:rPr lang="es-ES" i="1" dirty="0"/>
              <a:t>scripts </a:t>
            </a:r>
            <a:r>
              <a:rPr lang="es-ES" dirty="0"/>
              <a:t>al final de la sección </a:t>
            </a:r>
            <a:r>
              <a:rPr lang="es-ES" i="1" dirty="0"/>
              <a:t>&lt;</a:t>
            </a:r>
            <a:r>
              <a:rPr lang="es-ES" i="1" dirty="0" err="1"/>
              <a:t>body</a:t>
            </a:r>
            <a:r>
              <a:rPr lang="es-ES" i="1" dirty="0"/>
              <a:t>&gt; </a:t>
            </a:r>
            <a:r>
              <a:rPr lang="es-ES" dirty="0"/>
              <a:t>mejora la velocidad de visualización. Esto debido a que la interpretación de los </a:t>
            </a:r>
            <a:r>
              <a:rPr lang="es-ES" i="1" dirty="0"/>
              <a:t>scripts </a:t>
            </a:r>
            <a:r>
              <a:rPr lang="es-ES" dirty="0"/>
              <a:t>puede tomar tiempo, ralentizando la </a:t>
            </a:r>
            <a:r>
              <a:rPr lang="es-ES" dirty="0" err="1"/>
              <a:t>renderización</a:t>
            </a:r>
            <a:r>
              <a:rPr lang="es-ES" dirty="0"/>
              <a:t> de la página</a:t>
            </a:r>
          </a:p>
          <a:p>
            <a:pPr lvl="1"/>
            <a:r>
              <a:rPr lang="es-ES" dirty="0"/>
              <a:t>Los </a:t>
            </a:r>
            <a:r>
              <a:rPr lang="es-ES" i="1" dirty="0"/>
              <a:t>scripts</a:t>
            </a:r>
            <a:r>
              <a:rPr lang="es-ES" dirty="0"/>
              <a:t> también pueden ser creados en archivos externos:</a:t>
            </a:r>
          </a:p>
          <a:p>
            <a:pPr lvl="2"/>
            <a:r>
              <a:rPr lang="es-ES" sz="1600" dirty="0"/>
              <a:t>Método práctico cuando se desea usar el mismo código en diferentes páginas web</a:t>
            </a:r>
          </a:p>
          <a:p>
            <a:pPr lvl="2"/>
            <a:r>
              <a:rPr lang="es-ES" sz="1600" dirty="0"/>
              <a:t>Los archivos JavaScript tienen la extensión </a:t>
            </a:r>
            <a:r>
              <a:rPr lang="es-ES" sz="1600" b="1" i="1" dirty="0"/>
              <a:t>.</a:t>
            </a:r>
            <a:r>
              <a:rPr lang="es-ES" sz="1600" b="1" i="1" dirty="0" err="1"/>
              <a:t>js</a:t>
            </a:r>
            <a:endParaRPr lang="es-ES" sz="1600" b="1" i="1" dirty="0"/>
          </a:p>
          <a:p>
            <a:pPr lvl="2"/>
            <a:r>
              <a:rPr lang="es-ES" sz="1600" dirty="0"/>
              <a:t>Para usar un </a:t>
            </a:r>
            <a:r>
              <a:rPr lang="es-ES" sz="1600" i="1" dirty="0"/>
              <a:t>script</a:t>
            </a:r>
            <a:r>
              <a:rPr lang="es-ES" sz="1600" dirty="0"/>
              <a:t> externo, se debe colocar el nombre del archivo como valor del atributo </a:t>
            </a:r>
            <a:r>
              <a:rPr lang="es-ES" sz="1600" i="1" dirty="0" err="1"/>
              <a:t>src</a:t>
            </a:r>
            <a:r>
              <a:rPr lang="es-ES" sz="1600" dirty="0"/>
              <a:t> de la etiqueta </a:t>
            </a:r>
            <a:r>
              <a:rPr lang="es-ES" sz="1600" i="1" dirty="0"/>
              <a:t>&lt;script&gt;</a:t>
            </a:r>
          </a:p>
          <a:p>
            <a:pPr lvl="2"/>
            <a:r>
              <a:rPr lang="es-ES" sz="1600" dirty="0"/>
              <a:t>La ubicación de estas referencias a </a:t>
            </a:r>
            <a:r>
              <a:rPr lang="es-ES" sz="1600" i="1" dirty="0"/>
              <a:t>scripts</a:t>
            </a:r>
            <a:r>
              <a:rPr lang="es-ES" sz="1600" dirty="0"/>
              <a:t> en el HTML debe ser, al igual que antes, en las etiquetas </a:t>
            </a:r>
            <a:r>
              <a:rPr lang="es-ES" sz="1600" i="1" dirty="0"/>
              <a:t>&lt;head&gt;</a:t>
            </a:r>
            <a:r>
              <a:rPr lang="es-ES" sz="1600" dirty="0"/>
              <a:t> o </a:t>
            </a:r>
            <a:r>
              <a:rPr lang="es-ES" sz="1600" i="1" dirty="0"/>
              <a:t>&lt;</a:t>
            </a:r>
            <a:r>
              <a:rPr lang="es-ES" sz="1600" i="1" dirty="0" err="1"/>
              <a:t>body</a:t>
            </a:r>
            <a:r>
              <a:rPr lang="es-ES" sz="1600" i="1" dirty="0"/>
              <a:t>&gt;</a:t>
            </a:r>
          </a:p>
          <a:p>
            <a:pPr lvl="2"/>
            <a:r>
              <a:rPr lang="es-ES" sz="1600" dirty="0"/>
              <a:t>El </a:t>
            </a:r>
            <a:r>
              <a:rPr lang="es-ES" sz="1600" i="1" dirty="0"/>
              <a:t>script</a:t>
            </a:r>
            <a:r>
              <a:rPr lang="es-ES" sz="1600" dirty="0"/>
              <a:t> se comportará como si se hubiese agregado el código directamente en el lugar de la referencia</a:t>
            </a:r>
          </a:p>
          <a:p>
            <a:pPr lvl="2"/>
            <a:r>
              <a:rPr lang="es-ES" sz="1600" dirty="0"/>
              <a:t>De esta manera, se separa el HTML del código JavaScript; permitiendo así, mejor legibilidad y mantenibilidad</a:t>
            </a:r>
          </a:p>
          <a:p>
            <a:pPr lvl="2"/>
            <a:r>
              <a:rPr lang="es-ES" sz="1600" dirty="0"/>
              <a:t>Los archivos JavaScript en caché pueden agilizar la carga de las páginas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</a:t>
            </a:r>
            <a:r>
              <a:rPr lang="es-ES" i="1" dirty="0" err="1"/>
              <a:t>Where</a:t>
            </a:r>
            <a:r>
              <a:rPr lang="es-ES" i="1" dirty="0"/>
              <a:t> 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95429"/>
            <a:ext cx="7515225" cy="32079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5103367"/>
            <a:ext cx="7515225" cy="685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2505" y="2966826"/>
            <a:ext cx="2352675" cy="1781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870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AJAX (I)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AJAX permite cargar datos de un servidor web luego de que la página ha cargado</a:t>
            </a:r>
          </a:p>
          <a:p>
            <a:pPr lvl="1"/>
            <a:r>
              <a:rPr lang="es-ES" dirty="0"/>
              <a:t>Actualizar una página web sin recargar la página</a:t>
            </a:r>
          </a:p>
          <a:p>
            <a:pPr lvl="1"/>
            <a:r>
              <a:rPr lang="es-ES" dirty="0"/>
              <a:t>Enviar datos a un servidor web en segundo plano</a:t>
            </a:r>
          </a:p>
          <a:p>
            <a:pPr lvl="1"/>
            <a:r>
              <a:rPr lang="es-ES" dirty="0"/>
              <a:t>AJAX = </a:t>
            </a:r>
            <a:r>
              <a:rPr lang="es-ES" b="1" i="1" dirty="0" err="1"/>
              <a:t>A</a:t>
            </a:r>
            <a:r>
              <a:rPr lang="es-ES" i="1" dirty="0" err="1"/>
              <a:t>synchronous</a:t>
            </a:r>
            <a:r>
              <a:rPr lang="es-ES" i="1" dirty="0"/>
              <a:t> </a:t>
            </a:r>
            <a:r>
              <a:rPr lang="es-ES" b="1" i="1" dirty="0"/>
              <a:t>J</a:t>
            </a:r>
            <a:r>
              <a:rPr lang="es-ES" i="1" dirty="0"/>
              <a:t>avaScript </a:t>
            </a:r>
            <a:r>
              <a:rPr lang="es-ES" b="1" i="1" dirty="0"/>
              <a:t>A</a:t>
            </a:r>
            <a:r>
              <a:rPr lang="es-ES" i="1" dirty="0"/>
              <a:t>nd </a:t>
            </a:r>
            <a:r>
              <a:rPr lang="es-ES" b="1" i="1" dirty="0"/>
              <a:t>X</a:t>
            </a:r>
            <a:r>
              <a:rPr lang="es-ES" i="1" dirty="0"/>
              <a:t>ML</a:t>
            </a:r>
          </a:p>
          <a:p>
            <a:pPr lvl="1"/>
            <a:r>
              <a:rPr lang="es-ES" dirty="0"/>
              <a:t>AJAX no es un lenguaje de programación</a:t>
            </a:r>
          </a:p>
          <a:p>
            <a:pPr lvl="1"/>
            <a:r>
              <a:rPr lang="es-ES" dirty="0"/>
              <a:t>AJAX usa una combinación de :</a:t>
            </a:r>
          </a:p>
          <a:p>
            <a:pPr lvl="2"/>
            <a:r>
              <a:rPr lang="es-ES" sz="1600" dirty="0"/>
              <a:t>Un objeto </a:t>
            </a:r>
            <a:r>
              <a:rPr lang="es-ES" sz="1600" i="1" dirty="0" err="1"/>
              <a:t>XMLHttpRequest</a:t>
            </a:r>
            <a:r>
              <a:rPr lang="es-ES" sz="1600" dirty="0"/>
              <a:t> integrado en el navegador (para solicitar datos a un servidor web)</a:t>
            </a:r>
          </a:p>
          <a:p>
            <a:pPr lvl="2"/>
            <a:r>
              <a:rPr lang="es-ES" sz="1600" dirty="0"/>
              <a:t>JavaScript y el DOM HTML (para mostrar o usar los datos)</a:t>
            </a:r>
          </a:p>
          <a:p>
            <a:pPr lvl="1"/>
            <a:r>
              <a:rPr lang="es-ES" dirty="0"/>
              <a:t>AJAX es un nombre confuso, porque las aplicaciones que hacen uso de AJAX pueden usar XML para transportar datos, pero es igualmente común el transportar datos como texto plano o texto JSON</a:t>
            </a:r>
          </a:p>
          <a:p>
            <a:pPr lvl="1"/>
            <a:r>
              <a:rPr lang="es-ES" dirty="0"/>
              <a:t>AJAX permite a las páginas web actualizarse de manera asíncrona, a través del intercambio de datos en segundo plano con un servidor web</a:t>
            </a:r>
          </a:p>
        </p:txBody>
      </p:sp>
    </p:spTree>
    <p:extLst>
      <p:ext uri="{BB962C8B-B14F-4D97-AF65-F5344CB8AC3E}">
        <p14:creationId xmlns:p14="http://schemas.microsoft.com/office/powerpoint/2010/main" val="139001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AJAX (II)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232452" y="2335695"/>
            <a:ext cx="3647661" cy="101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s-ES" sz="1600" dirty="0"/>
              <a:t>Ocurre un evento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/>
              <a:t>Crea un objeto </a:t>
            </a:r>
            <a:r>
              <a:rPr lang="es-ES" sz="1600" i="1" dirty="0" err="1"/>
              <a:t>XMLHttpRequest</a:t>
            </a:r>
            <a:endParaRPr lang="es-ES" sz="1600" i="1" dirty="0"/>
          </a:p>
          <a:p>
            <a:pPr marL="342900" indent="-342900">
              <a:buFont typeface="+mj-lt"/>
              <a:buAutoNum type="arabicPeriod"/>
            </a:pPr>
            <a:r>
              <a:rPr lang="es-ES" sz="1600" dirty="0"/>
              <a:t>Envía una petición HTTP</a:t>
            </a:r>
          </a:p>
        </p:txBody>
      </p:sp>
      <p:sp>
        <p:nvSpPr>
          <p:cNvPr id="9" name="Flecha derecha 8"/>
          <p:cNvSpPr/>
          <p:nvPr/>
        </p:nvSpPr>
        <p:spPr>
          <a:xfrm>
            <a:off x="4880113" y="2671737"/>
            <a:ext cx="556592" cy="341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redondeado 9"/>
          <p:cNvSpPr/>
          <p:nvPr/>
        </p:nvSpPr>
        <p:spPr>
          <a:xfrm>
            <a:off x="5436705" y="2604050"/>
            <a:ext cx="1391478" cy="47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Internet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7384775" y="2335695"/>
            <a:ext cx="3647661" cy="101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s-ES" sz="1600" dirty="0"/>
              <a:t>Procesa la petición HTTP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/>
              <a:t>Crea una respuesta y la envía de vuelta al navegador</a:t>
            </a:r>
          </a:p>
        </p:txBody>
      </p:sp>
      <p:sp>
        <p:nvSpPr>
          <p:cNvPr id="12" name="Flecha derecha 11"/>
          <p:cNvSpPr/>
          <p:nvPr/>
        </p:nvSpPr>
        <p:spPr>
          <a:xfrm>
            <a:off x="6828183" y="2671737"/>
            <a:ext cx="556592" cy="341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 derecha 12"/>
          <p:cNvSpPr/>
          <p:nvPr/>
        </p:nvSpPr>
        <p:spPr>
          <a:xfrm rot="9221980">
            <a:off x="6802339" y="3298978"/>
            <a:ext cx="510477" cy="341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redondeado 13"/>
          <p:cNvSpPr/>
          <p:nvPr/>
        </p:nvSpPr>
        <p:spPr>
          <a:xfrm rot="19950387">
            <a:off x="5468251" y="3696395"/>
            <a:ext cx="1391478" cy="47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Internet</a:t>
            </a:r>
          </a:p>
        </p:txBody>
      </p:sp>
      <p:sp>
        <p:nvSpPr>
          <p:cNvPr id="16" name="Flecha derecha 15"/>
          <p:cNvSpPr/>
          <p:nvPr/>
        </p:nvSpPr>
        <p:spPr>
          <a:xfrm rot="9221980">
            <a:off x="4978071" y="4270416"/>
            <a:ext cx="510477" cy="341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1232452" y="4102394"/>
            <a:ext cx="3647661" cy="101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s-ES" sz="1600" dirty="0"/>
              <a:t>Procesa los datos retornados por el servidor usando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/>
              <a:t>Actualiza el contenido de la página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1232452" y="1966363"/>
            <a:ext cx="364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Navegador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1232452" y="3733062"/>
            <a:ext cx="364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Navegador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384775" y="1966363"/>
            <a:ext cx="364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Servidor</a:t>
            </a:r>
          </a:p>
        </p:txBody>
      </p:sp>
    </p:spTree>
    <p:extLst>
      <p:ext uri="{BB962C8B-B14F-4D97-AF65-F5344CB8AC3E}">
        <p14:creationId xmlns:p14="http://schemas.microsoft.com/office/powerpoint/2010/main" val="2749366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AJAX (III)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04153"/>
          </a:xfrm>
        </p:spPr>
        <p:txBody>
          <a:bodyPr>
            <a:normAutofit/>
          </a:bodyPr>
          <a:lstStyle/>
          <a:p>
            <a:pPr lvl="1"/>
            <a:r>
              <a:rPr lang="es-ES" dirty="0"/>
              <a:t>Para enviar una petición al servidor, se usan los métodos </a:t>
            </a:r>
            <a:r>
              <a:rPr lang="es-ES" i="1" dirty="0"/>
              <a:t>open() </a:t>
            </a:r>
            <a:r>
              <a:rPr lang="es-ES" dirty="0"/>
              <a:t>y </a:t>
            </a:r>
            <a:r>
              <a:rPr lang="es-ES" i="1" dirty="0" err="1"/>
              <a:t>send</a:t>
            </a:r>
            <a:r>
              <a:rPr lang="es-ES" i="1" dirty="0"/>
              <a:t>() </a:t>
            </a:r>
            <a:r>
              <a:rPr lang="es-ES" dirty="0"/>
              <a:t>del objeto </a:t>
            </a:r>
            <a:r>
              <a:rPr lang="es-ES" i="1" dirty="0" err="1"/>
              <a:t>XMLHttpRequest</a:t>
            </a:r>
            <a:r>
              <a:rPr lang="es-ES" dirty="0"/>
              <a:t>: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Para enviar datos como un formulario HTML, se agrega un encabezado HTTP con </a:t>
            </a:r>
            <a:r>
              <a:rPr lang="es-ES" i="1" dirty="0" err="1"/>
              <a:t>setRequestHeader</a:t>
            </a:r>
            <a:r>
              <a:rPr lang="es-ES" i="1" dirty="0"/>
              <a:t>()</a:t>
            </a:r>
          </a:p>
          <a:p>
            <a:pPr lvl="1"/>
            <a:r>
              <a:rPr lang="es-ES" dirty="0"/>
              <a:t>Los datos se especifican en el método </a:t>
            </a:r>
            <a:r>
              <a:rPr lang="es-ES" i="1" dirty="0" err="1"/>
              <a:t>send</a:t>
            </a:r>
            <a:r>
              <a:rPr lang="es-ES" i="1" dirty="0"/>
              <a:t>()</a:t>
            </a:r>
          </a:p>
          <a:p>
            <a:pPr lvl="1"/>
            <a:endParaRPr lang="es-ES" i="1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274853"/>
              </p:ext>
            </p:extLst>
          </p:nvPr>
        </p:nvGraphicFramePr>
        <p:xfrm>
          <a:off x="1750833" y="2121085"/>
          <a:ext cx="875129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5381">
                  <a:extLst>
                    <a:ext uri="{9D8B030D-6E8A-4147-A177-3AD203B41FA5}">
                      <a16:colId xmlns:a16="http://schemas.microsoft.com/office/drawing/2014/main" val="3471444533"/>
                    </a:ext>
                  </a:extLst>
                </a:gridCol>
                <a:gridCol w="5565913">
                  <a:extLst>
                    <a:ext uri="{9D8B030D-6E8A-4147-A177-3AD203B41FA5}">
                      <a16:colId xmlns:a16="http://schemas.microsoft.com/office/drawing/2014/main" val="2343027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11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/>
                        <a:t>open(método, </a:t>
                      </a:r>
                      <a:r>
                        <a:rPr lang="es-ES" i="1" dirty="0" err="1"/>
                        <a:t>url</a:t>
                      </a:r>
                      <a:r>
                        <a:rPr lang="es-ES" i="1" dirty="0"/>
                        <a:t>,</a:t>
                      </a:r>
                      <a:r>
                        <a:rPr lang="es-ES" i="1" baseline="0" dirty="0"/>
                        <a:t> asíncrono)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Especifica el tipo de petición: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i="1" dirty="0"/>
                        <a:t>método</a:t>
                      </a:r>
                      <a:r>
                        <a:rPr lang="es-ES" dirty="0"/>
                        <a:t>: el tipo de petición</a:t>
                      </a:r>
                      <a:r>
                        <a:rPr lang="es-ES" baseline="0" dirty="0"/>
                        <a:t> (GET o POST)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i="1" baseline="0" dirty="0"/>
                        <a:t>url</a:t>
                      </a:r>
                      <a:r>
                        <a:rPr lang="es-ES" baseline="0" dirty="0"/>
                        <a:t>: la ubicación (fichero) del servidor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i="1" baseline="0" dirty="0"/>
                        <a:t>asíncrono</a:t>
                      </a:r>
                      <a:r>
                        <a:rPr lang="es-ES" baseline="0" dirty="0"/>
                        <a:t>: true (asíncrono) o false (síncrono)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25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 err="1"/>
                        <a:t>send</a:t>
                      </a:r>
                      <a:r>
                        <a:rPr lang="es-ES" i="1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Envía la petición al servidor (usado para el método GET)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2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 err="1"/>
                        <a:t>send</a:t>
                      </a:r>
                      <a:r>
                        <a:rPr lang="es-ES" i="1" dirty="0"/>
                        <a:t>(</a:t>
                      </a:r>
                      <a:r>
                        <a:rPr lang="es-ES" i="1" dirty="0" err="1"/>
                        <a:t>string</a:t>
                      </a:r>
                      <a:r>
                        <a:rPr lang="es-ES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Envía</a:t>
                      </a:r>
                      <a:r>
                        <a:rPr lang="es-ES" baseline="0" dirty="0"/>
                        <a:t> la petición al servidor (usado para el método POST)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40899"/>
                  </a:ext>
                </a:extLst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455" y="4530698"/>
            <a:ext cx="4210050" cy="1076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280" y="4430719"/>
            <a:ext cx="7772400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3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AJAX (IV)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04153"/>
          </a:xfrm>
        </p:spPr>
        <p:txBody>
          <a:bodyPr>
            <a:normAutofit/>
          </a:bodyPr>
          <a:lstStyle/>
          <a:p>
            <a:pPr lvl="1"/>
            <a:r>
              <a:rPr lang="es-ES" dirty="0"/>
              <a:t>Para procesar una respuesta del servidor: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i="1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306744"/>
              </p:ext>
            </p:extLst>
          </p:nvPr>
        </p:nvGraphicFramePr>
        <p:xfrm>
          <a:off x="885333" y="2149660"/>
          <a:ext cx="1048229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8570">
                  <a:extLst>
                    <a:ext uri="{9D8B030D-6E8A-4147-A177-3AD203B41FA5}">
                      <a16:colId xmlns:a16="http://schemas.microsoft.com/office/drawing/2014/main" val="3471444533"/>
                    </a:ext>
                  </a:extLst>
                </a:gridCol>
                <a:gridCol w="7163723">
                  <a:extLst>
                    <a:ext uri="{9D8B030D-6E8A-4147-A177-3AD203B41FA5}">
                      <a16:colId xmlns:a16="http://schemas.microsoft.com/office/drawing/2014/main" val="2343027766"/>
                    </a:ext>
                  </a:extLst>
                </a:gridCol>
              </a:tblGrid>
              <a:tr h="334400">
                <a:tc>
                  <a:txBody>
                    <a:bodyPr/>
                    <a:lstStyle/>
                    <a:p>
                      <a:r>
                        <a:rPr lang="es-ES" sz="1600" dirty="0"/>
                        <a:t>Propiedad de </a:t>
                      </a:r>
                      <a:r>
                        <a:rPr lang="es-ES" sz="1600" i="1" dirty="0" err="1"/>
                        <a:t>XMLHttpRequest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114583"/>
                  </a:ext>
                </a:extLst>
              </a:tr>
              <a:tr h="33440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onreadystatechange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Define una función a</a:t>
                      </a:r>
                      <a:r>
                        <a:rPr lang="es-ES" sz="1600" baseline="0" dirty="0"/>
                        <a:t> ser llamada </a:t>
                      </a:r>
                      <a:r>
                        <a:rPr lang="es-ES" sz="1600" b="1" baseline="0" dirty="0"/>
                        <a:t>cuando la propiedad </a:t>
                      </a:r>
                      <a:r>
                        <a:rPr lang="es-ES" sz="1600" b="1" i="1" baseline="0" dirty="0" err="1"/>
                        <a:t>readyState</a:t>
                      </a:r>
                      <a:r>
                        <a:rPr lang="es-ES" sz="1600" b="1" i="1" baseline="0" dirty="0"/>
                        <a:t> </a:t>
                      </a:r>
                      <a:r>
                        <a:rPr lang="es-ES" sz="1600" b="1" i="0" baseline="0" dirty="0"/>
                        <a:t>cambia</a:t>
                      </a:r>
                      <a:endParaRPr lang="es-ES" sz="1600" b="1" i="1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256597"/>
                  </a:ext>
                </a:extLst>
              </a:tr>
              <a:tr h="106400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readyState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Mantiene</a:t>
                      </a:r>
                      <a:r>
                        <a:rPr lang="es-ES" sz="1600" baseline="0" dirty="0"/>
                        <a:t> el estatus de </a:t>
                      </a:r>
                      <a:r>
                        <a:rPr lang="es-ES" sz="1600" i="1" baseline="0" dirty="0" err="1"/>
                        <a:t>XMLHttpRequest</a:t>
                      </a:r>
                      <a:endParaRPr lang="es-ES" sz="1600" i="1" baseline="0" dirty="0"/>
                    </a:p>
                    <a:p>
                      <a:r>
                        <a:rPr lang="es-ES" sz="1600" b="1" i="0" baseline="0" dirty="0"/>
                        <a:t>0</a:t>
                      </a:r>
                      <a:r>
                        <a:rPr lang="es-ES" sz="1600" i="0" baseline="0" dirty="0"/>
                        <a:t>: petición no inicializada / </a:t>
                      </a:r>
                      <a:r>
                        <a:rPr lang="es-ES" sz="1600" b="1" i="0" baseline="0" dirty="0"/>
                        <a:t>1</a:t>
                      </a:r>
                      <a:r>
                        <a:rPr lang="es-ES" sz="1600" i="0" baseline="0" dirty="0"/>
                        <a:t>: conexión con el servidor establecida</a:t>
                      </a:r>
                    </a:p>
                    <a:p>
                      <a:r>
                        <a:rPr lang="es-ES" sz="1600" b="1" i="0" dirty="0"/>
                        <a:t>2</a:t>
                      </a:r>
                      <a:r>
                        <a:rPr lang="es-ES" sz="1600" i="0" dirty="0"/>
                        <a:t>: petición recibida / </a:t>
                      </a:r>
                      <a:r>
                        <a:rPr lang="es-ES" sz="1600" b="1" i="0" dirty="0"/>
                        <a:t>3</a:t>
                      </a:r>
                      <a:r>
                        <a:rPr lang="es-ES" sz="1600" i="0" dirty="0"/>
                        <a:t>: procesando</a:t>
                      </a:r>
                      <a:r>
                        <a:rPr lang="es-ES" sz="1600" i="0" baseline="0" dirty="0"/>
                        <a:t> petición</a:t>
                      </a:r>
                    </a:p>
                    <a:p>
                      <a:r>
                        <a:rPr lang="es-ES" sz="1600" b="1" i="0" baseline="0" dirty="0"/>
                        <a:t>4: </a:t>
                      </a:r>
                      <a:r>
                        <a:rPr lang="es-ES" sz="1600" b="0" i="0" baseline="0" dirty="0"/>
                        <a:t>petición finalizada y respuesta lista</a:t>
                      </a:r>
                      <a:endParaRPr lang="es-ES" sz="160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26798"/>
                  </a:ext>
                </a:extLst>
              </a:tr>
              <a:tr h="334400">
                <a:tc>
                  <a:txBody>
                    <a:bodyPr/>
                    <a:lstStyle/>
                    <a:p>
                      <a:r>
                        <a:rPr lang="es-ES" sz="1600" i="1" dirty="0"/>
                        <a:t>s</a:t>
                      </a:r>
                      <a:r>
                        <a:rPr lang="es-ES" sz="1600" i="1"/>
                        <a:t>tatus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1" i="0" dirty="0"/>
                        <a:t>200</a:t>
                      </a:r>
                      <a:r>
                        <a:rPr lang="es-ES" sz="1600" dirty="0"/>
                        <a:t>: “</a:t>
                      </a:r>
                      <a:r>
                        <a:rPr lang="es-ES" sz="1600" i="1" dirty="0"/>
                        <a:t>OK</a:t>
                      </a:r>
                      <a:r>
                        <a:rPr lang="es-ES" sz="1600" dirty="0"/>
                        <a:t>” / </a:t>
                      </a:r>
                      <a:r>
                        <a:rPr lang="es-ES" sz="1600" b="1" dirty="0"/>
                        <a:t>403</a:t>
                      </a:r>
                      <a:r>
                        <a:rPr lang="es-ES" sz="1600" dirty="0"/>
                        <a:t>: “</a:t>
                      </a:r>
                      <a:r>
                        <a:rPr lang="es-ES" sz="1600" i="1" dirty="0" err="1"/>
                        <a:t>Forbidden</a:t>
                      </a:r>
                      <a:r>
                        <a:rPr lang="es-ES" sz="1600" dirty="0"/>
                        <a:t>” / </a:t>
                      </a:r>
                      <a:r>
                        <a:rPr lang="es-ES" sz="1600" b="1" dirty="0"/>
                        <a:t>404</a:t>
                      </a:r>
                      <a:r>
                        <a:rPr lang="es-ES" sz="1600" b="0" dirty="0"/>
                        <a:t>: “</a:t>
                      </a:r>
                      <a:r>
                        <a:rPr lang="es-ES" sz="1600" b="0" i="1" dirty="0"/>
                        <a:t>Page </a:t>
                      </a:r>
                      <a:r>
                        <a:rPr lang="es-ES" sz="1600" b="0" i="1" dirty="0" err="1"/>
                        <a:t>not</a:t>
                      </a:r>
                      <a:r>
                        <a:rPr lang="es-ES" sz="1600" b="0" i="1" dirty="0"/>
                        <a:t> </a:t>
                      </a:r>
                      <a:r>
                        <a:rPr lang="es-ES" sz="1600" b="0" i="1" dirty="0" err="1"/>
                        <a:t>found</a:t>
                      </a:r>
                      <a:r>
                        <a:rPr lang="es-ES" sz="1600" b="0" dirty="0"/>
                        <a:t>”</a:t>
                      </a:r>
                      <a:endParaRPr lang="es-E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40899"/>
                  </a:ext>
                </a:extLst>
              </a:tr>
              <a:tr h="33440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statusText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dirty="0"/>
                        <a:t>Retorna</a:t>
                      </a:r>
                      <a:r>
                        <a:rPr lang="es-ES" sz="1600" b="0" baseline="0" dirty="0"/>
                        <a:t> el texto del estatus (ejemplo: “</a:t>
                      </a:r>
                      <a:r>
                        <a:rPr lang="es-ES" sz="1600" b="0" i="1" baseline="0" dirty="0"/>
                        <a:t>OK</a:t>
                      </a:r>
                      <a:r>
                        <a:rPr lang="es-ES" sz="1600" b="0" baseline="0" dirty="0"/>
                        <a:t>”, “</a:t>
                      </a:r>
                      <a:r>
                        <a:rPr lang="es-ES" sz="1600" b="0" i="1" baseline="0" dirty="0" err="1"/>
                        <a:t>Not</a:t>
                      </a:r>
                      <a:r>
                        <a:rPr lang="es-ES" sz="1600" b="0" i="1" baseline="0" dirty="0"/>
                        <a:t> </a:t>
                      </a:r>
                      <a:r>
                        <a:rPr lang="es-ES" sz="1600" b="0" i="1" baseline="0" dirty="0" err="1"/>
                        <a:t>Found</a:t>
                      </a:r>
                      <a:r>
                        <a:rPr lang="es-ES" sz="1600" b="0" baseline="0" dirty="0"/>
                        <a:t>”)</a:t>
                      </a:r>
                      <a:endParaRPr lang="es-E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168303"/>
                  </a:ext>
                </a:extLst>
              </a:tr>
              <a:tr h="33440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responseText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dirty="0"/>
                        <a:t>Retorna la respuesta del servidor como una cadena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432427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543" y="4892860"/>
            <a:ext cx="4293871" cy="14232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0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Promesas (I)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Una promesa (</a:t>
            </a:r>
            <a:r>
              <a:rPr lang="es-ES" b="1" i="1" dirty="0" err="1"/>
              <a:t>Promise</a:t>
            </a:r>
            <a:r>
              <a:rPr lang="es-ES" dirty="0"/>
              <a:t>) es un objeto que representa la eventual terminación o fallo de una operación asíncrona</a:t>
            </a:r>
          </a:p>
          <a:p>
            <a:pPr lvl="1"/>
            <a:r>
              <a:rPr lang="es-ES" dirty="0"/>
              <a:t>Una promesa está en uno de los siguientes estados:</a:t>
            </a:r>
          </a:p>
          <a:p>
            <a:pPr lvl="2"/>
            <a:r>
              <a:rPr lang="es-ES" sz="1600" b="1" i="1" dirty="0" err="1"/>
              <a:t>pending</a:t>
            </a:r>
            <a:r>
              <a:rPr lang="es-ES" sz="1600" i="1" dirty="0"/>
              <a:t>: </a:t>
            </a:r>
            <a:r>
              <a:rPr lang="es-ES" sz="1600" dirty="0"/>
              <a:t>estado inicial, ni terminada ni rechazada</a:t>
            </a:r>
          </a:p>
          <a:p>
            <a:pPr lvl="2"/>
            <a:r>
              <a:rPr lang="es-ES" sz="1600" b="1" i="1" dirty="0" err="1"/>
              <a:t>fulfilled</a:t>
            </a:r>
            <a:r>
              <a:rPr lang="es-ES" sz="1600" i="1" dirty="0"/>
              <a:t>: </a:t>
            </a:r>
            <a:r>
              <a:rPr lang="es-ES" sz="1600" dirty="0"/>
              <a:t>la operación fue completada de manera exitosa</a:t>
            </a:r>
          </a:p>
          <a:p>
            <a:pPr lvl="2"/>
            <a:r>
              <a:rPr lang="es-ES" sz="1600" b="1" i="1" dirty="0" err="1"/>
              <a:t>rejected</a:t>
            </a:r>
            <a:r>
              <a:rPr lang="es-ES" sz="1600" i="1" dirty="0"/>
              <a:t>: </a:t>
            </a:r>
            <a:r>
              <a:rPr lang="es-ES" sz="1600" dirty="0"/>
              <a:t>la operación ha fallado</a:t>
            </a:r>
          </a:p>
          <a:p>
            <a:pPr lvl="1"/>
            <a:r>
              <a:rPr lang="es-ES" dirty="0"/>
              <a:t>Una promesa pendiente puede ser completada (</a:t>
            </a:r>
            <a:r>
              <a:rPr lang="es-ES" i="1" dirty="0" err="1"/>
              <a:t>fulfilled</a:t>
            </a:r>
            <a:r>
              <a:rPr lang="es-ES" dirty="0"/>
              <a:t>) con un valor o rechazada (</a:t>
            </a:r>
            <a:r>
              <a:rPr lang="es-ES" i="1" dirty="0" err="1"/>
              <a:t>rejected</a:t>
            </a:r>
            <a:r>
              <a:rPr lang="es-ES" dirty="0"/>
              <a:t>) con una razón (error). Cuando esto sucede, los manejadores correspondientes (</a:t>
            </a:r>
            <a:r>
              <a:rPr lang="es-ES" i="1" dirty="0" err="1"/>
              <a:t>then</a:t>
            </a:r>
            <a:r>
              <a:rPr lang="es-ES" i="1" dirty="0"/>
              <a:t>() </a:t>
            </a:r>
            <a:r>
              <a:rPr lang="es-ES" dirty="0"/>
              <a:t>y </a:t>
            </a:r>
            <a:r>
              <a:rPr lang="es-ES" i="1" dirty="0"/>
              <a:t>catch()</a:t>
            </a:r>
            <a:r>
              <a:rPr lang="es-ES" dirty="0"/>
              <a:t>) son llamados</a:t>
            </a:r>
          </a:p>
          <a:p>
            <a:pPr lvl="1"/>
            <a:r>
              <a:rPr lang="es-ES" dirty="0"/>
              <a:t>Para crear una promesa, usamos el objeto </a:t>
            </a:r>
            <a:r>
              <a:rPr lang="es-ES" i="1" dirty="0" err="1"/>
              <a:t>Promise</a:t>
            </a:r>
            <a:r>
              <a:rPr lang="es-ES" i="1" dirty="0"/>
              <a:t> </a:t>
            </a:r>
            <a:r>
              <a:rPr lang="es-ES" dirty="0"/>
              <a:t>y su respectivo constructor, el cual recibe una función que tiene como parámetros, dos funciones : </a:t>
            </a:r>
            <a:r>
              <a:rPr lang="es-ES" i="1" dirty="0" err="1"/>
              <a:t>resolutionFunc</a:t>
            </a:r>
            <a:r>
              <a:rPr lang="es-ES" i="1" dirty="0"/>
              <a:t> </a:t>
            </a:r>
            <a:r>
              <a:rPr lang="es-ES" dirty="0"/>
              <a:t>y </a:t>
            </a:r>
            <a:r>
              <a:rPr lang="es-ES" i="1" dirty="0" err="1"/>
              <a:t>rejectionFunc</a:t>
            </a:r>
            <a:endParaRPr lang="es-ES" i="1" dirty="0"/>
          </a:p>
          <a:p>
            <a:pPr lvl="1"/>
            <a:r>
              <a:rPr lang="es-ES" dirty="0"/>
              <a:t>Para que la promesa se complete o rechace, se debe usar el método correspondiente (</a:t>
            </a:r>
            <a:r>
              <a:rPr lang="es-ES" i="1" dirty="0" err="1"/>
              <a:t>resolutionFunc</a:t>
            </a:r>
            <a:r>
              <a:rPr lang="es-ES" i="1" dirty="0"/>
              <a:t> </a:t>
            </a:r>
            <a:r>
              <a:rPr lang="es-ES" dirty="0"/>
              <a:t>o </a:t>
            </a:r>
            <a:r>
              <a:rPr lang="es-ES" i="1" dirty="0" err="1"/>
              <a:t>rejectionFunc</a:t>
            </a:r>
            <a:r>
              <a:rPr lang="es-ES" dirty="0"/>
              <a:t>), ambos reciben un solo parámetro de cualquier tipo, el cual será el valor devuelto por la promesa</a:t>
            </a:r>
          </a:p>
          <a:p>
            <a:pPr lvl="1"/>
            <a:endParaRPr lang="es-ES" i="1" dirty="0"/>
          </a:p>
          <a:p>
            <a:pPr lvl="1"/>
            <a:endParaRPr lang="es-ES" i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752" y="4365626"/>
            <a:ext cx="3219450" cy="87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353" y="1845734"/>
            <a:ext cx="6572250" cy="2085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0351" y="1845735"/>
            <a:ext cx="6572251" cy="20859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5325" y="4365625"/>
            <a:ext cx="3230877" cy="8763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Flecha abajo 7"/>
          <p:cNvSpPr/>
          <p:nvPr/>
        </p:nvSpPr>
        <p:spPr>
          <a:xfrm>
            <a:off x="5983603" y="3906310"/>
            <a:ext cx="285749" cy="459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25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Promesas (II)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1957388"/>
            <a:ext cx="5781675" cy="1895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Flecha derecha 4"/>
          <p:cNvSpPr/>
          <p:nvPr/>
        </p:nvSpPr>
        <p:spPr>
          <a:xfrm>
            <a:off x="6878955" y="2731579"/>
            <a:ext cx="579120" cy="347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075" y="1794013"/>
            <a:ext cx="3324225" cy="22222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s-ES" i="1" dirty="0"/>
          </a:p>
          <a:p>
            <a:pPr lvl="1"/>
            <a:endParaRPr lang="es-ES" i="1" dirty="0"/>
          </a:p>
          <a:p>
            <a:pPr lvl="1"/>
            <a:endParaRPr lang="es-ES" i="1" dirty="0"/>
          </a:p>
          <a:p>
            <a:pPr lvl="1"/>
            <a:endParaRPr lang="es-ES" i="1" dirty="0"/>
          </a:p>
          <a:p>
            <a:pPr lvl="1"/>
            <a:endParaRPr lang="es-ES" i="1" dirty="0"/>
          </a:p>
          <a:p>
            <a:pPr lvl="1"/>
            <a:endParaRPr lang="es-ES" i="1" dirty="0"/>
          </a:p>
          <a:p>
            <a:pPr lvl="1"/>
            <a:endParaRPr lang="es-ES" i="1" dirty="0"/>
          </a:p>
          <a:p>
            <a:pPr lvl="1"/>
            <a:r>
              <a:rPr lang="es-ES" b="1" i="1" dirty="0" err="1"/>
              <a:t>fetch</a:t>
            </a:r>
            <a:r>
              <a:rPr lang="es-ES" i="1" dirty="0"/>
              <a:t>: </a:t>
            </a:r>
            <a:r>
              <a:rPr lang="es-ES" dirty="0"/>
              <a:t>provee una interfaz para recuperar recursos. Es similar a </a:t>
            </a:r>
            <a:r>
              <a:rPr lang="es-ES" i="1" dirty="0" err="1"/>
              <a:t>XMLHttpRequest</a:t>
            </a:r>
            <a:r>
              <a:rPr lang="es-ES" i="1" dirty="0"/>
              <a:t>, </a:t>
            </a:r>
            <a:r>
              <a:rPr lang="es-ES" dirty="0"/>
              <a:t>pero la nueva API proporciona un conjunto de características más potentes y flexibles</a:t>
            </a:r>
          </a:p>
          <a:p>
            <a:pPr lvl="1"/>
            <a:r>
              <a:rPr lang="es-ES" b="1" i="1" dirty="0" err="1"/>
              <a:t>Body.json</a:t>
            </a:r>
            <a:r>
              <a:rPr lang="es-ES" b="1" i="1" dirty="0"/>
              <a:t>()</a:t>
            </a:r>
            <a:r>
              <a:rPr lang="es-ES" i="1" dirty="0"/>
              <a:t>: </a:t>
            </a:r>
            <a:r>
              <a:rPr lang="es-ES" dirty="0"/>
              <a:t>la clase </a:t>
            </a:r>
            <a:r>
              <a:rPr lang="es-ES" i="1" dirty="0" err="1"/>
              <a:t>Body</a:t>
            </a:r>
            <a:r>
              <a:rPr lang="es-ES" dirty="0"/>
              <a:t> de la </a:t>
            </a:r>
            <a:r>
              <a:rPr lang="es-ES" i="1" dirty="0"/>
              <a:t>API </a:t>
            </a:r>
            <a:r>
              <a:rPr lang="es-ES" i="1" dirty="0" err="1"/>
              <a:t>Fetch</a:t>
            </a:r>
            <a:r>
              <a:rPr lang="es-ES" i="1" dirty="0"/>
              <a:t> </a:t>
            </a:r>
            <a:r>
              <a:rPr lang="es-ES" dirty="0"/>
              <a:t>representa el cuerpo de una respuesta/petición. El método </a:t>
            </a:r>
            <a:r>
              <a:rPr lang="es-ES" i="1" dirty="0" err="1"/>
              <a:t>json</a:t>
            </a:r>
            <a:r>
              <a:rPr lang="es-ES" i="1" dirty="0"/>
              <a:t>() </a:t>
            </a:r>
            <a:r>
              <a:rPr lang="es-ES" dirty="0"/>
              <a:t>de la clase </a:t>
            </a:r>
            <a:r>
              <a:rPr lang="es-ES" i="1" dirty="0" err="1"/>
              <a:t>Body</a:t>
            </a:r>
            <a:r>
              <a:rPr lang="es-ES" i="1" dirty="0"/>
              <a:t> </a:t>
            </a:r>
            <a:r>
              <a:rPr lang="es-ES" dirty="0"/>
              <a:t>toma una respuesta y retorna una promesa que se resuelve con el resultado de la respuesta convertida a formato JSON</a:t>
            </a:r>
            <a:endParaRPr lang="es-ES" i="1" dirty="0"/>
          </a:p>
          <a:p>
            <a:pPr lvl="1"/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23708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</a:t>
            </a:r>
            <a:r>
              <a:rPr lang="es-ES"/>
              <a:t>Material recomendado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100000"/>
              </a:lnSpc>
            </a:pPr>
            <a:r>
              <a:rPr lang="es-ES" dirty="0"/>
              <a:t>Guía de estilos: </a:t>
            </a:r>
            <a:r>
              <a:rPr lang="es-ES" dirty="0">
                <a:hlinkClick r:id="rId2"/>
              </a:rPr>
              <a:t>https://www.w3schools.com/js/js_conventions.asp</a:t>
            </a:r>
            <a:endParaRPr lang="es-ES" dirty="0"/>
          </a:p>
          <a:p>
            <a:pPr lvl="1">
              <a:lnSpc>
                <a:spcPct val="100000"/>
              </a:lnSpc>
            </a:pPr>
            <a:r>
              <a:rPr lang="es-ES" dirty="0"/>
              <a:t>Mejores prácticas: </a:t>
            </a:r>
            <a:r>
              <a:rPr lang="es-ES" dirty="0">
                <a:hlinkClick r:id="rId3"/>
              </a:rPr>
              <a:t>https://www.w3schools.com/js/js_best_practices.asp</a:t>
            </a:r>
            <a:endParaRPr lang="es-ES" dirty="0"/>
          </a:p>
          <a:p>
            <a:pPr lvl="1">
              <a:lnSpc>
                <a:spcPct val="100000"/>
              </a:lnSpc>
            </a:pPr>
            <a:r>
              <a:rPr lang="es-ES" dirty="0"/>
              <a:t>Errores comunes: </a:t>
            </a:r>
            <a:r>
              <a:rPr lang="es-ES" dirty="0">
                <a:hlinkClick r:id="rId4"/>
              </a:rPr>
              <a:t>https://www.w3schools.com/js/js_mistakes.asp</a:t>
            </a:r>
            <a:endParaRPr lang="es-ES" dirty="0"/>
          </a:p>
          <a:p>
            <a:pPr lvl="1">
              <a:lnSpc>
                <a:spcPct val="100000"/>
              </a:lnSpc>
            </a:pPr>
            <a:r>
              <a:rPr lang="es-ES" dirty="0"/>
              <a:t>Pautas a seguir: </a:t>
            </a:r>
            <a:r>
              <a:rPr lang="es-ES" dirty="0">
                <a:hlinkClick r:id="rId5"/>
              </a:rPr>
              <a:t>https://developer.mozilla.org/en-US/docs/MDN/Contribute/Guidelines/Code_guidelines/JavaScript</a:t>
            </a:r>
            <a:endParaRPr lang="es-ES" dirty="0"/>
          </a:p>
          <a:p>
            <a:pPr lvl="1">
              <a:lnSpc>
                <a:spcPct val="100000"/>
              </a:lnSpc>
            </a:pPr>
            <a:r>
              <a:rPr lang="es-ES" dirty="0"/>
              <a:t>Introducción al DOM: </a:t>
            </a:r>
            <a:r>
              <a:rPr lang="es-ES" dirty="0">
                <a:hlinkClick r:id="rId6"/>
              </a:rPr>
              <a:t>https://developer.mozilla.org/en-US/docs/Web/API/Document_Object_Model/Introduction</a:t>
            </a:r>
            <a:endParaRPr lang="es-ES" dirty="0"/>
          </a:p>
          <a:p>
            <a:pPr lvl="1">
              <a:lnSpc>
                <a:spcPct val="100000"/>
              </a:lnSpc>
            </a:pPr>
            <a:r>
              <a:rPr lang="es-ES" dirty="0"/>
              <a:t>JavaScript HTML DOM: </a:t>
            </a:r>
            <a:r>
              <a:rPr lang="es-ES" dirty="0">
                <a:hlinkClick r:id="rId7"/>
              </a:rPr>
              <a:t>https://www.w3schools.com/js/js_htmldom.asp</a:t>
            </a:r>
            <a:endParaRPr lang="es-ES" dirty="0"/>
          </a:p>
          <a:p>
            <a:pPr lvl="1">
              <a:lnSpc>
                <a:spcPct val="100000"/>
              </a:lnSpc>
            </a:pPr>
            <a:r>
              <a:rPr lang="es-ES" dirty="0" err="1"/>
              <a:t>jQuery</a:t>
            </a:r>
            <a:r>
              <a:rPr lang="es-ES" dirty="0"/>
              <a:t>: </a:t>
            </a:r>
            <a:r>
              <a:rPr lang="es-ES" dirty="0">
                <a:hlinkClick r:id="rId8"/>
              </a:rPr>
              <a:t>https://jquery.com/</a:t>
            </a:r>
            <a:endParaRPr lang="es-ES" dirty="0"/>
          </a:p>
          <a:p>
            <a:pPr lvl="1">
              <a:lnSpc>
                <a:spcPct val="100000"/>
              </a:lnSpc>
            </a:pPr>
            <a:r>
              <a:rPr lang="es-ES" dirty="0" err="1"/>
              <a:t>Bootstrap</a:t>
            </a:r>
            <a:r>
              <a:rPr lang="es-ES" dirty="0"/>
              <a:t>: </a:t>
            </a:r>
            <a:r>
              <a:rPr lang="es-ES" dirty="0">
                <a:hlinkClick r:id="rId9"/>
              </a:rPr>
              <a:t>https://getbootstrap.com/</a:t>
            </a:r>
            <a:endParaRPr lang="es-ES" dirty="0"/>
          </a:p>
          <a:p>
            <a:pPr lvl="1">
              <a:lnSpc>
                <a:spcPct val="100000"/>
              </a:lnSpc>
            </a:pPr>
            <a:r>
              <a:rPr lang="es-ES" dirty="0"/>
              <a:t>Promesas: </a:t>
            </a:r>
            <a:r>
              <a:rPr lang="es-ES" dirty="0">
                <a:hlinkClick r:id="rId10"/>
              </a:rPr>
              <a:t>https://scotch.io/tutorials/javascript-promises-for-dummie</a:t>
            </a:r>
            <a:endParaRPr lang="es-ES" dirty="0"/>
          </a:p>
          <a:p>
            <a:pPr lvl="1">
              <a:lnSpc>
                <a:spcPct val="100000"/>
              </a:lnSpc>
            </a:pPr>
            <a:r>
              <a:rPr lang="es-ES" dirty="0"/>
              <a:t>Promesas: </a:t>
            </a:r>
            <a:r>
              <a:rPr lang="es-ES" dirty="0">
                <a:hlinkClick r:id="rId11"/>
              </a:rPr>
              <a:t>https://developers.google.com/web/fundamentals/primers/promises</a:t>
            </a:r>
            <a:endParaRPr lang="es-ES" dirty="0"/>
          </a:p>
          <a:p>
            <a:pPr lvl="1">
              <a:lnSpc>
                <a:spcPct val="100000"/>
              </a:lnSpc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613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lnSpc>
                <a:spcPct val="100000"/>
              </a:lnSpc>
              <a:buNone/>
            </a:pPr>
            <a:r>
              <a:rPr lang="es-ES" sz="2000" dirty="0"/>
              <a:t>JavaScript puede “mostrar” datos de diferentes maneras:</a:t>
            </a:r>
          </a:p>
          <a:p>
            <a:pPr lvl="2">
              <a:lnSpc>
                <a:spcPct val="100000"/>
              </a:lnSpc>
            </a:pPr>
            <a:r>
              <a:rPr lang="es-ES" sz="1800" dirty="0"/>
              <a:t>Escribiendo en un elemento HTML, usando </a:t>
            </a:r>
            <a:r>
              <a:rPr lang="es-ES" sz="1800" i="1" dirty="0" err="1"/>
              <a:t>innerHTML</a:t>
            </a:r>
            <a:endParaRPr lang="es-ES" sz="1800" i="1" dirty="0"/>
          </a:p>
          <a:p>
            <a:pPr lvl="3">
              <a:lnSpc>
                <a:spcPct val="100000"/>
              </a:lnSpc>
            </a:pPr>
            <a:r>
              <a:rPr lang="es-ES" sz="1600" dirty="0"/>
              <a:t>Es común usar este método para mostrar datos en HTML</a:t>
            </a:r>
          </a:p>
          <a:p>
            <a:pPr lvl="2">
              <a:lnSpc>
                <a:spcPct val="100000"/>
              </a:lnSpc>
            </a:pPr>
            <a:r>
              <a:rPr lang="es-ES" sz="1800" dirty="0"/>
              <a:t>Escribiendo en el HTML, usando </a:t>
            </a:r>
            <a:r>
              <a:rPr lang="es-ES" sz="1800" i="1" dirty="0" err="1"/>
              <a:t>document.write</a:t>
            </a:r>
            <a:r>
              <a:rPr lang="es-ES" sz="1800" i="1" dirty="0"/>
              <a:t>()</a:t>
            </a:r>
          </a:p>
          <a:p>
            <a:pPr lvl="3">
              <a:lnSpc>
                <a:spcPct val="100000"/>
              </a:lnSpc>
            </a:pPr>
            <a:r>
              <a:rPr lang="es-ES" sz="1600" dirty="0"/>
              <a:t>Usar </a:t>
            </a:r>
            <a:r>
              <a:rPr lang="es-ES" sz="1600" i="1" dirty="0" err="1"/>
              <a:t>document.write</a:t>
            </a:r>
            <a:r>
              <a:rPr lang="es-ES" sz="1600" i="1" dirty="0"/>
              <a:t>()</a:t>
            </a:r>
            <a:r>
              <a:rPr lang="es-ES" sz="1600" dirty="0"/>
              <a:t> después de que un documento HTML es cargado, eliminará todo el código HTML existente</a:t>
            </a:r>
          </a:p>
          <a:p>
            <a:pPr lvl="3">
              <a:lnSpc>
                <a:spcPct val="100000"/>
              </a:lnSpc>
            </a:pPr>
            <a:r>
              <a:rPr lang="es-ES" sz="1600" dirty="0"/>
              <a:t>Esta opción debe ser usada sólo para pruebas</a:t>
            </a:r>
          </a:p>
          <a:p>
            <a:pPr lvl="2">
              <a:lnSpc>
                <a:spcPct val="100000"/>
              </a:lnSpc>
            </a:pPr>
            <a:r>
              <a:rPr lang="es-ES" sz="1800" dirty="0"/>
              <a:t>Escribiendo en una caja de alerta, usando </a:t>
            </a:r>
            <a:r>
              <a:rPr lang="es-ES" sz="1800" i="1" dirty="0" err="1"/>
              <a:t>window.alert</a:t>
            </a:r>
            <a:r>
              <a:rPr lang="es-ES" sz="1800" i="1" dirty="0"/>
              <a:t>()</a:t>
            </a:r>
            <a:endParaRPr lang="es-ES" sz="1800" dirty="0"/>
          </a:p>
          <a:p>
            <a:pPr lvl="2">
              <a:lnSpc>
                <a:spcPct val="100000"/>
              </a:lnSpc>
            </a:pPr>
            <a:r>
              <a:rPr lang="es-ES" sz="1800" dirty="0"/>
              <a:t>Escribiendo en la consola del navegador, usando </a:t>
            </a:r>
            <a:r>
              <a:rPr lang="es-ES" sz="1800" i="1" dirty="0"/>
              <a:t>console.log()</a:t>
            </a:r>
          </a:p>
          <a:p>
            <a:pPr lvl="3">
              <a:lnSpc>
                <a:spcPct val="100000"/>
              </a:lnSpc>
            </a:pPr>
            <a:r>
              <a:rPr lang="es-ES" sz="1600" dirty="0"/>
              <a:t>Para fines de depuración, ésta es la mejor opción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</a:t>
            </a:r>
            <a:r>
              <a:rPr lang="es-ES" i="1" dirty="0"/>
              <a:t>Output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6324600" cy="2409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255560"/>
            <a:ext cx="6324600" cy="1051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430" y="1845733"/>
            <a:ext cx="5429250" cy="1666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1880" y="3512608"/>
            <a:ext cx="2333625" cy="1085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1880" y="4598458"/>
            <a:ext cx="2647950" cy="1190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864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Sintaxis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ES" dirty="0"/>
              <a:t>Las reglas más importantes para escribir valores fijos son:</a:t>
            </a:r>
          </a:p>
          <a:p>
            <a:pPr lvl="2"/>
            <a:r>
              <a:rPr lang="es-ES" sz="1600" dirty="0"/>
              <a:t>Los </a:t>
            </a:r>
            <a:r>
              <a:rPr lang="es-ES" sz="1600" b="1" dirty="0"/>
              <a:t>números</a:t>
            </a:r>
            <a:r>
              <a:rPr lang="es-ES" sz="1600" dirty="0"/>
              <a:t> se escriben con o sin decimales</a:t>
            </a:r>
          </a:p>
          <a:p>
            <a:pPr lvl="2"/>
            <a:r>
              <a:rPr lang="es-ES" sz="1600" dirty="0"/>
              <a:t>Las </a:t>
            </a:r>
            <a:r>
              <a:rPr lang="es-ES" sz="1600" b="1" dirty="0"/>
              <a:t>cadenas</a:t>
            </a:r>
            <a:r>
              <a:rPr lang="es-ES" sz="1600" dirty="0"/>
              <a:t> son texto, se escriben entre comillas dobles o simples </a:t>
            </a:r>
          </a:p>
          <a:p>
            <a:pPr lvl="1"/>
            <a:r>
              <a:rPr lang="es-ES" dirty="0"/>
              <a:t>JavaScript usa la palabra clave </a:t>
            </a:r>
            <a:r>
              <a:rPr lang="es-ES" i="1" dirty="0" err="1"/>
              <a:t>var</a:t>
            </a:r>
            <a:r>
              <a:rPr lang="es-ES" i="1" dirty="0"/>
              <a:t> </a:t>
            </a:r>
            <a:r>
              <a:rPr lang="es-ES" dirty="0"/>
              <a:t>para declarar variables</a:t>
            </a:r>
          </a:p>
          <a:p>
            <a:pPr lvl="1"/>
            <a:r>
              <a:rPr lang="es-ES" dirty="0"/>
              <a:t>Se pueden concatenar cadenas con el operador </a:t>
            </a:r>
            <a:r>
              <a:rPr lang="es-ES" b="1" dirty="0"/>
              <a:t>+ </a:t>
            </a:r>
          </a:p>
          <a:p>
            <a:pPr lvl="1"/>
            <a:r>
              <a:rPr lang="es-ES" dirty="0"/>
              <a:t>El código detrás de </a:t>
            </a:r>
            <a:r>
              <a:rPr lang="es-ES" sz="1600" b="1" i="1" dirty="0"/>
              <a:t>//</a:t>
            </a:r>
            <a:r>
              <a:rPr lang="es-ES" b="1" dirty="0"/>
              <a:t> </a:t>
            </a:r>
            <a:r>
              <a:rPr lang="es-ES" dirty="0"/>
              <a:t>o entre </a:t>
            </a:r>
            <a:r>
              <a:rPr lang="es-ES" sz="1600" b="1" i="1" dirty="0"/>
              <a:t>/*</a:t>
            </a:r>
            <a:r>
              <a:rPr lang="es-ES" dirty="0"/>
              <a:t> y </a:t>
            </a:r>
            <a:r>
              <a:rPr lang="es-ES" sz="1600" b="1" i="1" dirty="0"/>
              <a:t>*/</a:t>
            </a:r>
            <a:r>
              <a:rPr lang="es-ES" dirty="0"/>
              <a:t> es tratado como comentario</a:t>
            </a:r>
          </a:p>
          <a:p>
            <a:pPr lvl="1"/>
            <a:r>
              <a:rPr lang="es-ES" dirty="0"/>
              <a:t>Los identificadores de JavaScript son </a:t>
            </a:r>
            <a:r>
              <a:rPr lang="es-ES" b="1" i="1" dirty="0"/>
              <a:t>case </a:t>
            </a:r>
            <a:r>
              <a:rPr lang="es-ES" b="1" i="1" dirty="0" err="1"/>
              <a:t>sensitive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Los guiones no están permitidos en JavaScript. Están reservados para restas. Para unir múltiples palabras, se pueden usar las siguientes técnicas:</a:t>
            </a:r>
          </a:p>
          <a:p>
            <a:pPr lvl="2"/>
            <a:r>
              <a:rPr lang="es-ES" sz="1600" b="1" i="1" dirty="0" err="1"/>
              <a:t>Underscore</a:t>
            </a:r>
            <a:r>
              <a:rPr lang="es-ES" sz="1600" dirty="0"/>
              <a:t>: </a:t>
            </a:r>
            <a:r>
              <a:rPr lang="es-ES" sz="1600" i="1" dirty="0" err="1"/>
              <a:t>primer</a:t>
            </a:r>
            <a:r>
              <a:rPr lang="es-ES" sz="1600" b="1" i="1" dirty="0" err="1"/>
              <a:t>_</a:t>
            </a:r>
            <a:r>
              <a:rPr lang="es-ES" sz="1600" i="1" dirty="0" err="1"/>
              <a:t>apellido</a:t>
            </a:r>
            <a:r>
              <a:rPr lang="es-ES" sz="1600" dirty="0"/>
              <a:t>, </a:t>
            </a:r>
            <a:r>
              <a:rPr lang="es-ES" sz="1600" i="1" dirty="0" err="1"/>
              <a:t>segundo</a:t>
            </a:r>
            <a:r>
              <a:rPr lang="es-ES" sz="1600" b="1" i="1" dirty="0" err="1"/>
              <a:t>_</a:t>
            </a:r>
            <a:r>
              <a:rPr lang="es-ES" sz="1600" i="1" dirty="0" err="1"/>
              <a:t>apellido</a:t>
            </a:r>
            <a:endParaRPr lang="es-ES" sz="1600" i="1" dirty="0"/>
          </a:p>
          <a:p>
            <a:pPr lvl="2"/>
            <a:r>
              <a:rPr lang="es-ES" sz="1600" b="1" i="1" dirty="0" err="1"/>
              <a:t>Upper</a:t>
            </a:r>
            <a:r>
              <a:rPr lang="es-ES" sz="1600" b="1" i="1" dirty="0"/>
              <a:t> </a:t>
            </a:r>
            <a:r>
              <a:rPr lang="es-ES" sz="1600" b="1" i="1" dirty="0" err="1"/>
              <a:t>Camel</a:t>
            </a:r>
            <a:r>
              <a:rPr lang="es-ES" sz="1600" b="1" i="1" dirty="0"/>
              <a:t> Case</a:t>
            </a:r>
            <a:r>
              <a:rPr lang="es-ES" sz="1600" i="1" dirty="0"/>
              <a:t>: </a:t>
            </a:r>
            <a:r>
              <a:rPr lang="es-ES" sz="1600" b="1" i="1" dirty="0" err="1"/>
              <a:t>P</a:t>
            </a:r>
            <a:r>
              <a:rPr lang="es-ES" sz="1600" i="1" dirty="0" err="1"/>
              <a:t>rimer</a:t>
            </a:r>
            <a:r>
              <a:rPr lang="es-ES" sz="1600" b="1" i="1" dirty="0" err="1"/>
              <a:t>A</a:t>
            </a:r>
            <a:r>
              <a:rPr lang="es-ES" sz="1600" i="1" dirty="0" err="1"/>
              <a:t>pellido</a:t>
            </a:r>
            <a:r>
              <a:rPr lang="es-ES" sz="1600" i="1" dirty="0"/>
              <a:t>, </a:t>
            </a:r>
            <a:r>
              <a:rPr lang="es-ES" sz="1600" b="1" i="1" dirty="0" err="1"/>
              <a:t>S</a:t>
            </a:r>
            <a:r>
              <a:rPr lang="es-ES" sz="1600" i="1" dirty="0" err="1"/>
              <a:t>egundo</a:t>
            </a:r>
            <a:r>
              <a:rPr lang="es-ES" sz="1600" b="1" i="1" dirty="0" err="1"/>
              <a:t>A</a:t>
            </a:r>
            <a:r>
              <a:rPr lang="es-ES" sz="1600" i="1" dirty="0" err="1"/>
              <a:t>pellido</a:t>
            </a:r>
            <a:endParaRPr lang="es-ES" sz="1600" i="1" dirty="0"/>
          </a:p>
          <a:p>
            <a:pPr lvl="2"/>
            <a:r>
              <a:rPr lang="es-ES" sz="1600" b="1" i="1" dirty="0" err="1"/>
              <a:t>Lower</a:t>
            </a:r>
            <a:r>
              <a:rPr lang="es-ES" sz="1600" b="1" i="1" dirty="0"/>
              <a:t> </a:t>
            </a:r>
            <a:r>
              <a:rPr lang="es-ES" sz="1600" b="1" i="1" dirty="0" err="1"/>
              <a:t>Camel</a:t>
            </a:r>
            <a:r>
              <a:rPr lang="es-ES" sz="1600" b="1" i="1" dirty="0"/>
              <a:t> Case</a:t>
            </a:r>
            <a:r>
              <a:rPr lang="es-ES" sz="1600" i="1" dirty="0"/>
              <a:t>: </a:t>
            </a:r>
            <a:r>
              <a:rPr lang="es-ES" sz="1600" b="1" i="1" dirty="0" err="1"/>
              <a:t>p</a:t>
            </a:r>
            <a:r>
              <a:rPr lang="es-ES" sz="1600" i="1" dirty="0" err="1"/>
              <a:t>rimer</a:t>
            </a:r>
            <a:r>
              <a:rPr lang="es-ES" sz="1600" b="1" i="1" dirty="0" err="1"/>
              <a:t>A</a:t>
            </a:r>
            <a:r>
              <a:rPr lang="es-ES" sz="1600" i="1" dirty="0" err="1"/>
              <a:t>pellido</a:t>
            </a:r>
            <a:r>
              <a:rPr lang="es-ES" sz="1600" i="1" dirty="0"/>
              <a:t>, </a:t>
            </a:r>
            <a:r>
              <a:rPr lang="es-ES" sz="1600" b="1" i="1" dirty="0" err="1"/>
              <a:t>s</a:t>
            </a:r>
            <a:r>
              <a:rPr lang="es-ES" sz="1600" i="1" dirty="0" err="1"/>
              <a:t>egundo</a:t>
            </a:r>
            <a:r>
              <a:rPr lang="es-ES" sz="1600" b="1" i="1" dirty="0" err="1"/>
              <a:t>A</a:t>
            </a:r>
            <a:r>
              <a:rPr lang="es-ES" sz="1600" i="1" dirty="0" err="1"/>
              <a:t>pellido</a:t>
            </a:r>
            <a:endParaRPr lang="es-ES" sz="1600" i="1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734959"/>
              </p:ext>
            </p:extLst>
          </p:nvPr>
        </p:nvGraphicFramePr>
        <p:xfrm>
          <a:off x="5408102" y="2149503"/>
          <a:ext cx="1436756" cy="304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41017">
                  <a:extLst>
                    <a:ext uri="{9D8B030D-6E8A-4147-A177-3AD203B41FA5}">
                      <a16:colId xmlns:a16="http://schemas.microsoft.com/office/drawing/2014/main" val="1658900484"/>
                    </a:ext>
                  </a:extLst>
                </a:gridCol>
                <a:gridCol w="695739">
                  <a:extLst>
                    <a:ext uri="{9D8B030D-6E8A-4147-A177-3AD203B41FA5}">
                      <a16:colId xmlns:a16="http://schemas.microsoft.com/office/drawing/2014/main" val="207192533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10.50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639258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347702"/>
              </p:ext>
            </p:extLst>
          </p:nvPr>
        </p:nvGraphicFramePr>
        <p:xfrm>
          <a:off x="7190409" y="2424486"/>
          <a:ext cx="2659270" cy="304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64926">
                  <a:extLst>
                    <a:ext uri="{9D8B030D-6E8A-4147-A177-3AD203B41FA5}">
                      <a16:colId xmlns:a16="http://schemas.microsoft.com/office/drawing/2014/main" val="1042857249"/>
                    </a:ext>
                  </a:extLst>
                </a:gridCol>
                <a:gridCol w="1294344">
                  <a:extLst>
                    <a:ext uri="{9D8B030D-6E8A-4147-A177-3AD203B41FA5}">
                      <a16:colId xmlns:a16="http://schemas.microsoft.com/office/drawing/2014/main" val="42304916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“</a:t>
                      </a:r>
                      <a:r>
                        <a:rPr lang="es-ES" sz="1400" b="0" dirty="0"/>
                        <a:t>María García</a:t>
                      </a:r>
                      <a:r>
                        <a:rPr lang="es-ES" sz="1400" b="1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‘</a:t>
                      </a:r>
                      <a:r>
                        <a:rPr lang="es-ES" sz="1400" b="0" dirty="0"/>
                        <a:t>María García</a:t>
                      </a:r>
                      <a:r>
                        <a:rPr lang="es-ES" sz="1400" b="1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541145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002989"/>
              </p:ext>
            </p:extLst>
          </p:nvPr>
        </p:nvGraphicFramePr>
        <p:xfrm>
          <a:off x="6844858" y="2758072"/>
          <a:ext cx="1337365" cy="304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1504">
                  <a:extLst>
                    <a:ext uri="{9D8B030D-6E8A-4147-A177-3AD203B41FA5}">
                      <a16:colId xmlns:a16="http://schemas.microsoft.com/office/drawing/2014/main" val="3680251803"/>
                    </a:ext>
                  </a:extLst>
                </a:gridCol>
                <a:gridCol w="675861">
                  <a:extLst>
                    <a:ext uri="{9D8B030D-6E8A-4147-A177-3AD203B41FA5}">
                      <a16:colId xmlns:a16="http://schemas.microsoft.com/office/drawing/2014/main" val="11134156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ES" sz="1400" b="1" i="1" dirty="0" err="1"/>
                        <a:t>var</a:t>
                      </a:r>
                      <a:r>
                        <a:rPr lang="es-ES" sz="1400" b="0" i="1" dirty="0"/>
                        <a:t>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i="1" dirty="0"/>
                        <a:t>x =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144816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472258"/>
              </p:ext>
            </p:extLst>
          </p:nvPr>
        </p:nvGraphicFramePr>
        <p:xfrm>
          <a:off x="6126480" y="3091658"/>
          <a:ext cx="3816000" cy="304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08000">
                  <a:extLst>
                    <a:ext uri="{9D8B030D-6E8A-4147-A177-3AD203B41FA5}">
                      <a16:colId xmlns:a16="http://schemas.microsoft.com/office/drawing/2014/main" val="3312294461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14164386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“María” </a:t>
                      </a:r>
                      <a:r>
                        <a:rPr lang="es-ES" sz="1400" b="1" dirty="0"/>
                        <a:t>+</a:t>
                      </a:r>
                      <a:r>
                        <a:rPr lang="es-ES" sz="1400" b="0" dirty="0"/>
                        <a:t> “ ” </a:t>
                      </a:r>
                      <a:r>
                        <a:rPr lang="es-ES" sz="1400" b="1" dirty="0"/>
                        <a:t>+</a:t>
                      </a:r>
                      <a:r>
                        <a:rPr lang="es-ES" sz="1400" b="0" dirty="0"/>
                        <a:t> “García”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“María García”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083250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80843"/>
              </p:ext>
            </p:extLst>
          </p:nvPr>
        </p:nvGraphicFramePr>
        <p:xfrm>
          <a:off x="7597913" y="3425244"/>
          <a:ext cx="2520000" cy="304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65754118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82099438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ES" sz="1400" b="1" i="1" dirty="0"/>
                        <a:t>//</a:t>
                      </a:r>
                      <a:r>
                        <a:rPr lang="es-ES" sz="1400" b="0" i="1" dirty="0"/>
                        <a:t> </a:t>
                      </a:r>
                      <a:r>
                        <a:rPr lang="es-ES" sz="1400" b="0" i="1" dirty="0" err="1"/>
                        <a:t>var</a:t>
                      </a:r>
                      <a:r>
                        <a:rPr lang="es-ES" sz="1400" b="0" i="1" dirty="0"/>
                        <a:t> x = 6;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i="1" dirty="0"/>
                        <a:t>/*</a:t>
                      </a:r>
                      <a:r>
                        <a:rPr lang="es-ES" sz="1400" b="0" i="1" dirty="0"/>
                        <a:t> </a:t>
                      </a:r>
                      <a:r>
                        <a:rPr lang="es-ES" sz="1400" b="0" i="1" dirty="0" err="1"/>
                        <a:t>var</a:t>
                      </a:r>
                      <a:r>
                        <a:rPr lang="es-ES" sz="1400" b="0" i="1" dirty="0"/>
                        <a:t> x = 6; </a:t>
                      </a:r>
                      <a:r>
                        <a:rPr lang="es-ES" sz="1400" b="1" i="1" dirty="0"/>
                        <a:t>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101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17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Operadores (Aritméticos) 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0965"/>
              </p:ext>
            </p:extLst>
          </p:nvPr>
        </p:nvGraphicFramePr>
        <p:xfrm>
          <a:off x="1097280" y="2263706"/>
          <a:ext cx="101160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379">
                  <a:extLst>
                    <a:ext uri="{9D8B030D-6E8A-4147-A177-3AD203B41FA5}">
                      <a16:colId xmlns:a16="http://schemas.microsoft.com/office/drawing/2014/main" val="3492659307"/>
                    </a:ext>
                  </a:extLst>
                </a:gridCol>
                <a:gridCol w="2918336">
                  <a:extLst>
                    <a:ext uri="{9D8B030D-6E8A-4147-A177-3AD203B41FA5}">
                      <a16:colId xmlns:a16="http://schemas.microsoft.com/office/drawing/2014/main" val="4119705679"/>
                    </a:ext>
                  </a:extLst>
                </a:gridCol>
                <a:gridCol w="3877957">
                  <a:extLst>
                    <a:ext uri="{9D8B030D-6E8A-4147-A177-3AD203B41FA5}">
                      <a16:colId xmlns:a16="http://schemas.microsoft.com/office/drawing/2014/main" val="4216724019"/>
                    </a:ext>
                  </a:extLst>
                </a:gridCol>
                <a:gridCol w="2212329">
                  <a:extLst>
                    <a:ext uri="{9D8B030D-6E8A-4147-A177-3AD203B41FA5}">
                      <a16:colId xmlns:a16="http://schemas.microsoft.com/office/drawing/2014/main" val="1583197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Ejemplo (</a:t>
                      </a:r>
                      <a:r>
                        <a:rPr lang="es-ES" i="1" dirty="0"/>
                        <a:t>x = 2; y = 3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11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 err="1"/>
                        <a:t>var</a:t>
                      </a:r>
                      <a:r>
                        <a:rPr lang="es-ES" i="1" dirty="0"/>
                        <a:t> z</a:t>
                      </a:r>
                      <a:r>
                        <a:rPr lang="es-ES" i="1" baseline="0" dirty="0"/>
                        <a:t> = x + y;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baseline="0" dirty="0"/>
                        <a:t>z = 5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79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dirty="0" err="1"/>
                        <a:t>var</a:t>
                      </a:r>
                      <a:r>
                        <a:rPr lang="es-ES" i="1" dirty="0"/>
                        <a:t> z</a:t>
                      </a:r>
                      <a:r>
                        <a:rPr lang="es-ES" i="1" baseline="0" dirty="0"/>
                        <a:t> = x - y;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baseline="0" dirty="0"/>
                        <a:t>z = -1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080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Multiplicación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dirty="0" err="1"/>
                        <a:t>var</a:t>
                      </a:r>
                      <a:r>
                        <a:rPr lang="es-ES" i="1" dirty="0"/>
                        <a:t> z</a:t>
                      </a:r>
                      <a:r>
                        <a:rPr lang="es-ES" i="1" baseline="0" dirty="0"/>
                        <a:t> = x * y;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baseline="0" dirty="0"/>
                        <a:t>z = 6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315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Exponenciación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dirty="0" err="1"/>
                        <a:t>var</a:t>
                      </a:r>
                      <a:r>
                        <a:rPr lang="es-ES" i="1" dirty="0"/>
                        <a:t> z</a:t>
                      </a:r>
                      <a:r>
                        <a:rPr lang="es-ES" i="1" baseline="0" dirty="0"/>
                        <a:t> = x ** y;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baseline="0" dirty="0"/>
                        <a:t>z = 8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60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División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dirty="0" err="1"/>
                        <a:t>var</a:t>
                      </a:r>
                      <a:r>
                        <a:rPr lang="es-ES" i="1" dirty="0"/>
                        <a:t> z</a:t>
                      </a:r>
                      <a:r>
                        <a:rPr lang="es-ES" i="1" baseline="0" dirty="0"/>
                        <a:t> = x / y;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baseline="0" dirty="0"/>
                        <a:t>z = 0,66…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76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Módulo (resto en la división)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dirty="0" err="1"/>
                        <a:t>var</a:t>
                      </a:r>
                      <a:r>
                        <a:rPr lang="es-ES" i="1" dirty="0"/>
                        <a:t> z</a:t>
                      </a:r>
                      <a:r>
                        <a:rPr lang="es-ES" i="1" baseline="0" dirty="0"/>
                        <a:t> = x % y;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baseline="0" dirty="0"/>
                        <a:t>z = 2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4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Incremento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dirty="0" err="1"/>
                        <a:t>var</a:t>
                      </a:r>
                      <a:r>
                        <a:rPr lang="es-ES" i="1" dirty="0"/>
                        <a:t> z</a:t>
                      </a:r>
                      <a:r>
                        <a:rPr lang="es-ES" i="1" baseline="0" dirty="0"/>
                        <a:t> = x++;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baseline="0" dirty="0"/>
                        <a:t>z = 2 y x = 3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80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Decremento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dirty="0" err="1"/>
                        <a:t>var</a:t>
                      </a:r>
                      <a:r>
                        <a:rPr lang="es-ES" i="1" dirty="0"/>
                        <a:t> z</a:t>
                      </a:r>
                      <a:r>
                        <a:rPr lang="es-ES" i="1" baseline="0" dirty="0"/>
                        <a:t> = x--;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baseline="0" dirty="0"/>
                        <a:t>z = 2 y x = 1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275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91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Operadores (Asignación) 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46530"/>
              </p:ext>
            </p:extLst>
          </p:nvPr>
        </p:nvGraphicFramePr>
        <p:xfrm>
          <a:off x="3301700" y="2353158"/>
          <a:ext cx="56495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733">
                  <a:extLst>
                    <a:ext uri="{9D8B030D-6E8A-4147-A177-3AD203B41FA5}">
                      <a16:colId xmlns:a16="http://schemas.microsoft.com/office/drawing/2014/main" val="3492659307"/>
                    </a:ext>
                  </a:extLst>
                </a:gridCol>
                <a:gridCol w="2935134">
                  <a:extLst>
                    <a:ext uri="{9D8B030D-6E8A-4147-A177-3AD203B41FA5}">
                      <a16:colId xmlns:a16="http://schemas.microsoft.com/office/drawing/2014/main" val="4119705679"/>
                    </a:ext>
                  </a:extLst>
                </a:gridCol>
                <a:gridCol w="1600693">
                  <a:extLst>
                    <a:ext uri="{9D8B030D-6E8A-4147-A177-3AD203B41FA5}">
                      <a16:colId xmlns:a16="http://schemas.microsoft.com/office/drawing/2014/main" val="3966085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 mismo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11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 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79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 +=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 = x +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080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 -=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 = x -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315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 *=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/>
                        <a:t>x </a:t>
                      </a:r>
                      <a:r>
                        <a:rPr lang="es-ES" dirty="0"/>
                        <a:t>= x 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60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 /=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 = x /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76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/>
                        <a:t>x %= 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/>
                        <a:t>x = x % 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4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/>
                        <a:t>x **= 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/>
                        <a:t>x = x ** 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807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25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Operadores (Comparación) 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377644"/>
              </p:ext>
            </p:extLst>
          </p:nvPr>
        </p:nvGraphicFramePr>
        <p:xfrm>
          <a:off x="1879489" y="2074863"/>
          <a:ext cx="8493981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13">
                  <a:extLst>
                    <a:ext uri="{9D8B030D-6E8A-4147-A177-3AD203B41FA5}">
                      <a16:colId xmlns:a16="http://schemas.microsoft.com/office/drawing/2014/main" val="3492659307"/>
                    </a:ext>
                  </a:extLst>
                </a:gridCol>
                <a:gridCol w="3169990">
                  <a:extLst>
                    <a:ext uri="{9D8B030D-6E8A-4147-A177-3AD203B41FA5}">
                      <a16:colId xmlns:a16="http://schemas.microsoft.com/office/drawing/2014/main" val="4119705679"/>
                    </a:ext>
                  </a:extLst>
                </a:gridCol>
                <a:gridCol w="2236304">
                  <a:extLst>
                    <a:ext uri="{9D8B030D-6E8A-4147-A177-3AD203B41FA5}">
                      <a16:colId xmlns:a16="http://schemas.microsoft.com/office/drawing/2014/main" val="3197176916"/>
                    </a:ext>
                  </a:extLst>
                </a:gridCol>
                <a:gridCol w="1669774">
                  <a:extLst>
                    <a:ext uri="{9D8B030D-6E8A-4147-A177-3AD203B41FA5}">
                      <a16:colId xmlns:a16="http://schemas.microsoft.com/office/drawing/2014/main" val="3163179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Comparación</a:t>
                      </a:r>
                      <a:r>
                        <a:rPr lang="es-ES" baseline="0" dirty="0"/>
                        <a:t> (x = 5)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Retorno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119166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r>
                        <a:rPr lang="es-ES" dirty="0"/>
                        <a:t>==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s-ES" dirty="0"/>
                        <a:t>Igual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x ==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797726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x ==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323105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x == “5”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15408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r>
                        <a:rPr lang="es-ES" dirty="0"/>
                        <a:t>===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ES" dirty="0"/>
                        <a:t>Mismo</a:t>
                      </a:r>
                      <a:r>
                        <a:rPr lang="es-ES" baseline="0" dirty="0"/>
                        <a:t> valor y mismo tipo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x ===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080842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x === “5”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Diferente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x !=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315707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r>
                        <a:rPr lang="es-ES" dirty="0"/>
                        <a:t>!==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s-ES" dirty="0"/>
                        <a:t>Diferente</a:t>
                      </a:r>
                      <a:r>
                        <a:rPr lang="es-ES" baseline="0" dirty="0"/>
                        <a:t> valor o diferente tipo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x !==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609445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x !== “5”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95445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x !==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128261"/>
                  </a:ext>
                </a:extLst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326019"/>
              </p:ext>
            </p:extLst>
          </p:nvPr>
        </p:nvGraphicFramePr>
        <p:xfrm>
          <a:off x="1879489" y="2074863"/>
          <a:ext cx="84870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302">
                  <a:extLst>
                    <a:ext uri="{9D8B030D-6E8A-4147-A177-3AD203B41FA5}">
                      <a16:colId xmlns:a16="http://schemas.microsoft.com/office/drawing/2014/main" val="2560441271"/>
                    </a:ext>
                  </a:extLst>
                </a:gridCol>
                <a:gridCol w="3170583">
                  <a:extLst>
                    <a:ext uri="{9D8B030D-6E8A-4147-A177-3AD203B41FA5}">
                      <a16:colId xmlns:a16="http://schemas.microsoft.com/office/drawing/2014/main" val="795450061"/>
                    </a:ext>
                  </a:extLst>
                </a:gridCol>
                <a:gridCol w="2236304">
                  <a:extLst>
                    <a:ext uri="{9D8B030D-6E8A-4147-A177-3AD203B41FA5}">
                      <a16:colId xmlns:a16="http://schemas.microsoft.com/office/drawing/2014/main" val="3768872985"/>
                    </a:ext>
                  </a:extLst>
                </a:gridCol>
                <a:gridCol w="1659835">
                  <a:extLst>
                    <a:ext uri="{9D8B030D-6E8A-4147-A177-3AD203B41FA5}">
                      <a16:colId xmlns:a16="http://schemas.microsoft.com/office/drawing/2014/main" val="1667541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/>
                        <a:t>Comparación</a:t>
                      </a:r>
                      <a:r>
                        <a:rPr lang="es-ES" baseline="0" dirty="0"/>
                        <a:t> (x = 5)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/>
                        <a:t>Retorno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6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/>
                        <a:t>Mayor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i="1" dirty="0"/>
                        <a:t>x &gt;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i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1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baseline="0" dirty="0"/>
                        <a:t>Menor que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i="1" dirty="0"/>
                        <a:t>x &lt;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680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baseline="0" dirty="0"/>
                        <a:t>Mayor o igual que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i="1" dirty="0"/>
                        <a:t>x &gt;=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i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986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/>
                        <a:t>Menor</a:t>
                      </a:r>
                      <a:r>
                        <a:rPr lang="es-ES" baseline="0" dirty="0"/>
                        <a:t> o igual que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i="1" dirty="0"/>
                        <a:t>x &lt;=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i="1" baseline="0" dirty="0"/>
                        <a:t>true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03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78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Comparando tipos 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Comparar datos de diferente tipo puede dar resultados inesperados</a:t>
            </a:r>
          </a:p>
          <a:p>
            <a:pPr lvl="1"/>
            <a:r>
              <a:rPr lang="es-ES" dirty="0"/>
              <a:t>Cuando se compara una cadena con un número, JavaScript convierte la cadena a número al hacer la comparación. Una cadena vacía equivale a 0. Un valor no numérico equivale a </a:t>
            </a:r>
            <a:r>
              <a:rPr lang="es-ES" i="1" dirty="0" err="1"/>
              <a:t>NaN</a:t>
            </a:r>
            <a:r>
              <a:rPr lang="es-ES" i="1" dirty="0"/>
              <a:t> (</a:t>
            </a:r>
            <a:r>
              <a:rPr lang="es-ES" i="1" dirty="0" err="1"/>
              <a:t>Not</a:t>
            </a:r>
            <a:r>
              <a:rPr lang="es-ES" i="1" dirty="0"/>
              <a:t>-A-</a:t>
            </a:r>
            <a:r>
              <a:rPr lang="es-ES" i="1" dirty="0" err="1"/>
              <a:t>Number</a:t>
            </a:r>
            <a:r>
              <a:rPr lang="es-ES" i="1" dirty="0"/>
              <a:t>), </a:t>
            </a:r>
            <a:r>
              <a:rPr lang="es-ES" dirty="0"/>
              <a:t>lo cual es siempre falso:</a:t>
            </a:r>
            <a:endParaRPr lang="es-ES" i="1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351181"/>
              </p:ext>
            </p:extLst>
          </p:nvPr>
        </p:nvGraphicFramePr>
        <p:xfrm>
          <a:off x="2837400" y="2955971"/>
          <a:ext cx="657815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489">
                  <a:extLst>
                    <a:ext uri="{9D8B030D-6E8A-4147-A177-3AD203B41FA5}">
                      <a16:colId xmlns:a16="http://schemas.microsoft.com/office/drawing/2014/main" val="445391396"/>
                    </a:ext>
                  </a:extLst>
                </a:gridCol>
                <a:gridCol w="4462670">
                  <a:extLst>
                    <a:ext uri="{9D8B030D-6E8A-4147-A177-3AD203B41FA5}">
                      <a16:colId xmlns:a16="http://schemas.microsoft.com/office/drawing/2014/main" val="311609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275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/>
                        <a:t>2 &lt;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08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/>
                        <a:t>2 &lt;</a:t>
                      </a:r>
                      <a:r>
                        <a:rPr lang="es-ES" i="1" baseline="0" dirty="0"/>
                        <a:t> “12”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943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/>
                        <a:t>2 &lt; “María”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227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/>
                        <a:t>2 &gt; “María”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49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/>
                        <a:t>2 ==</a:t>
                      </a:r>
                      <a:r>
                        <a:rPr lang="es-ES" i="1" baseline="0" dirty="0"/>
                        <a:t> “María”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76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/>
                        <a:t>“2” &lt; “12”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false (alfabéticamente,</a:t>
                      </a:r>
                      <a:r>
                        <a:rPr lang="es-ES" baseline="0" dirty="0"/>
                        <a:t> 2 es mayor que 1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02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/>
                        <a:t>“2” &gt; “12”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true (alfabéticamente,</a:t>
                      </a:r>
                      <a:r>
                        <a:rPr lang="es-ES" baseline="0" dirty="0"/>
                        <a:t> 2 es mayor que 1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35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/>
                        <a:t>“2” == “12”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316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30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TM02900769[[fn=Retrospección]]</Template>
  <TotalTime>8339</TotalTime>
  <Words>4339</Words>
  <Application>Microsoft Office PowerPoint</Application>
  <PresentationFormat>Widescreen</PresentationFormat>
  <Paragraphs>609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Retrospección</vt:lpstr>
      <vt:lpstr>Formación Desarrollo Web</vt:lpstr>
      <vt:lpstr>JavaScript – Introducción</vt:lpstr>
      <vt:lpstr>JavaScript – Where to</vt:lpstr>
      <vt:lpstr>JavaScript – Output</vt:lpstr>
      <vt:lpstr>JavaScript – Sintaxis</vt:lpstr>
      <vt:lpstr>JavaScript – Operadores (Aritméticos) </vt:lpstr>
      <vt:lpstr>JavaScript – Operadores (Asignación) </vt:lpstr>
      <vt:lpstr>JavaScript – Operadores (Comparación) </vt:lpstr>
      <vt:lpstr>JavaScript – Comparando tipos </vt:lpstr>
      <vt:lpstr>JavaScript – Tipos de datos</vt:lpstr>
      <vt:lpstr>JavaScript – Objetos</vt:lpstr>
      <vt:lpstr>JavaScript – Eventos</vt:lpstr>
      <vt:lpstr>JavaScript – Arrays</vt:lpstr>
      <vt:lpstr>JavaScript – El objeto Math</vt:lpstr>
      <vt:lpstr>JavaScript – Condiciones</vt:lpstr>
      <vt:lpstr>JavaScript – Conversión de tipos (I)</vt:lpstr>
      <vt:lpstr>JavaScript – Conversión de tipos (II)</vt:lpstr>
      <vt:lpstr>JavaScript – Errores</vt:lpstr>
      <vt:lpstr>JavaScript – Scope</vt:lpstr>
      <vt:lpstr>JavaScript – this </vt:lpstr>
      <vt:lpstr>JavaScript – Let</vt:lpstr>
      <vt:lpstr>JavaScript – Const</vt:lpstr>
      <vt:lpstr>JavaScript – Arrow Function (I)</vt:lpstr>
      <vt:lpstr>JavaScript – Arrow Function (II)</vt:lpstr>
      <vt:lpstr>JavaScript – Clases</vt:lpstr>
      <vt:lpstr>JavaScript – Debugging</vt:lpstr>
      <vt:lpstr>JavaScript – Funciones </vt:lpstr>
      <vt:lpstr>JavaScript – Closures (I)</vt:lpstr>
      <vt:lpstr>JavaScript – Closures (II)</vt:lpstr>
      <vt:lpstr>JavaScript – AJAX (I)</vt:lpstr>
      <vt:lpstr>JavaScript – AJAX (II)</vt:lpstr>
      <vt:lpstr>JavaScript – AJAX (III)</vt:lpstr>
      <vt:lpstr>JavaScript – AJAX (IV)</vt:lpstr>
      <vt:lpstr>JavaScript – Promesas (I)</vt:lpstr>
      <vt:lpstr>JavaScript – Promesas (II)</vt:lpstr>
      <vt:lpstr>JavaScript – Material recomendado</vt:lpstr>
    </vt:vector>
  </TitlesOfParts>
  <Company>Protecmedia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Formación Desarrollo Web</dc:title>
  <dc:creator>Erick Ramírez</dc:creator>
  <cp:lastModifiedBy>Erick Ramírez</cp:lastModifiedBy>
  <cp:revision>601</cp:revision>
  <dcterms:created xsi:type="dcterms:W3CDTF">2020-03-16T10:01:48Z</dcterms:created>
  <dcterms:modified xsi:type="dcterms:W3CDTF">2020-04-05T15:46:54Z</dcterms:modified>
</cp:coreProperties>
</file>