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74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sonplaceholder.typicode.com/" TargetMode="External"/><Relationship Id="rId4" Type="http://schemas.openxmlformats.org/officeDocument/2006/relationships/hyperlink" Target="https://developer.mozilla.org/en-US/docs/Web/API/Body/j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56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2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02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64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Fecth</a:t>
            </a:r>
            <a:r>
              <a:rPr lang="es-ES" baseline="0" dirty="0"/>
              <a:t> API: </a:t>
            </a:r>
            <a:r>
              <a:rPr lang="es-ES" dirty="0">
                <a:hlinkClick r:id="rId3"/>
              </a:rPr>
              <a:t>https://developer.mozilla.org/en-US/docs/Web/API/Fetch_API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Body.json</a:t>
            </a:r>
            <a:r>
              <a:rPr lang="es-ES" dirty="0"/>
              <a:t>(): </a:t>
            </a:r>
            <a:r>
              <a:rPr lang="es-ES" dirty="0">
                <a:hlinkClick r:id="rId4"/>
              </a:rPr>
              <a:t>https://developer.mozilla.org/en-US/docs/Web/API/Body/json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Jsonplacefolder.typicode.com: </a:t>
            </a:r>
            <a:r>
              <a:rPr lang="es-ES" dirty="0">
                <a:hlinkClick r:id="rId5"/>
              </a:rPr>
              <a:t>https://jsonplaceholder.typicode.com/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06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3" Type="http://schemas.openxmlformats.org/officeDocument/2006/relationships/hyperlink" Target="https://www.w3schools.com/js/js_best_practices.asp" TargetMode="External"/><Relationship Id="rId7" Type="http://schemas.openxmlformats.org/officeDocument/2006/relationships/hyperlink" Target="https://www.w3schools.com/js/js_htmldom.asp" TargetMode="External"/><Relationship Id="rId12" Type="http://schemas.openxmlformats.org/officeDocument/2006/relationships/hyperlink" Target="https://web.dev/fast/" TargetMode="External"/><Relationship Id="rId2" Type="http://schemas.openxmlformats.org/officeDocument/2006/relationships/hyperlink" Target="https://www.w3schools.com/js/js_convent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Document_Object_Model/Introduction" TargetMode="External"/><Relationship Id="rId11" Type="http://schemas.openxmlformats.org/officeDocument/2006/relationships/hyperlink" Target="https://developers.google.com/web/fundamentals/primers/promises" TargetMode="External"/><Relationship Id="rId5" Type="http://schemas.openxmlformats.org/officeDocument/2006/relationships/hyperlink" Target="https://developer.mozilla.org/en-US/docs/MDN/Contribute/Guidelines/Code_guidelines/JavaScript" TargetMode="External"/><Relationship Id="rId10" Type="http://schemas.openxmlformats.org/officeDocument/2006/relationships/hyperlink" Target="https://scotch.io/tutorials/javascript-promises-for-dummie" TargetMode="External"/><Relationship Id="rId4" Type="http://schemas.openxmlformats.org/officeDocument/2006/relationships/hyperlink" Target="https://www.w3schools.com/js/js_mistakes.asp" TargetMode="External"/><Relationship Id="rId9" Type="http://schemas.openxmlformats.org/officeDocument/2006/relationships/hyperlink" Target="https://getbootstra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Desarrollo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htML</a:t>
            </a:r>
            <a:r>
              <a:rPr lang="es-ES" dirty="0"/>
              <a:t> - </a:t>
            </a:r>
            <a:r>
              <a:rPr lang="es-ES" dirty="0" err="1"/>
              <a:t>css</a:t>
            </a:r>
            <a:r>
              <a:rPr lang="es-ES" dirty="0"/>
              <a:t> - </a:t>
            </a:r>
            <a:r>
              <a:rPr lang="es-ES" b="1" u="sng" dirty="0" err="1"/>
              <a:t>javascript</a:t>
            </a:r>
            <a:r>
              <a:rPr lang="es-ES" dirty="0"/>
              <a:t> - angular</a:t>
            </a:r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Tipos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variables en JavaScript pueden albergar varios tipos de datos: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Cuando se suma un número y una cadena, JavaScript tratará el número como cadena: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JavaScript tiene tipos dinámicos. Esto significa que la misma variable puede ser usada para albergar distintos tipos de datos:</a:t>
            </a:r>
          </a:p>
          <a:p>
            <a:pPr lvl="1"/>
            <a:r>
              <a:rPr lang="es-ES" dirty="0"/>
              <a:t>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en JavaScript se declaran con corchetes. Sus ítems son separados por comas:</a:t>
            </a:r>
          </a:p>
          <a:p>
            <a:pPr lvl="1"/>
            <a:endParaRPr lang="es-ES" i="1" dirty="0"/>
          </a:p>
          <a:p>
            <a:pPr lvl="1"/>
            <a:r>
              <a:rPr lang="es-ES" dirty="0"/>
              <a:t>Se puede usar el operador </a:t>
            </a:r>
            <a:r>
              <a:rPr lang="es-ES" i="1" dirty="0" err="1"/>
              <a:t>typeof</a:t>
            </a:r>
            <a:r>
              <a:rPr lang="es-ES" i="1" dirty="0"/>
              <a:t> </a:t>
            </a:r>
            <a:r>
              <a:rPr lang="es-ES" dirty="0"/>
              <a:t>de JavaScript para saber el tipo de una variable:</a:t>
            </a:r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24373"/>
              </p:ext>
            </p:extLst>
          </p:nvPr>
        </p:nvGraphicFramePr>
        <p:xfrm>
          <a:off x="748913" y="2160840"/>
          <a:ext cx="10755133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6203">
                  <a:extLst>
                    <a:ext uri="{9D8B030D-6E8A-4147-A177-3AD203B41FA5}">
                      <a16:colId xmlns:a16="http://schemas.microsoft.com/office/drawing/2014/main" val="898283707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4145749177"/>
                    </a:ext>
                  </a:extLst>
                </a:gridCol>
                <a:gridCol w="5198165">
                  <a:extLst>
                    <a:ext uri="{9D8B030D-6E8A-4147-A177-3AD203B41FA5}">
                      <a16:colId xmlns:a16="http://schemas.microsoft.com/office/drawing/2014/main" val="41782462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length</a:t>
                      </a:r>
                      <a:r>
                        <a:rPr lang="es-ES" sz="1600" b="0" i="1" baseline="0" dirty="0"/>
                        <a:t> = 16; // </a:t>
                      </a:r>
                      <a:r>
                        <a:rPr lang="es-ES" sz="1600" b="0" i="1" baseline="0" dirty="0" err="1"/>
                        <a:t>Number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lastName</a:t>
                      </a:r>
                      <a:r>
                        <a:rPr lang="es-ES" sz="1600" b="0" i="1" dirty="0"/>
                        <a:t> = “García”; // </a:t>
                      </a:r>
                      <a:r>
                        <a:rPr lang="es-ES" sz="1600" b="0" i="1" dirty="0" err="1"/>
                        <a:t>String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{ </a:t>
                      </a:r>
                      <a:r>
                        <a:rPr lang="es-ES" sz="1600" b="0" i="1" dirty="0" err="1"/>
                        <a:t>firstName</a:t>
                      </a:r>
                      <a:r>
                        <a:rPr lang="es-ES" sz="1600" b="0" i="1" dirty="0"/>
                        <a:t>: “María”, </a:t>
                      </a:r>
                      <a:r>
                        <a:rPr lang="es-ES" sz="1600" b="0" i="1" dirty="0" err="1"/>
                        <a:t>lastName</a:t>
                      </a:r>
                      <a:r>
                        <a:rPr lang="es-ES" sz="1600" b="0" i="1" dirty="0"/>
                        <a:t>:</a:t>
                      </a:r>
                      <a:r>
                        <a:rPr lang="es-ES" sz="1600" b="0" i="1" baseline="0" dirty="0"/>
                        <a:t> “García”</a:t>
                      </a:r>
                      <a:r>
                        <a:rPr lang="es-ES" sz="1600" b="0" i="1" dirty="0"/>
                        <a:t> }; // </a:t>
                      </a:r>
                      <a:r>
                        <a:rPr lang="es-ES" sz="1600" b="0" i="1" dirty="0" err="1"/>
                        <a:t>Object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851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67636"/>
              </p:ext>
            </p:extLst>
          </p:nvPr>
        </p:nvGraphicFramePr>
        <p:xfrm>
          <a:off x="2940479" y="2807030"/>
          <a:ext cx="63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86000">
                  <a:extLst>
                    <a:ext uri="{9D8B030D-6E8A-4147-A177-3AD203B41FA5}">
                      <a16:colId xmlns:a16="http://schemas.microsoft.com/office/drawing/2014/main" val="3016776590"/>
                    </a:ext>
                  </a:extLst>
                </a:gridCol>
                <a:gridCol w="3186000">
                  <a:extLst>
                    <a:ext uri="{9D8B030D-6E8A-4147-A177-3AD203B41FA5}">
                      <a16:colId xmlns:a16="http://schemas.microsoft.com/office/drawing/2014/main" val="412477961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16 + 4 + “Volvo” // 20Volvo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“Volvo” + 16 + 4 // Volvo164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373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4873"/>
              </p:ext>
            </p:extLst>
          </p:nvPr>
        </p:nvGraphicFramePr>
        <p:xfrm>
          <a:off x="3760922" y="3423403"/>
          <a:ext cx="5551557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1557">
                  <a:extLst>
                    <a:ext uri="{9D8B030D-6E8A-4147-A177-3AD203B41FA5}">
                      <a16:colId xmlns:a16="http://schemas.microsoft.com/office/drawing/2014/main" val="25575477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x; /*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*/ x = 5; /* </a:t>
                      </a:r>
                      <a:r>
                        <a:rPr lang="es-ES" sz="1600" b="0" i="1" baseline="0" dirty="0" err="1"/>
                        <a:t>Number</a:t>
                      </a:r>
                      <a:r>
                        <a:rPr lang="es-ES" sz="1600" b="0" i="1" baseline="0" dirty="0"/>
                        <a:t> */ x = “John”; /* </a:t>
                      </a:r>
                      <a:r>
                        <a:rPr lang="es-ES" sz="1600" b="0" i="1" baseline="0" dirty="0" err="1"/>
                        <a:t>String</a:t>
                      </a:r>
                      <a:r>
                        <a:rPr lang="es-ES" sz="1600" b="0" i="1" baseline="0" dirty="0"/>
                        <a:t> */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964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03350"/>
              </p:ext>
            </p:extLst>
          </p:nvPr>
        </p:nvGraphicFramePr>
        <p:xfrm>
          <a:off x="3971896" y="4002782"/>
          <a:ext cx="4309165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9165">
                  <a:extLst>
                    <a:ext uri="{9D8B030D-6E8A-4147-A177-3AD203B41FA5}">
                      <a16:colId xmlns:a16="http://schemas.microsoft.com/office/drawing/2014/main" val="133737511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marcas = [“Apple”, “Microsoft”, “Samsung”];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6688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11468"/>
              </p:ext>
            </p:extLst>
          </p:nvPr>
        </p:nvGraphicFramePr>
        <p:xfrm>
          <a:off x="222478" y="4772073"/>
          <a:ext cx="11808000" cy="134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52000">
                  <a:extLst>
                    <a:ext uri="{9D8B030D-6E8A-4147-A177-3AD203B41FA5}">
                      <a16:colId xmlns:a16="http://schemas.microsoft.com/office/drawing/2014/main" val="513451251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6027356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2618958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677385861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“”            // “</a:t>
                      </a:r>
                      <a:r>
                        <a:rPr lang="es-ES" sz="1600" b="0" i="1" dirty="0" err="1"/>
                        <a:t>string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a                 // “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{</a:t>
                      </a:r>
                      <a:r>
                        <a:rPr lang="es-ES" sz="1600" b="0" i="1" dirty="0" err="1"/>
                        <a:t>letra:’a</a:t>
                      </a:r>
                      <a:r>
                        <a:rPr lang="es-ES" sz="1600" b="0" i="1" dirty="0"/>
                        <a:t>’}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null</a:t>
                      </a:r>
                      <a:r>
                        <a:rPr lang="es-ES" sz="1600" b="0" i="1" baseline="0" dirty="0"/>
                        <a:t> ===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//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baseline="0" dirty="0" err="1"/>
                        <a:t>null</a:t>
                      </a:r>
                      <a:r>
                        <a:rPr lang="es-ES" sz="1600" b="0" i="1" baseline="0" dirty="0"/>
                        <a:t>  ==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  // true</a:t>
                      </a:r>
                      <a:endParaRPr lang="es-ES" sz="16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0478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“María” // “</a:t>
                      </a:r>
                      <a:r>
                        <a:rPr lang="es-ES" sz="1600" b="0" i="1" dirty="0" err="1"/>
                        <a:t>string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null</a:t>
                      </a:r>
                      <a:r>
                        <a:rPr lang="es-ES" sz="1600" b="0" i="1" dirty="0"/>
                        <a:t>    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[1,2,3,4] 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125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0            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function</a:t>
                      </a:r>
                      <a:r>
                        <a:rPr lang="es-ES" sz="1600" b="0" i="1" dirty="0"/>
                        <a:t> a(){} // “</a:t>
                      </a:r>
                      <a:r>
                        <a:rPr lang="es-ES" sz="1600" b="0" i="1" dirty="0" err="1"/>
                        <a:t>function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333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3.14</a:t>
                      </a:r>
                      <a:r>
                        <a:rPr lang="es-ES" sz="1600" b="0" i="1" baseline="0" dirty="0"/>
                        <a:t>      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true</a:t>
                      </a:r>
                      <a:r>
                        <a:rPr lang="es-ES" sz="1600" b="0" i="1" baseline="0" dirty="0"/>
                        <a:t>          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boolean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NaN</a:t>
                      </a:r>
                      <a:r>
                        <a:rPr lang="es-ES" sz="1600" b="0" i="1" dirty="0"/>
                        <a:t>               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3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8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Objetos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863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En una definición de función, </a:t>
            </a:r>
            <a:r>
              <a:rPr lang="es-ES" b="1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</a:t>
            </a:r>
            <a:endParaRPr lang="es-ES" i="1" dirty="0"/>
          </a:p>
          <a:p>
            <a:pPr marL="20116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    </a:t>
            </a:r>
            <a:r>
              <a:rPr lang="es-ES" dirty="0"/>
              <a:t>“dueño”</a:t>
            </a:r>
            <a:r>
              <a:rPr lang="es-ES" i="1" dirty="0"/>
              <a:t> </a:t>
            </a:r>
            <a:r>
              <a:rPr lang="es-ES" dirty="0"/>
              <a:t>de la función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En este ejemplo, </a:t>
            </a:r>
            <a:r>
              <a:rPr lang="es-ES" b="1" i="1" dirty="0" err="1"/>
              <a:t>this</a:t>
            </a:r>
            <a:r>
              <a:rPr lang="es-ES" b="1" i="1" dirty="0"/>
              <a:t> </a:t>
            </a:r>
            <a:r>
              <a:rPr lang="es-ES" dirty="0"/>
              <a:t>es el objeto </a:t>
            </a:r>
            <a:r>
              <a:rPr lang="es-ES" b="1" i="1" dirty="0" err="1"/>
              <a:t>person</a:t>
            </a:r>
            <a:r>
              <a:rPr lang="es-ES" dirty="0"/>
              <a:t>, quien es “dueño” de la función </a:t>
            </a:r>
            <a:r>
              <a:rPr lang="es-ES" i="1" dirty="0" err="1"/>
              <a:t>fullName</a:t>
            </a:r>
            <a:endParaRPr lang="es-ES" i="1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Cuando la función </a:t>
            </a:r>
            <a:r>
              <a:rPr lang="es-ES" i="1" dirty="0" err="1"/>
              <a:t>fullName</a:t>
            </a:r>
            <a:r>
              <a:rPr lang="es-ES" i="1" dirty="0"/>
              <a:t> </a:t>
            </a:r>
            <a:r>
              <a:rPr lang="es-ES" dirty="0"/>
              <a:t>especifica </a:t>
            </a:r>
            <a:r>
              <a:rPr lang="es-ES" i="1" dirty="0" err="1"/>
              <a:t>this.firstName</a:t>
            </a:r>
            <a:r>
              <a:rPr lang="es-ES" dirty="0"/>
              <a:t>,</a:t>
            </a:r>
            <a:r>
              <a:rPr lang="es-ES" i="1" dirty="0"/>
              <a:t> </a:t>
            </a:r>
            <a:r>
              <a:rPr lang="es-ES" dirty="0"/>
              <a:t>está accediendo a la propiedad </a:t>
            </a:r>
            <a:r>
              <a:rPr lang="es-ES" i="1" dirty="0" err="1"/>
              <a:t>firstName</a:t>
            </a:r>
            <a:r>
              <a:rPr lang="es-ES" i="1" dirty="0"/>
              <a:t> </a:t>
            </a:r>
            <a:r>
              <a:rPr lang="es-ES" dirty="0"/>
              <a:t>del objeto </a:t>
            </a:r>
            <a:r>
              <a:rPr lang="es-ES" b="1" i="1" dirty="0" err="1"/>
              <a:t>person</a:t>
            </a:r>
            <a:endParaRPr lang="es-ES" b="1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92" y="1845734"/>
            <a:ext cx="40767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983604" y="2593133"/>
            <a:ext cx="547688" cy="34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39374"/>
              </p:ext>
            </p:extLst>
          </p:nvPr>
        </p:nvGraphicFramePr>
        <p:xfrm>
          <a:off x="2062480" y="3857414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77">
                  <a:extLst>
                    <a:ext uri="{9D8B030D-6E8A-4147-A177-3AD203B41FA5}">
                      <a16:colId xmlns:a16="http://schemas.microsoft.com/office/drawing/2014/main" val="3825981740"/>
                    </a:ext>
                  </a:extLst>
                </a:gridCol>
                <a:gridCol w="5807323">
                  <a:extLst>
                    <a:ext uri="{9D8B030D-6E8A-4147-A177-3AD203B41FA5}">
                      <a16:colId xmlns:a16="http://schemas.microsoft.com/office/drawing/2014/main" val="2189413332"/>
                    </a:ext>
                  </a:extLst>
                </a:gridCol>
              </a:tblGrid>
              <a:tr h="329143">
                <a:tc>
                  <a:txBody>
                    <a:bodyPr/>
                    <a:lstStyle/>
                    <a:p>
                      <a:r>
                        <a:rPr lang="es-ES" sz="1600" dirty="0"/>
                        <a:t>Eventos comunes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255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Un elemento HTML ha sido modificado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47785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onclick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hace clic en un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42884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onmouseover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mueve el cursor sobre un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340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onmouseout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mueve el cursor</a:t>
                      </a:r>
                      <a:r>
                        <a:rPr lang="es-ES" sz="1600" baseline="0" dirty="0"/>
                        <a:t> fuera de un elemento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26599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onkeydown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presiona un tecla del 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8618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onload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</a:t>
                      </a:r>
                      <a:r>
                        <a:rPr lang="es-ES" sz="1600" baseline="0" dirty="0"/>
                        <a:t> navegador ha finalizado la carga de la página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59228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eventos HTML son “cosas” que suceden con elementos HTML</a:t>
            </a:r>
          </a:p>
          <a:p>
            <a:pPr lvl="1"/>
            <a:r>
              <a:rPr lang="es-ES" dirty="0"/>
              <a:t>JavaScript puede “reaccionar” ante estos eventos</a:t>
            </a:r>
          </a:p>
          <a:p>
            <a:pPr lvl="1"/>
            <a:r>
              <a:rPr lang="es-ES" dirty="0"/>
              <a:t>Un evento HTML puede ser algo que el navegador hace, o algo que el usuario hace</a:t>
            </a:r>
          </a:p>
          <a:p>
            <a:pPr lvl="1"/>
            <a:r>
              <a:rPr lang="es-ES" dirty="0"/>
              <a:t>JavaScript permite ejecutar código cuando se detectan eventos</a:t>
            </a:r>
          </a:p>
          <a:p>
            <a:pPr lvl="1"/>
            <a:r>
              <a:rPr lang="es-ES" dirty="0"/>
              <a:t>HTML permite agregar atributos manejadores de eventos, con código JavaScript, a elementos HTML:</a:t>
            </a:r>
          </a:p>
          <a:p>
            <a:pPr marL="201168" lvl="1" indent="0" algn="ctr">
              <a:buNone/>
            </a:pPr>
            <a:r>
              <a:rPr lang="es-ES" i="1" dirty="0"/>
              <a:t>&lt;elemento </a:t>
            </a:r>
            <a:r>
              <a:rPr lang="es-ES" b="1" i="1" dirty="0"/>
              <a:t>evento=“código JavaScript”</a:t>
            </a:r>
            <a:r>
              <a:rPr lang="es-ES" i="1" dirty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Eventos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5184250" cy="436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1" y="2138569"/>
            <a:ext cx="2419350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1" y="3136788"/>
            <a:ext cx="2419350" cy="113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31" y="4280619"/>
            <a:ext cx="2419350" cy="1287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1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Arrays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ES" dirty="0"/>
              <a:t>Los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en JavaScript deben crearse de la siguiente manera:</a:t>
            </a:r>
          </a:p>
          <a:p>
            <a:pPr lvl="1" algn="just"/>
            <a:r>
              <a:rPr lang="es-ES" dirty="0"/>
              <a:t>Para acceder a un elemento de un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se debe hacer referencia al índice numérico:</a:t>
            </a:r>
          </a:p>
          <a:p>
            <a:pPr lvl="1" algn="just"/>
            <a:r>
              <a:rPr lang="es-ES" dirty="0"/>
              <a:t>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son un tipo de objeto; sin embargo, se deben tratar como </a:t>
            </a:r>
            <a:r>
              <a:rPr lang="es-ES" i="1" dirty="0" err="1"/>
              <a:t>arrays</a:t>
            </a:r>
            <a:r>
              <a:rPr lang="es-ES" i="1" dirty="0"/>
              <a:t>:</a:t>
            </a:r>
          </a:p>
          <a:p>
            <a:pPr lvl="1" algn="just"/>
            <a:r>
              <a:rPr lang="es-ES" dirty="0"/>
              <a:t>Un </a:t>
            </a:r>
            <a:r>
              <a:rPr lang="es-ES" i="1" dirty="0" err="1"/>
              <a:t>array</a:t>
            </a:r>
            <a:r>
              <a:rPr lang="es-ES" dirty="0"/>
              <a:t> puede albergar distintos tipos de datos:</a:t>
            </a:r>
          </a:p>
          <a:p>
            <a:pPr lvl="1" algn="just"/>
            <a:r>
              <a:rPr lang="es-ES" dirty="0"/>
              <a:t>JavaScript </a:t>
            </a:r>
            <a:r>
              <a:rPr lang="es-ES" b="1" dirty="0"/>
              <a:t>no soporta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asociativos, siempre se deben usar índices numéricos</a:t>
            </a:r>
          </a:p>
          <a:p>
            <a:pPr lvl="1" algn="just"/>
            <a:r>
              <a:rPr lang="es-ES" dirty="0"/>
              <a:t> Cómo diferenciar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y objetos: en JavaScript, 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usan índices numéricos; los objetos usan índices con nombre</a:t>
            </a:r>
          </a:p>
          <a:p>
            <a:pPr lvl="1" algn="just"/>
            <a:r>
              <a:rPr lang="es-ES" dirty="0"/>
              <a:t>Cómo reconocer un </a:t>
            </a:r>
            <a:r>
              <a:rPr lang="es-ES" i="1" dirty="0" err="1"/>
              <a:t>array</a:t>
            </a:r>
            <a:r>
              <a:rPr lang="es-ES" dirty="0"/>
              <a:t>:</a:t>
            </a:r>
          </a:p>
          <a:p>
            <a:pPr lvl="1" algn="just"/>
            <a:r>
              <a:rPr lang="es-ES" dirty="0"/>
              <a:t> La manera más segura de recorrer un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es usando un ciclo </a:t>
            </a:r>
            <a:r>
              <a:rPr lang="es-ES" i="1" dirty="0" err="1"/>
              <a:t>for</a:t>
            </a:r>
            <a:r>
              <a:rPr lang="es-ES" dirty="0"/>
              <a:t>: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81357"/>
              </p:ext>
            </p:extLst>
          </p:nvPr>
        </p:nvGraphicFramePr>
        <p:xfrm>
          <a:off x="7210288" y="1845734"/>
          <a:ext cx="428928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286">
                  <a:extLst>
                    <a:ext uri="{9D8B030D-6E8A-4147-A177-3AD203B41FA5}">
                      <a16:colId xmlns:a16="http://schemas.microsoft.com/office/drawing/2014/main" val="35466616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marcas</a:t>
                      </a:r>
                      <a:r>
                        <a:rPr lang="es-ES" sz="1600" b="0" i="1" baseline="0" dirty="0"/>
                        <a:t> = </a:t>
                      </a:r>
                      <a:r>
                        <a:rPr lang="es-ES" sz="1600" b="1" i="1" baseline="0" dirty="0"/>
                        <a:t>[“Apple”, “Microsoft”, “Samsung”]</a:t>
                      </a:r>
                      <a:r>
                        <a:rPr lang="es-ES" sz="1600" b="0" i="1" baseline="0" dirty="0"/>
                        <a:t>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139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7865"/>
              </p:ext>
            </p:extLst>
          </p:nvPr>
        </p:nvGraphicFramePr>
        <p:xfrm>
          <a:off x="9372601" y="2181014"/>
          <a:ext cx="2126974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6974">
                  <a:extLst>
                    <a:ext uri="{9D8B030D-6E8A-4147-A177-3AD203B41FA5}">
                      <a16:colId xmlns:a16="http://schemas.microsoft.com/office/drawing/2014/main" val="12576641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/>
                        <a:t>marcas</a:t>
                      </a:r>
                      <a:r>
                        <a:rPr lang="es-ES" sz="1600" b="1" i="1" dirty="0"/>
                        <a:t>[0]</a:t>
                      </a:r>
                      <a:r>
                        <a:rPr lang="es-ES" sz="1600" b="0" i="1" dirty="0"/>
                        <a:t>;</a:t>
                      </a:r>
                      <a:r>
                        <a:rPr lang="es-ES" sz="1600" b="0" i="1" baseline="0" dirty="0"/>
                        <a:t> // Apple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982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1661"/>
              </p:ext>
            </p:extLst>
          </p:nvPr>
        </p:nvGraphicFramePr>
        <p:xfrm>
          <a:off x="8627165" y="2516294"/>
          <a:ext cx="2872409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2409">
                  <a:extLst>
                    <a:ext uri="{9D8B030D-6E8A-4147-A177-3AD203B41FA5}">
                      <a16:colId xmlns:a16="http://schemas.microsoft.com/office/drawing/2014/main" val="29885000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marcas;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828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14737"/>
              </p:ext>
            </p:extLst>
          </p:nvPr>
        </p:nvGraphicFramePr>
        <p:xfrm>
          <a:off x="6126480" y="2851574"/>
          <a:ext cx="4050748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50748">
                  <a:extLst>
                    <a:ext uri="{9D8B030D-6E8A-4147-A177-3AD203B41FA5}">
                      <a16:colId xmlns:a16="http://schemas.microsoft.com/office/drawing/2014/main" val="31041123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datos = [</a:t>
                      </a:r>
                      <a:r>
                        <a:rPr lang="es-ES" sz="1600" b="0" i="1" baseline="0" dirty="0" err="1"/>
                        <a:t>Date.now</a:t>
                      </a:r>
                      <a:r>
                        <a:rPr lang="es-ES" sz="1600" b="0" i="1" baseline="0" dirty="0"/>
                        <a:t>, </a:t>
                      </a:r>
                      <a:r>
                        <a:rPr lang="es-ES" sz="1600" b="0" i="1" baseline="0" dirty="0" err="1"/>
                        <a:t>miFuncion</a:t>
                      </a:r>
                      <a:r>
                        <a:rPr lang="es-ES" sz="1600" b="0" i="1" baseline="0" dirty="0"/>
                        <a:t>, </a:t>
                      </a:r>
                      <a:r>
                        <a:rPr lang="es-ES" sz="1600" b="0" i="1" baseline="0" dirty="0" err="1"/>
                        <a:t>misCoches</a:t>
                      </a:r>
                      <a:r>
                        <a:rPr lang="es-ES" sz="1600" b="0" i="1" baseline="0" dirty="0"/>
                        <a:t>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943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21456"/>
              </p:ext>
            </p:extLst>
          </p:nvPr>
        </p:nvGraphicFramePr>
        <p:xfrm>
          <a:off x="3985228" y="4025054"/>
          <a:ext cx="619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96000">
                  <a:extLst>
                    <a:ext uri="{9D8B030D-6E8A-4147-A177-3AD203B41FA5}">
                      <a16:colId xmlns:a16="http://schemas.microsoft.com/office/drawing/2014/main" val="324413815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8957954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Array.isArray</a:t>
                      </a:r>
                      <a:r>
                        <a:rPr lang="es-ES" sz="1600" b="0" i="1" dirty="0"/>
                        <a:t>(marcas); //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/>
                        <a:t>marcas </a:t>
                      </a:r>
                      <a:r>
                        <a:rPr lang="es-ES" sz="1600" b="0" i="1" dirty="0" err="1"/>
                        <a:t>instanceof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Array</a:t>
                      </a:r>
                      <a:r>
                        <a:rPr lang="es-ES" sz="1600" b="0" i="1" dirty="0"/>
                        <a:t>; //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86861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8" y="4758456"/>
            <a:ext cx="4432432" cy="137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60" y="4969436"/>
            <a:ext cx="12001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9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El objeto </a:t>
            </a:r>
            <a:r>
              <a:rPr lang="es-ES" i="1" dirty="0" err="1"/>
              <a:t>Math</a:t>
            </a:r>
            <a:endParaRPr lang="es-ES" i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401502"/>
              </p:ext>
            </p:extLst>
          </p:nvPr>
        </p:nvGraphicFramePr>
        <p:xfrm>
          <a:off x="1097280" y="2104679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59">
                  <a:extLst>
                    <a:ext uri="{9D8B030D-6E8A-4147-A177-3AD203B41FA5}">
                      <a16:colId xmlns:a16="http://schemas.microsoft.com/office/drawing/2014/main" val="3760206339"/>
                    </a:ext>
                  </a:extLst>
                </a:gridCol>
                <a:gridCol w="4850641">
                  <a:extLst>
                    <a:ext uri="{9D8B030D-6E8A-4147-A177-3AD203B41FA5}">
                      <a16:colId xmlns:a16="http://schemas.microsoft.com/office/drawing/2014/main" val="22695209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9735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abs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absoluto de </a:t>
                      </a:r>
                      <a:r>
                        <a:rPr lang="es-ES" sz="18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Math.abs</a:t>
                      </a:r>
                      <a:r>
                        <a:rPr lang="es-ES" sz="1800" i="1" dirty="0"/>
                        <a:t>(-3.28); // 3.28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ceil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entero superior</a:t>
                      </a:r>
                      <a:r>
                        <a:rPr lang="es-ES" sz="1800" baseline="0" dirty="0"/>
                        <a:t> más cercano a </a:t>
                      </a:r>
                      <a:r>
                        <a:rPr lang="es-ES" sz="1800" i="1" baseline="0" dirty="0"/>
                        <a:t>x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Math.ceil</a:t>
                      </a:r>
                      <a:r>
                        <a:rPr lang="es-ES" sz="1800" i="1" dirty="0"/>
                        <a:t>(3.28); //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floor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entero inferior más cercano a </a:t>
                      </a:r>
                      <a:r>
                        <a:rPr lang="es-ES" sz="18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Math.floor</a:t>
                      </a:r>
                      <a:r>
                        <a:rPr lang="es-ES" sz="1800" i="1" dirty="0"/>
                        <a:t>(3.28); //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max</a:t>
                      </a:r>
                      <a:r>
                        <a:rPr lang="es-ES" sz="1800" i="1" dirty="0"/>
                        <a:t>(x, y, z, …,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número con el</a:t>
                      </a:r>
                      <a:r>
                        <a:rPr lang="es-ES" sz="1800" baseline="0" dirty="0"/>
                        <a:t> valor más alto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Math.max</a:t>
                      </a:r>
                      <a:r>
                        <a:rPr lang="es-ES" sz="1800" i="1" dirty="0"/>
                        <a:t>(8, 5, 2); //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0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/>
                        <a:t>min(x, y, z, …,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número con el valor más 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Math.min</a:t>
                      </a:r>
                      <a:r>
                        <a:rPr lang="es-ES" sz="1800" i="1" dirty="0"/>
                        <a:t>(8, 5, 2); //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pow</a:t>
                      </a:r>
                      <a:r>
                        <a:rPr lang="es-ES" sz="1800" i="1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</a:t>
                      </a:r>
                      <a:r>
                        <a:rPr lang="es-ES" sz="1800" baseline="0" dirty="0"/>
                        <a:t> de </a:t>
                      </a:r>
                      <a:r>
                        <a:rPr lang="es-ES" sz="1800" i="1" baseline="0" dirty="0"/>
                        <a:t>x</a:t>
                      </a:r>
                      <a:r>
                        <a:rPr lang="es-ES" sz="1800" baseline="0" dirty="0"/>
                        <a:t> elevado a </a:t>
                      </a:r>
                      <a:r>
                        <a:rPr lang="es-ES" sz="1800" i="1" baseline="0" dirty="0"/>
                        <a:t>y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Math.pow</a:t>
                      </a:r>
                      <a:r>
                        <a:rPr lang="es-ES" sz="1800" i="1" dirty="0"/>
                        <a:t>(2, 3); //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6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random</a:t>
                      </a:r>
                      <a:r>
                        <a:rPr lang="es-ES" sz="18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un número aleatorio entre 0 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Math.random</a:t>
                      </a:r>
                      <a:r>
                        <a:rPr lang="es-ES" sz="1800" i="1" dirty="0"/>
                        <a:t>(); // 0.759755930…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1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</a:t>
                      </a:r>
                      <a:r>
                        <a:rPr lang="es-ES" sz="1800" baseline="0" dirty="0"/>
                        <a:t> valor de </a:t>
                      </a:r>
                      <a:r>
                        <a:rPr lang="es-ES" sz="1800" i="1" baseline="0" dirty="0"/>
                        <a:t>x </a:t>
                      </a:r>
                      <a:r>
                        <a:rPr lang="es-ES" sz="1800" i="0" baseline="0" dirty="0"/>
                        <a:t>redondeado a su entero más cercano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Math.round</a:t>
                      </a:r>
                      <a:r>
                        <a:rPr lang="es-ES" sz="1800" i="1" dirty="0"/>
                        <a:t>(3.28); //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Condiciones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51" y="2037936"/>
            <a:ext cx="3343275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38" y="4451927"/>
            <a:ext cx="1638300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2902107" y="3828636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94" y="2037936"/>
            <a:ext cx="4095750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05" y="5318702"/>
            <a:ext cx="19145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abajo 10"/>
          <p:cNvSpPr/>
          <p:nvPr/>
        </p:nvSpPr>
        <p:spPr>
          <a:xfrm>
            <a:off x="7256835" y="4695411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0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Conversión de tipos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 JS hay 5 tipos de datos que pueden contener valores: 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, </a:t>
            </a:r>
            <a:r>
              <a:rPr lang="es-ES" i="1" dirty="0" err="1"/>
              <a:t>boolean</a:t>
            </a:r>
            <a:r>
              <a:rPr lang="es-ES" i="1" dirty="0"/>
              <a:t>, </a:t>
            </a:r>
            <a:r>
              <a:rPr lang="es-ES" i="1" dirty="0" err="1"/>
              <a:t>object</a:t>
            </a:r>
            <a:r>
              <a:rPr lang="es-ES" i="1" dirty="0"/>
              <a:t>, </a:t>
            </a:r>
            <a:r>
              <a:rPr lang="es-ES" i="1" dirty="0" err="1"/>
              <a:t>function</a:t>
            </a:r>
            <a:endParaRPr lang="es-ES" i="1" dirty="0"/>
          </a:p>
          <a:p>
            <a:pPr lvl="1"/>
            <a:r>
              <a:rPr lang="es-ES" dirty="0"/>
              <a:t>Hay 6 tipos de objeto: </a:t>
            </a:r>
            <a:r>
              <a:rPr lang="es-ES" i="1" dirty="0" err="1"/>
              <a:t>Object</a:t>
            </a:r>
            <a:r>
              <a:rPr lang="es-ES" i="1" dirty="0"/>
              <a:t>, Date, </a:t>
            </a:r>
            <a:r>
              <a:rPr lang="es-ES" i="1" dirty="0" err="1"/>
              <a:t>Array</a:t>
            </a:r>
            <a:r>
              <a:rPr lang="es-ES" i="1" dirty="0"/>
              <a:t>, 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, </a:t>
            </a:r>
            <a:r>
              <a:rPr lang="es-ES" i="1" dirty="0" err="1"/>
              <a:t>Boolean</a:t>
            </a:r>
            <a:endParaRPr lang="es-ES" i="1" dirty="0"/>
          </a:p>
          <a:p>
            <a:pPr lvl="1"/>
            <a:r>
              <a:rPr lang="es-ES" dirty="0"/>
              <a:t>Y hay dos tipos de datos que no pueden contener valores: </a:t>
            </a:r>
            <a:r>
              <a:rPr lang="es-ES" i="1" dirty="0" err="1"/>
              <a:t>null</a:t>
            </a:r>
            <a:r>
              <a:rPr lang="es-ES" dirty="0"/>
              <a:t> y </a:t>
            </a:r>
            <a:r>
              <a:rPr lang="es-ES" i="1" dirty="0" err="1"/>
              <a:t>undefined</a:t>
            </a:r>
            <a:endParaRPr lang="es-ES" i="1" dirty="0"/>
          </a:p>
          <a:p>
            <a:pPr lvl="1"/>
            <a:r>
              <a:rPr lang="es-ES" dirty="0"/>
              <a:t>La propiedad </a:t>
            </a:r>
            <a:r>
              <a:rPr lang="es-ES" i="1" dirty="0"/>
              <a:t>constructor </a:t>
            </a:r>
            <a:r>
              <a:rPr lang="es-ES" dirty="0"/>
              <a:t>retorna la función constructora para todas las variables JS: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9" y="3220279"/>
            <a:ext cx="237693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30" y="3220280"/>
            <a:ext cx="239707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248808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31" y="3220279"/>
            <a:ext cx="3197156" cy="2943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7171177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Conversión de tipos (II)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33976"/>
              </p:ext>
            </p:extLst>
          </p:nvPr>
        </p:nvGraphicFramePr>
        <p:xfrm>
          <a:off x="1097280" y="1836324"/>
          <a:ext cx="10058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570293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768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669584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1439274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r>
                        <a:rPr lang="es-ES" sz="1400" dirty="0"/>
                        <a:t>Valor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</a:t>
                      </a:r>
                      <a:r>
                        <a:rPr lang="es-ES" sz="1400" baseline="0" dirty="0"/>
                        <a:t> a </a:t>
                      </a:r>
                      <a:r>
                        <a:rPr lang="es-ES" sz="1400" i="1" baseline="0" dirty="0" err="1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78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7865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“true”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659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0261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496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477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“000”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1370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049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NaN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793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584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0073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306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“20”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874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[10, 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“10,20”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538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49101"/>
              </p:ext>
            </p:extLst>
          </p:nvPr>
        </p:nvGraphicFramePr>
        <p:xfrm>
          <a:off x="1104480" y="1836324"/>
          <a:ext cx="1004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183853328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3068349142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1154491780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021421358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r>
                        <a:rPr lang="es-ES" sz="1400" dirty="0"/>
                        <a:t>Valor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5268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[“diez”]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577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[“diez”, “veinte”]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/>
                        <a:t>diez,</a:t>
                      </a:r>
                      <a:r>
                        <a:rPr lang="es-ES" sz="1400" i="1" dirty="0" err="1"/>
                        <a:t>veinte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8419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function</a:t>
                      </a:r>
                      <a:r>
                        <a:rPr lang="es-ES" sz="1400" i="1" dirty="0"/>
                        <a:t>(){}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function</a:t>
                      </a:r>
                      <a:r>
                        <a:rPr lang="es-ES" sz="1400" i="1" dirty="0"/>
                        <a:t>(){}”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719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“[</a:t>
                      </a:r>
                      <a:r>
                        <a:rPr lang="es-ES" sz="1400" i="1" dirty="0" err="1"/>
                        <a:t>object</a:t>
                      </a:r>
                      <a:r>
                        <a:rPr lang="es-ES" sz="1400" i="1" dirty="0"/>
                        <a:t> </a:t>
                      </a:r>
                      <a:r>
                        <a:rPr lang="es-ES" sz="1400" i="1" dirty="0" err="1"/>
                        <a:t>Object</a:t>
                      </a:r>
                      <a:r>
                        <a:rPr lang="es-ES" sz="1400" i="1" dirty="0"/>
                        <a:t>]”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8972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null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null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5614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undefined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undefined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313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2288"/>
              </p:ext>
            </p:extLst>
          </p:nvPr>
        </p:nvGraphicFramePr>
        <p:xfrm>
          <a:off x="1097280" y="4506474"/>
          <a:ext cx="10044000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58442565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404846176"/>
                    </a:ext>
                  </a:extLst>
                </a:gridCol>
                <a:gridCol w="5022000">
                  <a:extLst>
                    <a:ext uri="{9D8B030D-6E8A-4147-A177-3AD203B41FA5}">
                      <a16:colId xmlns:a16="http://schemas.microsoft.com/office/drawing/2014/main" val="8025409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/>
                        <a:t>(123).</a:t>
                      </a:r>
                      <a:r>
                        <a:rPr lang="es-ES" sz="1400" b="0" i="1" dirty="0" err="1"/>
                        <a:t>toString</a:t>
                      </a:r>
                      <a:r>
                        <a:rPr lang="es-ES" sz="1400" b="0" i="1" dirty="0"/>
                        <a:t>() //</a:t>
                      </a:r>
                      <a:r>
                        <a:rPr lang="es-ES" sz="1400" b="0" i="1" baseline="0" dirty="0"/>
                        <a:t> “123”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false.toString</a:t>
                      </a:r>
                      <a:r>
                        <a:rPr lang="es-ES" sz="1400" b="0" i="1" dirty="0"/>
                        <a:t>() // “false”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/>
                        <a:t>Date().</a:t>
                      </a:r>
                      <a:r>
                        <a:rPr lang="es-ES" sz="1400" b="0" i="1" dirty="0" err="1"/>
                        <a:t>toString</a:t>
                      </a:r>
                      <a:r>
                        <a:rPr lang="es-ES" sz="1400" b="0" i="1" dirty="0"/>
                        <a:t>() /*</a:t>
                      </a:r>
                      <a:r>
                        <a:rPr lang="es-ES" sz="1400" b="0" i="1" baseline="0" dirty="0"/>
                        <a:t> </a:t>
                      </a:r>
                      <a:r>
                        <a:rPr lang="en-US" sz="1400" b="0" i="1" baseline="0" dirty="0"/>
                        <a:t>"Wed Mar 25 2020 16:24:55 GMT+0100 (Central European Standard Time)“ */</a:t>
                      </a:r>
                      <a:endParaRPr lang="es-ES" sz="14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573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(“3.14”) // 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(false) //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(new Date()) // 1585149842344 (milisegundos)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0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8894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Errores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/>
              <a:t>try </a:t>
            </a:r>
            <a:r>
              <a:rPr lang="es-ES" dirty="0"/>
              <a:t>permite probar un bloque de código en busca de errores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 err="1"/>
              <a:t>throw</a:t>
            </a:r>
            <a:r>
              <a:rPr lang="es-ES" i="1" dirty="0"/>
              <a:t> </a:t>
            </a:r>
            <a:r>
              <a:rPr lang="es-ES" dirty="0"/>
              <a:t>permite crear errores personalizados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/>
              <a:t>catch </a:t>
            </a:r>
            <a:r>
              <a:rPr lang="es-ES" dirty="0"/>
              <a:t>permite manejar el error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 err="1"/>
              <a:t>finally</a:t>
            </a:r>
            <a:r>
              <a:rPr lang="es-ES" i="1" dirty="0"/>
              <a:t> </a:t>
            </a:r>
            <a:r>
              <a:rPr lang="es-ES" dirty="0"/>
              <a:t>permite ejecutar código después de las declaraciones </a:t>
            </a:r>
            <a:r>
              <a:rPr lang="es-ES" i="1" dirty="0"/>
              <a:t>try </a:t>
            </a:r>
            <a:r>
              <a:rPr lang="es-ES" dirty="0"/>
              <a:t>y </a:t>
            </a:r>
            <a:r>
              <a:rPr lang="es-ES" i="1" dirty="0"/>
              <a:t>catch</a:t>
            </a:r>
            <a:r>
              <a:rPr lang="es-ES" dirty="0"/>
              <a:t>, sin importar el resultado</a:t>
            </a:r>
          </a:p>
          <a:p>
            <a:pPr lvl="1"/>
            <a:endParaRPr lang="es-ES" i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44" y="5376863"/>
            <a:ext cx="180975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95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631" y="5376863"/>
            <a:ext cx="26193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0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alcance (</a:t>
            </a:r>
            <a:r>
              <a:rPr lang="es-ES" i="1" dirty="0" err="1"/>
              <a:t>scope</a:t>
            </a:r>
            <a:r>
              <a:rPr lang="es-ES" dirty="0"/>
              <a:t>) determina la accesibilidad (visibilidad) de las variables</a:t>
            </a:r>
          </a:p>
          <a:p>
            <a:pPr lvl="1"/>
            <a:r>
              <a:rPr lang="es-ES" dirty="0"/>
              <a:t>En JavaScript hay dos tipos de alcance: local y global</a:t>
            </a:r>
          </a:p>
          <a:p>
            <a:pPr lvl="1"/>
            <a:r>
              <a:rPr lang="es-ES" dirty="0"/>
              <a:t>Las variables declaradas dentro de una función, son locales a la función, por lo que tienen </a:t>
            </a:r>
            <a:r>
              <a:rPr lang="es-ES" b="1" dirty="0"/>
              <a:t>alcance de función </a:t>
            </a:r>
            <a:r>
              <a:rPr lang="es-ES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scope</a:t>
            </a:r>
            <a:r>
              <a:rPr lang="es-ES" dirty="0"/>
              <a:t>); lo cual significa que sólo se puede acceder a ellas dentro de la función</a:t>
            </a:r>
          </a:p>
          <a:p>
            <a:pPr lvl="1"/>
            <a:r>
              <a:rPr lang="es-ES" dirty="0"/>
              <a:t>Ya que las variables locales sólo son reconocidas dentro de las funciones en las que están definidas, se puede usar los mismos nombres de variable en diferentes funciones</a:t>
            </a:r>
          </a:p>
          <a:p>
            <a:pPr lvl="1"/>
            <a:r>
              <a:rPr lang="es-ES" dirty="0"/>
              <a:t>Una variable declarada fuera de una función, se convierte en una variable </a:t>
            </a:r>
            <a:r>
              <a:rPr lang="es-ES" b="1" dirty="0"/>
              <a:t>global</a:t>
            </a:r>
            <a:r>
              <a:rPr lang="es-ES" dirty="0"/>
              <a:t>, lo que significa que tiene </a:t>
            </a:r>
            <a:r>
              <a:rPr lang="es-ES" b="1" dirty="0"/>
              <a:t>alcance global </a:t>
            </a:r>
            <a:r>
              <a:rPr lang="es-ES" dirty="0"/>
              <a:t>(</a:t>
            </a:r>
            <a:r>
              <a:rPr lang="es-ES" i="1" dirty="0"/>
              <a:t>global </a:t>
            </a:r>
            <a:r>
              <a:rPr lang="es-ES" i="1" dirty="0" err="1"/>
              <a:t>scope</a:t>
            </a:r>
            <a:r>
              <a:rPr lang="es-ES" dirty="0"/>
              <a:t>) y puede ser accedida desde cualquier parte del código</a:t>
            </a:r>
          </a:p>
          <a:p>
            <a:pPr lvl="1"/>
            <a:r>
              <a:rPr lang="es-ES" dirty="0"/>
              <a:t>En JavaScript, los objetos y las funciones son también variables</a:t>
            </a:r>
          </a:p>
          <a:p>
            <a:pPr lvl="1"/>
            <a:r>
              <a:rPr lang="es-ES" dirty="0"/>
              <a:t>El alcance determina la accesibilidad de las variables, objetos y funciones desde diferentes partes del código</a:t>
            </a:r>
          </a:p>
          <a:p>
            <a:pPr lvl="1"/>
            <a:r>
              <a:rPr lang="es-ES" dirty="0"/>
              <a:t>Si se asigna valor a una variable que no ha sido declarada, automáticamente se convierte en una variable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Scope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62625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05" y="3371639"/>
            <a:ext cx="41814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6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JavaScript es el lenguaje de programación de HTML y la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páginas web no son el único lugar en el que JavaScript es usado. Muchas aplicaciones de escritorio y programas de servidor usan JavaScript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JavaScript, entre muchas otras cosas, puede: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el contenido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los valores de los atributos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los estilos CSS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Esconder elementos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Mostrar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42424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this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 un </a:t>
            </a:r>
            <a:r>
              <a:rPr lang="es-ES" b="1" dirty="0"/>
              <a:t>método</a:t>
            </a:r>
            <a:r>
              <a:rPr lang="es-ES" dirty="0"/>
              <a:t>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“dueño” del método</a:t>
            </a:r>
          </a:p>
          <a:p>
            <a:pPr lvl="1"/>
            <a:r>
              <a:rPr lang="es-ES" dirty="0"/>
              <a:t>Por sí solo,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global</a:t>
            </a:r>
          </a:p>
          <a:p>
            <a:pPr lvl="1"/>
            <a:r>
              <a:rPr lang="es-ES" dirty="0"/>
              <a:t>En una función,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global</a:t>
            </a:r>
          </a:p>
          <a:p>
            <a:pPr lvl="1"/>
            <a:r>
              <a:rPr lang="es-ES" dirty="0"/>
              <a:t>En un evento,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elemento que recibe el evento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67" y="3281893"/>
            <a:ext cx="5534025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66" y="3710517"/>
            <a:ext cx="48482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66" y="3481916"/>
            <a:ext cx="4886325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53" y="3577165"/>
            <a:ext cx="493395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Let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ES2015 introdujo dos palabras clave importantes: </a:t>
            </a:r>
            <a:r>
              <a:rPr lang="es-ES" i="1" dirty="0" err="1"/>
              <a:t>let</a:t>
            </a:r>
            <a:r>
              <a:rPr lang="es-ES" dirty="0"/>
              <a:t> y </a:t>
            </a:r>
            <a:r>
              <a:rPr lang="es-ES" i="1" dirty="0" err="1"/>
              <a:t>const</a:t>
            </a:r>
            <a:endParaRPr lang="es-ES" i="1" dirty="0"/>
          </a:p>
          <a:p>
            <a:pPr lvl="1"/>
            <a:r>
              <a:rPr lang="es-ES" dirty="0"/>
              <a:t>Estas dos palabras clave proveen variables y constantes con </a:t>
            </a:r>
            <a:r>
              <a:rPr lang="es-ES" b="1" dirty="0"/>
              <a:t>alcance de bloque </a:t>
            </a:r>
            <a:r>
              <a:rPr lang="es-ES" dirty="0"/>
              <a:t>(</a:t>
            </a:r>
            <a:r>
              <a:rPr lang="es-ES" i="1" dirty="0"/>
              <a:t>Block </a:t>
            </a:r>
            <a:r>
              <a:rPr lang="es-ES" i="1" dirty="0" err="1"/>
              <a:t>Scope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Anteriormente, JavaScript sólo tenía</a:t>
            </a:r>
            <a:r>
              <a:rPr lang="es-ES" b="1" dirty="0"/>
              <a:t> alcance global</a:t>
            </a:r>
            <a:r>
              <a:rPr lang="es-ES" dirty="0"/>
              <a:t> y </a:t>
            </a:r>
            <a:r>
              <a:rPr lang="es-ES" b="1" dirty="0"/>
              <a:t>alcance de función</a:t>
            </a:r>
          </a:p>
          <a:p>
            <a:pPr lvl="1"/>
            <a:r>
              <a:rPr lang="es-ES" dirty="0"/>
              <a:t>Las variables declaradas con la palabra clave </a:t>
            </a:r>
            <a:r>
              <a:rPr lang="es-ES" i="1" dirty="0" err="1"/>
              <a:t>var</a:t>
            </a:r>
            <a:r>
              <a:rPr lang="es-ES" dirty="0"/>
              <a:t> no pueden tener </a:t>
            </a:r>
            <a:r>
              <a:rPr lang="es-ES" b="1" dirty="0"/>
              <a:t>alcance de bloque</a:t>
            </a:r>
            <a:r>
              <a:rPr lang="es-ES" dirty="0"/>
              <a:t>, pues se puede acceder a ellas incluso fuera del bloque en el que se definen</a:t>
            </a:r>
          </a:p>
          <a:p>
            <a:pPr lvl="1"/>
            <a:r>
              <a:rPr lang="es-ES" dirty="0"/>
              <a:t>Las variables declaradas con la palabra clave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pueden tener </a:t>
            </a:r>
            <a:r>
              <a:rPr lang="es-ES" b="1" dirty="0"/>
              <a:t>alcance de bloque</a:t>
            </a:r>
            <a:r>
              <a:rPr lang="es-ES" dirty="0"/>
              <a:t>, pues no se puede acceder a ellas fuera del bloque en el que se definen</a:t>
            </a:r>
          </a:p>
          <a:p>
            <a:pPr lvl="1"/>
            <a:r>
              <a:rPr lang="es-ES" dirty="0"/>
              <a:t>Las variables declaradas con las palabras clave </a:t>
            </a:r>
            <a:r>
              <a:rPr lang="es-ES" i="1" dirty="0" err="1"/>
              <a:t>var</a:t>
            </a:r>
            <a:r>
              <a:rPr lang="es-ES" dirty="0"/>
              <a:t> y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se comportan similar cuando se declaran dentro de una función; ambas tienen </a:t>
            </a:r>
            <a:r>
              <a:rPr lang="es-ES" b="1" dirty="0"/>
              <a:t>alcance de función</a:t>
            </a:r>
          </a:p>
          <a:p>
            <a:pPr lvl="1"/>
            <a:r>
              <a:rPr lang="es-ES" dirty="0"/>
              <a:t>Las variables declaradas con las palabras clave </a:t>
            </a:r>
            <a:r>
              <a:rPr lang="es-ES" i="1" dirty="0" err="1"/>
              <a:t>var</a:t>
            </a:r>
            <a:r>
              <a:rPr lang="es-ES" dirty="0"/>
              <a:t> y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se comportan similar cuando se declaran fuera de un bloque; ambas tienen </a:t>
            </a:r>
            <a:r>
              <a:rPr lang="es-ES" b="1" dirty="0"/>
              <a:t>alcance global</a:t>
            </a:r>
          </a:p>
          <a:p>
            <a:pPr lvl="1"/>
            <a:r>
              <a:rPr lang="es-ES" dirty="0"/>
              <a:t>Las variables globales definidas con </a:t>
            </a: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dirty="0"/>
              <a:t>pertenecen al objeto </a:t>
            </a:r>
            <a:r>
              <a:rPr lang="es-ES" i="1" dirty="0" err="1"/>
              <a:t>window</a:t>
            </a:r>
            <a:endParaRPr lang="es-ES" i="1" dirty="0"/>
          </a:p>
          <a:p>
            <a:pPr lvl="1"/>
            <a:r>
              <a:rPr lang="es-ES" dirty="0"/>
              <a:t>Las variables globales definidas con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no pertenecen al objeto </a:t>
            </a:r>
            <a:r>
              <a:rPr lang="es-ES" i="1" dirty="0" err="1"/>
              <a:t>window</a:t>
            </a:r>
            <a:endParaRPr lang="es-ES" i="1" dirty="0"/>
          </a:p>
          <a:p>
            <a:pPr lvl="1"/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124575" cy="412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55" y="2598208"/>
            <a:ext cx="3695700" cy="261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Const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Las variables definidas con la palabra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se comportan como variables </a:t>
            </a:r>
            <a:r>
              <a:rPr lang="es-ES" i="1" dirty="0" err="1"/>
              <a:t>let</a:t>
            </a:r>
            <a:r>
              <a:rPr lang="es-ES" dirty="0"/>
              <a:t>, excepto que no pueden ser reasignadas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A las variables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se les</a:t>
            </a:r>
            <a:r>
              <a:rPr lang="es-ES" i="1" dirty="0"/>
              <a:t> </a:t>
            </a:r>
            <a:r>
              <a:rPr lang="es-ES" dirty="0"/>
              <a:t>debe asignar valor cuando son declaradas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palabra clave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puede ser confusa, ésta no define realmente una constante; define una referencia constante a un valor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No se puede cambiar el valor de variables </a:t>
            </a:r>
            <a:r>
              <a:rPr lang="es-ES" i="1" dirty="0" err="1"/>
              <a:t>const</a:t>
            </a:r>
            <a:r>
              <a:rPr lang="es-ES" dirty="0"/>
              <a:t> que tienen valores primitivos (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…</a:t>
            </a:r>
            <a:r>
              <a:rPr lang="es-ES" dirty="0"/>
              <a:t>), pero sí se pueden cambiar las propiedades de un objeto declarado como </a:t>
            </a:r>
            <a:r>
              <a:rPr lang="es-ES" i="1" dirty="0" err="1"/>
              <a:t>const</a:t>
            </a:r>
            <a:endParaRPr lang="es-ES" i="1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029450" cy="408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46" y="2956530"/>
            <a:ext cx="5585224" cy="186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Arrow</a:t>
            </a:r>
            <a:r>
              <a:rPr lang="es-ES" i="1" dirty="0"/>
              <a:t> 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dirty="0"/>
              <a:t>(I)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</a:t>
            </a:r>
            <a:r>
              <a:rPr lang="es-ES" b="1" dirty="0"/>
              <a:t>Funciones Flecha </a:t>
            </a:r>
            <a:r>
              <a:rPr lang="es-ES" dirty="0"/>
              <a:t>se introdujeron en ES6</a:t>
            </a:r>
          </a:p>
          <a:p>
            <a:pPr lvl="1"/>
            <a:r>
              <a:rPr lang="es-ES" dirty="0"/>
              <a:t>Nos permiten escribir funciones con una sintaxis más corta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Y si la función tiene sólo una declaración, y la declaración retorna un valor, se pueden eliminar las llaves y la palabra clave </a:t>
            </a:r>
            <a:r>
              <a:rPr lang="es-ES" i="1" dirty="0" err="1"/>
              <a:t>return</a:t>
            </a:r>
            <a:endParaRPr lang="es-ES" i="1" dirty="0"/>
          </a:p>
          <a:p>
            <a:pPr lvl="1"/>
            <a:r>
              <a:rPr lang="es-ES" dirty="0"/>
              <a:t>Si se tienen parámetros, se pueden pasar dentro de los paréntesis: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De hecho, si sólo se tiene un parámetro, se pueden eliminar los paréntesis: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5" y="2570115"/>
            <a:ext cx="25527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7" y="2570115"/>
            <a:ext cx="2627923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5983605" y="2796594"/>
            <a:ext cx="437322" cy="30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255" y="3767302"/>
            <a:ext cx="283845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80" y="4353425"/>
            <a:ext cx="4343400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780" y="5431010"/>
            <a:ext cx="4343400" cy="546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Arrow</a:t>
            </a:r>
            <a:r>
              <a:rPr lang="es-ES" i="1" dirty="0"/>
              <a:t> 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dirty="0"/>
              <a:t>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manejo de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en las funciones flecha es un poco diferente comparado con las funciones regulares</a:t>
            </a:r>
          </a:p>
          <a:p>
            <a:pPr lvl="1"/>
            <a:r>
              <a:rPr lang="es-ES" dirty="0"/>
              <a:t>En las funciones regulares, la palabra clave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representa el objeto que llama a la función, el cual podría ser el objeto </a:t>
            </a:r>
            <a:r>
              <a:rPr lang="es-ES" i="1" dirty="0" err="1"/>
              <a:t>window</a:t>
            </a:r>
            <a:r>
              <a:rPr lang="es-ES" dirty="0"/>
              <a:t>, </a:t>
            </a:r>
            <a:r>
              <a:rPr lang="es-ES" i="1" dirty="0" err="1"/>
              <a:t>document</a:t>
            </a:r>
            <a:r>
              <a:rPr lang="es-ES" dirty="0"/>
              <a:t>, un botón o cualquier otro objeto</a:t>
            </a:r>
          </a:p>
          <a:p>
            <a:pPr lvl="1"/>
            <a:r>
              <a:rPr lang="es-ES" dirty="0"/>
              <a:t>Con las funciones flecha, la palabra clave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b="1" dirty="0"/>
              <a:t>siempre </a:t>
            </a:r>
            <a:r>
              <a:rPr lang="es-ES" dirty="0"/>
              <a:t>representa al objeto que define a la función flecha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9628"/>
            <a:ext cx="3585541" cy="25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5" y="5776979"/>
            <a:ext cx="5422790" cy="434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95" y="3249628"/>
            <a:ext cx="3599787" cy="252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93" y="5776978"/>
            <a:ext cx="5422790" cy="440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1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" sz="1700" dirty="0"/>
              <a:t>ES6 (ECMAScript2015) introdujo las clases</a:t>
            </a:r>
          </a:p>
          <a:p>
            <a:pPr lvl="1"/>
            <a:r>
              <a:rPr lang="es-ES" sz="1700" dirty="0"/>
              <a:t>Una clase es un tipo de función, pero en lugar de usar la palabra clave </a:t>
            </a:r>
            <a:r>
              <a:rPr lang="es-ES" sz="1700" i="1" dirty="0" err="1"/>
              <a:t>function</a:t>
            </a:r>
            <a:r>
              <a:rPr lang="es-ES" sz="1700" i="1" dirty="0"/>
              <a:t> </a:t>
            </a:r>
            <a:r>
              <a:rPr lang="es-ES" sz="1700" dirty="0"/>
              <a:t>para inicializarla, se usa la palabra clave </a:t>
            </a:r>
            <a:r>
              <a:rPr lang="es-ES" sz="1700" i="1" dirty="0" err="1"/>
              <a:t>class</a:t>
            </a:r>
            <a:r>
              <a:rPr lang="es-ES" sz="1700" i="1" dirty="0"/>
              <a:t>, </a:t>
            </a:r>
            <a:r>
              <a:rPr lang="es-ES" sz="1700" dirty="0"/>
              <a:t>y las propiedades son asignadas dentro de un método </a:t>
            </a:r>
            <a:r>
              <a:rPr lang="es-ES" sz="1700" i="1" dirty="0"/>
              <a:t>constructor()</a:t>
            </a:r>
          </a:p>
          <a:p>
            <a:pPr lvl="1"/>
            <a:r>
              <a:rPr lang="es-ES" sz="1700" dirty="0"/>
              <a:t>El método constructor se llama cada vez que un objeto de la clase se inicializa</a:t>
            </a:r>
          </a:p>
          <a:p>
            <a:pPr lvl="1"/>
            <a:r>
              <a:rPr lang="es-ES" sz="1700" dirty="0"/>
              <a:t>En el constructor  se inicializan las propiedades, éste debe llamarse exactamente </a:t>
            </a:r>
            <a:r>
              <a:rPr lang="es-ES" sz="1700" i="1" dirty="0"/>
              <a:t>constructor</a:t>
            </a:r>
            <a:endParaRPr lang="es-ES" sz="1700" dirty="0"/>
          </a:p>
          <a:p>
            <a:pPr lvl="1"/>
            <a:r>
              <a:rPr lang="es-ES" sz="1700" dirty="0"/>
              <a:t>Si no se define un método constructor, JavaScript agregará uno invisible y vacío</a:t>
            </a:r>
          </a:p>
          <a:p>
            <a:pPr lvl="1"/>
            <a:r>
              <a:rPr lang="es-ES" sz="1700" dirty="0"/>
              <a:t>Dentro de la clase se pueden crear métodos propios, si son métodos estáticos, se deben llamar usando la clase, no un objeto de la clase</a:t>
            </a:r>
          </a:p>
          <a:p>
            <a:pPr lvl="1"/>
            <a:r>
              <a:rPr lang="es-ES" sz="1700" dirty="0"/>
              <a:t>Para crear herencia de clases, se debe usar la palabra clave </a:t>
            </a:r>
            <a:r>
              <a:rPr lang="es-ES" sz="1700" i="1" dirty="0" err="1"/>
              <a:t>extends</a:t>
            </a:r>
            <a:endParaRPr lang="es-ES" sz="1700" i="1" dirty="0"/>
          </a:p>
          <a:p>
            <a:pPr lvl="1"/>
            <a:r>
              <a:rPr lang="es-ES" sz="1700" dirty="0"/>
              <a:t>Si una clase hereda de otra, automáticamente hereda todos sus métodos y atributos</a:t>
            </a:r>
          </a:p>
          <a:p>
            <a:pPr lvl="1"/>
            <a:r>
              <a:rPr lang="es-ES" sz="1700" dirty="0"/>
              <a:t>Las clases permiten usar </a:t>
            </a:r>
            <a:r>
              <a:rPr lang="es-ES" sz="1700" i="1" dirty="0" err="1"/>
              <a:t>getters</a:t>
            </a:r>
            <a:r>
              <a:rPr lang="es-ES" sz="1700" dirty="0"/>
              <a:t> y </a:t>
            </a:r>
            <a:r>
              <a:rPr lang="es-ES" sz="1700" i="1" dirty="0" err="1"/>
              <a:t>setters</a:t>
            </a:r>
            <a:r>
              <a:rPr lang="es-ES" sz="1700" dirty="0"/>
              <a:t>, lo cual resulta muy útil si se desea hacer algo especial con el valor de una propiedad antes de retornar, o antes de asignar un nuevo valor</a:t>
            </a:r>
          </a:p>
          <a:p>
            <a:pPr lvl="1"/>
            <a:r>
              <a:rPr lang="es-ES" sz="1700" dirty="0"/>
              <a:t>Para agregar </a:t>
            </a:r>
            <a:r>
              <a:rPr lang="es-ES" sz="1700" i="1" dirty="0" err="1"/>
              <a:t>getters</a:t>
            </a:r>
            <a:r>
              <a:rPr lang="es-ES" sz="1700" dirty="0"/>
              <a:t> y </a:t>
            </a:r>
            <a:r>
              <a:rPr lang="es-ES" sz="1700" i="1" dirty="0" err="1"/>
              <a:t>setters</a:t>
            </a:r>
            <a:r>
              <a:rPr lang="es-ES" sz="1700" i="1" dirty="0"/>
              <a:t> </a:t>
            </a:r>
            <a:r>
              <a:rPr lang="es-ES" sz="1700" dirty="0"/>
              <a:t>a la clase, se usan las palabras clave </a:t>
            </a:r>
            <a:r>
              <a:rPr lang="es-ES" sz="1700" i="1" dirty="0" err="1"/>
              <a:t>get</a:t>
            </a:r>
            <a:r>
              <a:rPr lang="es-ES" sz="1700" dirty="0"/>
              <a:t> y </a:t>
            </a:r>
            <a:r>
              <a:rPr lang="es-ES" sz="1700" i="1" dirty="0"/>
              <a:t>set</a:t>
            </a:r>
            <a:endParaRPr lang="es-ES" sz="1700" dirty="0"/>
          </a:p>
          <a:p>
            <a:pPr lvl="1"/>
            <a:r>
              <a:rPr lang="es-ES" sz="1700" dirty="0"/>
              <a:t>Los nombres de los métodos usados como </a:t>
            </a:r>
            <a:r>
              <a:rPr lang="es-ES" sz="1700" i="1" dirty="0" err="1"/>
              <a:t>getter</a:t>
            </a:r>
            <a:r>
              <a:rPr lang="es-ES" sz="1700" dirty="0"/>
              <a:t>/</a:t>
            </a:r>
            <a:r>
              <a:rPr lang="es-ES" sz="1700" i="1" dirty="0"/>
              <a:t>setter </a:t>
            </a:r>
            <a:r>
              <a:rPr lang="es-ES" sz="1700" dirty="0"/>
              <a:t>no se pueden llamar igual que la propiedad</a:t>
            </a:r>
            <a:endParaRPr lang="es-ES" sz="17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314"/>
            <a:ext cx="5883705" cy="395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85" y="1914314"/>
            <a:ext cx="4343400" cy="174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85" y="3659294"/>
            <a:ext cx="434340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5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Debugging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Buscar y corregir errores en código se llama depurar (</a:t>
            </a:r>
            <a:r>
              <a:rPr lang="es-ES" i="1" dirty="0" err="1"/>
              <a:t>debugging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Todos los navegadores modernos tienen un depurador de JavaScript incluido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un depurador, se pueden colocar puntos de interrupción </a:t>
            </a:r>
            <a:r>
              <a:rPr lang="es-ES" i="1" dirty="0"/>
              <a:t>(</a:t>
            </a:r>
            <a:r>
              <a:rPr lang="es-ES" i="1" dirty="0" err="1"/>
              <a:t>breakpoints</a:t>
            </a:r>
            <a:r>
              <a:rPr lang="es-ES" i="1" dirty="0"/>
              <a:t> </a:t>
            </a:r>
            <a:r>
              <a:rPr lang="es-ES" dirty="0"/>
              <a:t>[sitios en los que se puede detener la ejecución del código]), de esta manera se pueden examinar las variables mientras el código se está ejecutando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Normalmente, se puede activar el depurador en el navegador, pulsando la tecla F12 y seleccionando “</a:t>
            </a:r>
            <a:r>
              <a:rPr lang="es-ES" i="1" dirty="0" err="1"/>
              <a:t>Console</a:t>
            </a:r>
            <a:r>
              <a:rPr lang="es-ES" dirty="0"/>
              <a:t>” en el menú del depurador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Se puede usar </a:t>
            </a:r>
            <a:r>
              <a:rPr lang="es-ES" b="1" i="1" dirty="0"/>
              <a:t>console.log()</a:t>
            </a:r>
            <a:r>
              <a:rPr lang="es-ES" i="1" dirty="0"/>
              <a:t> </a:t>
            </a:r>
            <a:r>
              <a:rPr lang="es-ES" dirty="0"/>
              <a:t>para mostrar el valor de las variables en la ventana de depuración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En la ventana de depuración, se pueden colocar </a:t>
            </a:r>
            <a:r>
              <a:rPr lang="es-ES" i="1" dirty="0" err="1"/>
              <a:t>breakpoints</a:t>
            </a:r>
            <a:r>
              <a:rPr lang="es-ES" i="1" dirty="0"/>
              <a:t> </a:t>
            </a:r>
            <a:r>
              <a:rPr lang="es-ES" dirty="0"/>
              <a:t>para examinar el código JavaScript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palabra clave </a:t>
            </a:r>
            <a:r>
              <a:rPr lang="es-ES" b="1" i="1" dirty="0" err="1"/>
              <a:t>debugger</a:t>
            </a:r>
            <a:r>
              <a:rPr lang="es-ES" b="1" i="1" dirty="0"/>
              <a:t> </a:t>
            </a:r>
            <a:r>
              <a:rPr lang="es-ES" dirty="0"/>
              <a:t>detiene la ejecución de JavaScript, tal como lo hace un </a:t>
            </a:r>
            <a:r>
              <a:rPr lang="es-ES" i="1" dirty="0" err="1"/>
              <a:t>breakpoint</a:t>
            </a:r>
            <a:r>
              <a:rPr lang="es-ES" i="1" dirty="0"/>
              <a:t> </a:t>
            </a:r>
            <a:r>
              <a:rPr lang="es-ES" dirty="0"/>
              <a:t>en el depurador del navegador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8175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30" y="1845734"/>
            <a:ext cx="4238625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39" y="4373752"/>
            <a:ext cx="34194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331" y="4236509"/>
            <a:ext cx="2514600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Flecha derecha 16"/>
          <p:cNvSpPr/>
          <p:nvPr/>
        </p:nvSpPr>
        <p:spPr>
          <a:xfrm>
            <a:off x="6052931" y="4949685"/>
            <a:ext cx="815008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F12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654" y="5035839"/>
            <a:ext cx="352425" cy="381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Flecha derecha 20"/>
          <p:cNvSpPr/>
          <p:nvPr/>
        </p:nvSpPr>
        <p:spPr>
          <a:xfrm>
            <a:off x="10287414" y="5015977"/>
            <a:ext cx="705264" cy="42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586740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680" y="1845734"/>
            <a:ext cx="3333750" cy="414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680" y="1845734"/>
            <a:ext cx="3318758" cy="4143375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4383156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4681" y="1845734"/>
            <a:ext cx="3318758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3602" y="1845734"/>
            <a:ext cx="3319836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76" y="1845734"/>
            <a:ext cx="3311262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Elipse 30"/>
          <p:cNvSpPr/>
          <p:nvPr/>
        </p:nvSpPr>
        <p:spPr>
          <a:xfrm>
            <a:off x="4388207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4431" y="1845733"/>
            <a:ext cx="3319007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2176" y="1845733"/>
            <a:ext cx="333375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Elipse 33"/>
          <p:cNvSpPr/>
          <p:nvPr/>
        </p:nvSpPr>
        <p:spPr>
          <a:xfrm>
            <a:off x="468402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9316" y="1845732"/>
            <a:ext cx="334661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57824" y="1845732"/>
            <a:ext cx="3340606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Elipse 36"/>
          <p:cNvSpPr/>
          <p:nvPr/>
        </p:nvSpPr>
        <p:spPr>
          <a:xfrm>
            <a:off x="436866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280" y="1845731"/>
            <a:ext cx="5770659" cy="208941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1118" y="1845731"/>
            <a:ext cx="3343275" cy="4324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27" grpId="0" animBg="1"/>
      <p:bldP spid="27" grpId="1" animBg="1"/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Funciones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funciones en JavaScript se definen con la palabra clave </a:t>
            </a:r>
            <a:r>
              <a:rPr lang="es-ES" i="1" dirty="0" err="1"/>
              <a:t>function</a:t>
            </a:r>
            <a:endParaRPr lang="es-ES" i="1" dirty="0"/>
          </a:p>
          <a:p>
            <a:pPr lvl="1"/>
            <a:r>
              <a:rPr lang="es-ES" dirty="0"/>
              <a:t>Se puede usar una </a:t>
            </a:r>
            <a:r>
              <a:rPr lang="es-ES" b="1" dirty="0"/>
              <a:t>declaración</a:t>
            </a:r>
            <a:r>
              <a:rPr lang="es-ES" dirty="0"/>
              <a:t> de función o una </a:t>
            </a:r>
            <a:r>
              <a:rPr lang="es-ES" b="1" dirty="0"/>
              <a:t>expresión</a:t>
            </a:r>
            <a:r>
              <a:rPr lang="es-ES" dirty="0"/>
              <a:t> de función</a:t>
            </a:r>
          </a:p>
          <a:p>
            <a:pPr lvl="1"/>
            <a:r>
              <a:rPr lang="es-ES" dirty="0"/>
              <a:t>Las funciones </a:t>
            </a:r>
            <a:r>
              <a:rPr lang="es-ES" b="1" dirty="0"/>
              <a:t>declaradas</a:t>
            </a:r>
            <a:r>
              <a:rPr lang="es-ES" dirty="0"/>
              <a:t> no son ejecutadas inmediatamente. Se declaran y son ejecutadas luego, cuando son invocadas: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Una función también se puede definir usando una </a:t>
            </a:r>
            <a:r>
              <a:rPr lang="es-ES" b="1" dirty="0"/>
              <a:t>expresión</a:t>
            </a:r>
            <a:r>
              <a:rPr lang="es-ES" dirty="0"/>
              <a:t>, la cual puede ser almacenada en una variable y ser usada posteriormente como función: </a:t>
            </a:r>
            <a:endParaRPr lang="es-ES" b="1" dirty="0"/>
          </a:p>
          <a:p>
            <a:pPr lvl="1"/>
            <a:r>
              <a:rPr lang="es-ES" dirty="0"/>
              <a:t>La función antes descrita es una </a:t>
            </a:r>
            <a:r>
              <a:rPr lang="es-ES" b="1" dirty="0"/>
              <a:t>función anónima</a:t>
            </a:r>
          </a:p>
          <a:p>
            <a:pPr lvl="1"/>
            <a:r>
              <a:rPr lang="es-ES" dirty="0"/>
              <a:t>Las funciones almacenadas en variables no necesitan nombre, se invocan usando el nombre de la variable</a:t>
            </a:r>
          </a:p>
          <a:p>
            <a:pPr lvl="1"/>
            <a:r>
              <a:rPr lang="es-ES" dirty="0"/>
              <a:t>Una función se puede </a:t>
            </a:r>
            <a:r>
              <a:rPr lang="es-ES" b="1" dirty="0"/>
              <a:t>auto-convocar</a:t>
            </a:r>
            <a:r>
              <a:rPr lang="es-ES" dirty="0"/>
              <a:t>. Esto sucede automáticamente si la expresión de función está entre paréntesis y finaliza también con </a:t>
            </a:r>
            <a:r>
              <a:rPr lang="es-ES" i="1" dirty="0"/>
              <a:t>()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2836172"/>
            <a:ext cx="35052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3" y="3999464"/>
            <a:ext cx="3914775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34" y="5489964"/>
            <a:ext cx="4400550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9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Closures</a:t>
            </a:r>
            <a:r>
              <a:rPr lang="es-ES" i="1" dirty="0"/>
              <a:t> </a:t>
            </a:r>
            <a:r>
              <a:rPr lang="es-ES" dirty="0"/>
              <a:t>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pPr lvl="1"/>
            <a:r>
              <a:rPr lang="es-ES" dirty="0"/>
              <a:t>Las variables globales pueden hacerse locales (privadas) con los </a:t>
            </a:r>
            <a:r>
              <a:rPr lang="es-ES" b="1" i="1" dirty="0" err="1"/>
              <a:t>closures</a:t>
            </a:r>
            <a:endParaRPr lang="es-ES" b="1" i="1" dirty="0"/>
          </a:p>
          <a:p>
            <a:pPr lvl="1"/>
            <a:r>
              <a:rPr lang="es-ES" dirty="0"/>
              <a:t>Supongamos que queremos usar una variable para contar algo, y ese contador debe estar disponible para ser usado por todas las funciones. Podemos usar una variable global y definir una función para incrementar el valor del contador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El problema con esta solución, es que cualquier código en la página puede cambiar el contador, sin necesidad de llamar a la función </a:t>
            </a:r>
            <a:r>
              <a:rPr lang="es-ES" i="1" dirty="0" err="1"/>
              <a:t>incrementarContador</a:t>
            </a:r>
            <a:r>
              <a:rPr lang="es-ES" i="1" dirty="0"/>
              <a:t>(). </a:t>
            </a:r>
            <a:r>
              <a:rPr lang="es-ES" dirty="0"/>
              <a:t>El contador debería ser local a la función </a:t>
            </a:r>
            <a:r>
              <a:rPr lang="es-ES" i="1" dirty="0" err="1"/>
              <a:t>incrementarContador</a:t>
            </a:r>
            <a:r>
              <a:rPr lang="es-ES" i="1" dirty="0"/>
              <a:t>()</a:t>
            </a:r>
            <a:r>
              <a:rPr lang="es-ES" dirty="0"/>
              <a:t>, para evitar que otro código pueda modificarlo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4" y="2994488"/>
            <a:ext cx="3331171" cy="2213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Closures</a:t>
            </a:r>
            <a:r>
              <a:rPr lang="es-ES" i="1" dirty="0"/>
              <a:t> </a:t>
            </a:r>
            <a:r>
              <a:rPr lang="es-ES" dirty="0"/>
              <a:t>(II)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Para hacer la variable </a:t>
            </a:r>
            <a:r>
              <a:rPr lang="es-ES" i="1" dirty="0"/>
              <a:t>contador  </a:t>
            </a:r>
            <a:r>
              <a:rPr lang="es-ES" dirty="0"/>
              <a:t>accesible sólo desde el método </a:t>
            </a:r>
            <a:r>
              <a:rPr lang="es-ES" i="1" dirty="0" err="1"/>
              <a:t>incrementarContador</a:t>
            </a:r>
            <a:r>
              <a:rPr lang="es-ES" i="1" dirty="0"/>
              <a:t>()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 JavaScript soporta funciones anidadas. Las funciones anidadas tienen acceso a los </a:t>
            </a:r>
            <a:r>
              <a:rPr lang="es-ES" i="1" dirty="0" err="1"/>
              <a:t>scope</a:t>
            </a:r>
            <a:r>
              <a:rPr lang="es-ES" i="1" dirty="0"/>
              <a:t> </a:t>
            </a:r>
            <a:r>
              <a:rPr lang="es-ES" dirty="0"/>
              <a:t>superiores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20" y="2585826"/>
            <a:ext cx="4076700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0" y="3043025"/>
            <a:ext cx="24288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739020" y="3666166"/>
            <a:ext cx="565040" cy="382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dirty="0"/>
              <a:t>En HTML, el código JavaScript debe ser insertado entre las etiquetas </a:t>
            </a:r>
            <a:r>
              <a:rPr lang="es-ES" i="1" dirty="0"/>
              <a:t>&lt;script&gt;</a:t>
            </a:r>
            <a:r>
              <a:rPr lang="es-ES" dirty="0"/>
              <a:t> y </a:t>
            </a:r>
            <a:r>
              <a:rPr lang="es-ES" i="1" dirty="0"/>
              <a:t>&lt;/script&gt;</a:t>
            </a:r>
          </a:p>
          <a:p>
            <a:pPr lvl="1"/>
            <a:r>
              <a:rPr lang="es-ES" dirty="0"/>
              <a:t>Se puede agregar al HTML tantos </a:t>
            </a:r>
            <a:r>
              <a:rPr lang="es-ES" i="1" dirty="0"/>
              <a:t>scripts </a:t>
            </a:r>
            <a:r>
              <a:rPr lang="es-ES" dirty="0"/>
              <a:t>como se necesite</a:t>
            </a:r>
          </a:p>
          <a:p>
            <a:pPr lvl="1"/>
            <a:r>
              <a:rPr lang="es-ES" dirty="0"/>
              <a:t>Los </a:t>
            </a:r>
            <a:r>
              <a:rPr lang="es-ES" i="1" dirty="0"/>
              <a:t>scripts </a:t>
            </a:r>
            <a:r>
              <a:rPr lang="es-ES" dirty="0"/>
              <a:t>deben estar ubicados en la sección </a:t>
            </a:r>
            <a:r>
              <a:rPr lang="es-ES" i="1" dirty="0"/>
              <a:t>&lt;head&gt;</a:t>
            </a:r>
            <a:r>
              <a:rPr lang="es-ES" dirty="0"/>
              <a:t> o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&gt;, </a:t>
            </a:r>
            <a:r>
              <a:rPr lang="es-ES" dirty="0"/>
              <a:t>o en ambas secciones</a:t>
            </a:r>
          </a:p>
          <a:p>
            <a:pPr lvl="1"/>
            <a:r>
              <a:rPr lang="es-ES" dirty="0"/>
              <a:t>Agregar los </a:t>
            </a:r>
            <a:r>
              <a:rPr lang="es-ES" i="1" dirty="0"/>
              <a:t>scripts </a:t>
            </a:r>
            <a:r>
              <a:rPr lang="es-ES" dirty="0"/>
              <a:t>al final de la sección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 </a:t>
            </a:r>
            <a:r>
              <a:rPr lang="es-ES" dirty="0"/>
              <a:t>mejora la velocidad de visualización. Esto debido a que la interpretación de los </a:t>
            </a:r>
            <a:r>
              <a:rPr lang="es-ES" i="1" dirty="0"/>
              <a:t>scripts </a:t>
            </a:r>
            <a:r>
              <a:rPr lang="es-ES" dirty="0"/>
              <a:t>puede tomar tiempo, ralentizando la </a:t>
            </a:r>
            <a:r>
              <a:rPr lang="es-ES" dirty="0" err="1"/>
              <a:t>renderización</a:t>
            </a:r>
            <a:r>
              <a:rPr lang="es-ES" dirty="0"/>
              <a:t> de la página</a:t>
            </a:r>
          </a:p>
          <a:p>
            <a:pPr lvl="1"/>
            <a:r>
              <a:rPr lang="es-ES" dirty="0"/>
              <a:t>Los </a:t>
            </a:r>
            <a:r>
              <a:rPr lang="es-ES" i="1" dirty="0"/>
              <a:t>scripts</a:t>
            </a:r>
            <a:r>
              <a:rPr lang="es-ES" dirty="0"/>
              <a:t> también pueden ser creados en archivos externos:</a:t>
            </a:r>
          </a:p>
          <a:p>
            <a:pPr lvl="2"/>
            <a:r>
              <a:rPr lang="es-ES" sz="1600" dirty="0"/>
              <a:t>Método práctico cuando se desea usar el mismo código en diferentes páginas web</a:t>
            </a:r>
          </a:p>
          <a:p>
            <a:pPr lvl="2"/>
            <a:r>
              <a:rPr lang="es-ES" sz="1600" dirty="0"/>
              <a:t>Los archivos JavaScript tienen la extensión </a:t>
            </a:r>
            <a:r>
              <a:rPr lang="es-ES" sz="1600" b="1" i="1" dirty="0"/>
              <a:t>.</a:t>
            </a:r>
            <a:r>
              <a:rPr lang="es-ES" sz="1600" b="1" i="1" dirty="0" err="1"/>
              <a:t>js</a:t>
            </a:r>
            <a:endParaRPr lang="es-ES" sz="1600" b="1" i="1" dirty="0"/>
          </a:p>
          <a:p>
            <a:pPr lvl="2"/>
            <a:r>
              <a:rPr lang="es-ES" sz="1600" dirty="0"/>
              <a:t>Para usar un </a:t>
            </a:r>
            <a:r>
              <a:rPr lang="es-ES" sz="1600" i="1" dirty="0"/>
              <a:t>script</a:t>
            </a:r>
            <a:r>
              <a:rPr lang="es-ES" sz="1600" dirty="0"/>
              <a:t> externo, se debe colocar el nombre del archivo como valor del atributo </a:t>
            </a:r>
            <a:r>
              <a:rPr lang="es-ES" sz="1600" i="1" dirty="0" err="1"/>
              <a:t>src</a:t>
            </a:r>
            <a:r>
              <a:rPr lang="es-ES" sz="1600" dirty="0"/>
              <a:t> de la etiqueta </a:t>
            </a:r>
            <a:r>
              <a:rPr lang="es-ES" sz="1600" i="1" dirty="0"/>
              <a:t>&lt;script&gt;</a:t>
            </a:r>
          </a:p>
          <a:p>
            <a:pPr lvl="2"/>
            <a:r>
              <a:rPr lang="es-ES" sz="1600" dirty="0"/>
              <a:t>La ubicación de estas referencias a </a:t>
            </a:r>
            <a:r>
              <a:rPr lang="es-ES" sz="1600" i="1" dirty="0"/>
              <a:t>scripts</a:t>
            </a:r>
            <a:r>
              <a:rPr lang="es-ES" sz="1600" dirty="0"/>
              <a:t> en el HTML debe ser, al igual que antes, en las etiquetas </a:t>
            </a:r>
            <a:r>
              <a:rPr lang="es-ES" sz="1600" i="1" dirty="0"/>
              <a:t>&lt;head&gt;</a:t>
            </a:r>
            <a:r>
              <a:rPr lang="es-ES" sz="1600" dirty="0"/>
              <a:t> o </a:t>
            </a:r>
            <a:r>
              <a:rPr lang="es-ES" sz="1600" i="1" dirty="0"/>
              <a:t>&lt;</a:t>
            </a:r>
            <a:r>
              <a:rPr lang="es-ES" sz="1600" i="1" dirty="0" err="1"/>
              <a:t>body</a:t>
            </a:r>
            <a:r>
              <a:rPr lang="es-ES" sz="1600" i="1" dirty="0"/>
              <a:t>&gt;</a:t>
            </a:r>
          </a:p>
          <a:p>
            <a:pPr lvl="2"/>
            <a:r>
              <a:rPr lang="es-ES" sz="1600" dirty="0"/>
              <a:t>El </a:t>
            </a:r>
            <a:r>
              <a:rPr lang="es-ES" sz="1600" i="1" dirty="0"/>
              <a:t>script</a:t>
            </a:r>
            <a:r>
              <a:rPr lang="es-ES" sz="1600" dirty="0"/>
              <a:t> se comportará como si se hubiese agregado el código directamente en el lugar de la referencia</a:t>
            </a:r>
          </a:p>
          <a:p>
            <a:pPr lvl="2"/>
            <a:r>
              <a:rPr lang="es-ES" sz="1600" dirty="0"/>
              <a:t>De esta manera, se separa el HTML del código JavaScript; permitiendo así, mejor legibilidad y mantenibilidad</a:t>
            </a:r>
          </a:p>
          <a:p>
            <a:pPr lvl="2"/>
            <a:r>
              <a:rPr lang="es-ES" sz="1600" dirty="0"/>
              <a:t>Los archivos JavaScript en caché pueden agilizar la carga de las páginas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Where</a:t>
            </a:r>
            <a:r>
              <a:rPr lang="es-ES" i="1" dirty="0"/>
              <a:t> 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429"/>
            <a:ext cx="7515225" cy="320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03367"/>
            <a:ext cx="7515225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505" y="2966826"/>
            <a:ext cx="2352675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7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AJAX permite cargar datos de un servidor web luego de que la página ha cargado</a:t>
            </a:r>
          </a:p>
          <a:p>
            <a:pPr lvl="1"/>
            <a:r>
              <a:rPr lang="es-ES" dirty="0"/>
              <a:t>Actualizar una página web sin recargar la página</a:t>
            </a:r>
          </a:p>
          <a:p>
            <a:pPr lvl="1"/>
            <a:r>
              <a:rPr lang="es-ES" dirty="0"/>
              <a:t>Enviar datos a un servidor web en segundo plano</a:t>
            </a:r>
          </a:p>
          <a:p>
            <a:pPr lvl="1"/>
            <a:r>
              <a:rPr lang="es-ES" dirty="0"/>
              <a:t>AJAX = </a:t>
            </a:r>
            <a:r>
              <a:rPr lang="es-ES" b="1" i="1" dirty="0" err="1"/>
              <a:t>A</a:t>
            </a:r>
            <a:r>
              <a:rPr lang="es-ES" i="1" dirty="0" err="1"/>
              <a:t>synchronous</a:t>
            </a:r>
            <a:r>
              <a:rPr lang="es-ES" i="1" dirty="0"/>
              <a:t> </a:t>
            </a:r>
            <a:r>
              <a:rPr lang="es-ES" b="1" i="1" dirty="0"/>
              <a:t>J</a:t>
            </a:r>
            <a:r>
              <a:rPr lang="es-ES" i="1" dirty="0"/>
              <a:t>avaScript </a:t>
            </a:r>
            <a:r>
              <a:rPr lang="es-ES" b="1" i="1" dirty="0"/>
              <a:t>A</a:t>
            </a:r>
            <a:r>
              <a:rPr lang="es-ES" i="1" dirty="0"/>
              <a:t>nd </a:t>
            </a:r>
            <a:r>
              <a:rPr lang="es-ES" b="1" i="1" dirty="0"/>
              <a:t>X</a:t>
            </a:r>
            <a:r>
              <a:rPr lang="es-ES" i="1" dirty="0"/>
              <a:t>ML</a:t>
            </a:r>
          </a:p>
          <a:p>
            <a:pPr lvl="1"/>
            <a:r>
              <a:rPr lang="es-ES" dirty="0"/>
              <a:t>AJAX no es un lenguaje de programación</a:t>
            </a:r>
          </a:p>
          <a:p>
            <a:pPr lvl="1"/>
            <a:r>
              <a:rPr lang="es-ES" dirty="0"/>
              <a:t>AJAX usa una combinación de :</a:t>
            </a:r>
          </a:p>
          <a:p>
            <a:pPr lvl="2"/>
            <a:r>
              <a:rPr lang="es-ES" sz="1600" dirty="0"/>
              <a:t>Un objeto </a:t>
            </a:r>
            <a:r>
              <a:rPr lang="es-ES" sz="1600" i="1" dirty="0" err="1"/>
              <a:t>XMLHttpRequest</a:t>
            </a:r>
            <a:r>
              <a:rPr lang="es-ES" sz="1600" dirty="0"/>
              <a:t> integrado en el navegador (para solicitar datos a un servidor web)</a:t>
            </a:r>
          </a:p>
          <a:p>
            <a:pPr lvl="2"/>
            <a:r>
              <a:rPr lang="es-ES" sz="1600" dirty="0"/>
              <a:t>JavaScript y el DOM HTML (para mostrar o usar los datos)</a:t>
            </a:r>
          </a:p>
          <a:p>
            <a:pPr lvl="1"/>
            <a:r>
              <a:rPr lang="es-ES" dirty="0"/>
              <a:t>AJAX es un nombre confuso, porque las aplicaciones que hacen uso de AJAX pueden usar XML para transportar datos, pero es igualmente común el transportar datos como texto plano o texto JSON</a:t>
            </a:r>
          </a:p>
          <a:p>
            <a:pPr lvl="1"/>
            <a:r>
              <a:rPr lang="es-ES" dirty="0"/>
              <a:t>AJAX permite a las páginas web actualizarse de manera asíncrona, a través del intercambio de datos en segundo plano con un servidor web</a:t>
            </a:r>
          </a:p>
        </p:txBody>
      </p:sp>
    </p:spTree>
    <p:extLst>
      <p:ext uri="{BB962C8B-B14F-4D97-AF65-F5344CB8AC3E}">
        <p14:creationId xmlns:p14="http://schemas.microsoft.com/office/powerpoint/2010/main" val="13900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(II)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32452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Ocurre un evento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Crea un objeto </a:t>
            </a:r>
            <a:r>
              <a:rPr lang="es-ES" sz="1600" i="1" dirty="0" err="1"/>
              <a:t>XMLHttpRequest</a:t>
            </a:r>
            <a:endParaRPr lang="es-ES" sz="1600" i="1" dirty="0"/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Envía una petición HTTP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88011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5436705" y="2604050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84775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Procesa la petición HTTP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Crea una respuesta y la envía de vuelta al navegador</a:t>
            </a:r>
          </a:p>
        </p:txBody>
      </p:sp>
      <p:sp>
        <p:nvSpPr>
          <p:cNvPr id="12" name="Flecha derecha 11"/>
          <p:cNvSpPr/>
          <p:nvPr/>
        </p:nvSpPr>
        <p:spPr>
          <a:xfrm>
            <a:off x="682818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9221980">
            <a:off x="6802339" y="3298978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 rot="19950387">
            <a:off x="5468251" y="3696395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sp>
        <p:nvSpPr>
          <p:cNvPr id="16" name="Flecha derecha 15"/>
          <p:cNvSpPr/>
          <p:nvPr/>
        </p:nvSpPr>
        <p:spPr>
          <a:xfrm rot="9221980">
            <a:off x="4978071" y="4270416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232452" y="4102394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Procesa los datos retornados por el servidor usando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Actualiza el contenido de la página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2452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32452" y="3733062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384775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2749366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Para enviar una petición al servidor, se usan los métodos </a:t>
            </a:r>
            <a:r>
              <a:rPr lang="es-ES" i="1" dirty="0"/>
              <a:t>open() </a:t>
            </a:r>
            <a:r>
              <a:rPr lang="es-ES" dirty="0"/>
              <a:t>y </a:t>
            </a:r>
            <a:r>
              <a:rPr lang="es-ES" i="1" dirty="0" err="1"/>
              <a:t>send</a:t>
            </a:r>
            <a:r>
              <a:rPr lang="es-ES" i="1" dirty="0"/>
              <a:t>() </a:t>
            </a:r>
            <a:r>
              <a:rPr lang="es-ES" dirty="0"/>
              <a:t>del objeto </a:t>
            </a:r>
            <a:r>
              <a:rPr lang="es-ES" i="1" dirty="0" err="1"/>
              <a:t>XMLHttpRequest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Para enviar datos como un formulario HTML, se agrega un encabezado HTTP con </a:t>
            </a:r>
            <a:r>
              <a:rPr lang="es-ES" i="1" dirty="0" err="1"/>
              <a:t>setRequestHeader</a:t>
            </a:r>
            <a:r>
              <a:rPr lang="es-ES" i="1" dirty="0"/>
              <a:t>()</a:t>
            </a:r>
          </a:p>
          <a:p>
            <a:pPr lvl="1"/>
            <a:r>
              <a:rPr lang="es-ES" dirty="0"/>
              <a:t>Los datos se especifican en el método </a:t>
            </a:r>
            <a:r>
              <a:rPr lang="es-ES" i="1" dirty="0" err="1"/>
              <a:t>send</a:t>
            </a:r>
            <a:r>
              <a:rPr lang="es-ES" i="1" dirty="0"/>
              <a:t>()</a:t>
            </a:r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74853"/>
              </p:ext>
            </p:extLst>
          </p:nvPr>
        </p:nvGraphicFramePr>
        <p:xfrm>
          <a:off x="1750833" y="2121085"/>
          <a:ext cx="875129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381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556591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open(método, </a:t>
                      </a:r>
                      <a:r>
                        <a:rPr lang="es-ES" i="1" dirty="0" err="1"/>
                        <a:t>url</a:t>
                      </a:r>
                      <a:r>
                        <a:rPr lang="es-ES" i="1" dirty="0"/>
                        <a:t>,</a:t>
                      </a:r>
                      <a:r>
                        <a:rPr lang="es-ES" i="1" baseline="0" dirty="0"/>
                        <a:t> asíncrono)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 el tipo de petición: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dirty="0"/>
                        <a:t>método</a:t>
                      </a:r>
                      <a:r>
                        <a:rPr lang="es-ES" dirty="0"/>
                        <a:t>: el tipo de petición</a:t>
                      </a:r>
                      <a:r>
                        <a:rPr lang="es-ES" baseline="0" dirty="0"/>
                        <a:t> (GET o POST)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/>
                        <a:t>url</a:t>
                      </a:r>
                      <a:r>
                        <a:rPr lang="es-ES" baseline="0" dirty="0"/>
                        <a:t>: la ubicación (fichero) del servidor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/>
                        <a:t>asíncrono</a:t>
                      </a:r>
                      <a:r>
                        <a:rPr lang="es-ES" baseline="0" dirty="0"/>
                        <a:t>: true (asíncrono) o false (síncrono)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send</a:t>
                      </a:r>
                      <a:r>
                        <a:rPr lang="es-ES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Envía la petición al servidor (usado para el método 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send</a:t>
                      </a:r>
                      <a:r>
                        <a:rPr lang="es-ES" i="1" dirty="0"/>
                        <a:t>(</a:t>
                      </a:r>
                      <a:r>
                        <a:rPr lang="es-ES" i="1" dirty="0" err="1"/>
                        <a:t>string</a:t>
                      </a:r>
                      <a:r>
                        <a:rPr lang="es-ES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Envía</a:t>
                      </a:r>
                      <a:r>
                        <a:rPr lang="es-ES" baseline="0" dirty="0"/>
                        <a:t> la petición al servidor (usado para el método POST)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55" y="4530698"/>
            <a:ext cx="4210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80" y="4430719"/>
            <a:ext cx="777240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(IV)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Para procesar una respuesta del servidor: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06744"/>
              </p:ext>
            </p:extLst>
          </p:nvPr>
        </p:nvGraphicFramePr>
        <p:xfrm>
          <a:off x="885333" y="2149660"/>
          <a:ext cx="104822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570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716372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r>
                        <a:rPr lang="es-ES" sz="1600" dirty="0"/>
                        <a:t>Propiedad de </a:t>
                      </a:r>
                      <a:r>
                        <a:rPr lang="es-ES" sz="1600" i="1" dirty="0" err="1"/>
                        <a:t>XMLHttpRequest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onreadystatechange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una función a</a:t>
                      </a:r>
                      <a:r>
                        <a:rPr lang="es-ES" sz="1600" baseline="0" dirty="0"/>
                        <a:t> ser llamada </a:t>
                      </a:r>
                      <a:r>
                        <a:rPr lang="es-ES" sz="1600" b="1" baseline="0" dirty="0"/>
                        <a:t>cuando la propiedad </a:t>
                      </a:r>
                      <a:r>
                        <a:rPr lang="es-ES" sz="1600" b="1" i="1" baseline="0" dirty="0" err="1"/>
                        <a:t>readyState</a:t>
                      </a:r>
                      <a:r>
                        <a:rPr lang="es-ES" sz="1600" b="1" i="1" baseline="0" dirty="0"/>
                        <a:t> </a:t>
                      </a:r>
                      <a:r>
                        <a:rPr lang="es-ES" sz="1600" b="1" i="0" baseline="0" dirty="0"/>
                        <a:t>cambia</a:t>
                      </a:r>
                      <a:endParaRPr lang="es-ES" sz="1600" b="1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10640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readyState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Mantiene</a:t>
                      </a:r>
                      <a:r>
                        <a:rPr lang="es-ES" sz="1600" baseline="0" dirty="0"/>
                        <a:t> el estatus de </a:t>
                      </a:r>
                      <a:r>
                        <a:rPr lang="es-ES" sz="1600" i="1" baseline="0" dirty="0" err="1"/>
                        <a:t>XMLHttpRequest</a:t>
                      </a:r>
                      <a:endParaRPr lang="es-ES" sz="1600" i="1" baseline="0" dirty="0"/>
                    </a:p>
                    <a:p>
                      <a:r>
                        <a:rPr lang="es-ES" sz="1600" b="1" i="0" baseline="0" dirty="0"/>
                        <a:t>0</a:t>
                      </a:r>
                      <a:r>
                        <a:rPr lang="es-ES" sz="1600" i="0" baseline="0" dirty="0"/>
                        <a:t>: petición no inicializada / </a:t>
                      </a:r>
                      <a:r>
                        <a:rPr lang="es-ES" sz="1600" b="1" i="0" baseline="0" dirty="0"/>
                        <a:t>1</a:t>
                      </a:r>
                      <a:r>
                        <a:rPr lang="es-ES" sz="1600" i="0" baseline="0" dirty="0"/>
                        <a:t>: conexión con el servidor establecida</a:t>
                      </a:r>
                    </a:p>
                    <a:p>
                      <a:r>
                        <a:rPr lang="es-ES" sz="1600" b="1" i="0" dirty="0"/>
                        <a:t>2</a:t>
                      </a:r>
                      <a:r>
                        <a:rPr lang="es-ES" sz="1600" i="0" dirty="0"/>
                        <a:t>: petición recibida / </a:t>
                      </a:r>
                      <a:r>
                        <a:rPr lang="es-ES" sz="1600" b="1" i="0" dirty="0"/>
                        <a:t>3</a:t>
                      </a:r>
                      <a:r>
                        <a:rPr lang="es-ES" sz="1600" i="0" dirty="0"/>
                        <a:t>: procesando</a:t>
                      </a:r>
                      <a:r>
                        <a:rPr lang="es-ES" sz="1600" i="0" baseline="0" dirty="0"/>
                        <a:t> petición</a:t>
                      </a:r>
                    </a:p>
                    <a:p>
                      <a:r>
                        <a:rPr lang="es-ES" sz="1600" b="1" i="0" baseline="0" dirty="0"/>
                        <a:t>4: </a:t>
                      </a:r>
                      <a:r>
                        <a:rPr lang="es-ES" sz="1600" b="0" i="0" baseline="0" dirty="0"/>
                        <a:t>petición finalizada y respuesta lista</a:t>
                      </a:r>
                      <a:endParaRPr lang="es-E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/>
                        <a:t>s</a:t>
                      </a:r>
                      <a:r>
                        <a:rPr lang="es-ES" sz="1600" i="1"/>
                        <a:t>tatus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dirty="0"/>
                        <a:t>200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i="1" dirty="0"/>
                        <a:t>OK</a:t>
                      </a:r>
                      <a:r>
                        <a:rPr lang="es-ES" sz="1600" dirty="0"/>
                        <a:t>” / </a:t>
                      </a:r>
                      <a:r>
                        <a:rPr lang="es-ES" sz="1600" b="1" dirty="0"/>
                        <a:t>403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i="1" dirty="0" err="1"/>
                        <a:t>Forbidden</a:t>
                      </a:r>
                      <a:r>
                        <a:rPr lang="es-ES" sz="1600" dirty="0"/>
                        <a:t>” / </a:t>
                      </a:r>
                      <a:r>
                        <a:rPr lang="es-ES" sz="1600" b="1" dirty="0"/>
                        <a:t>404</a:t>
                      </a:r>
                      <a:r>
                        <a:rPr lang="es-ES" sz="1600" b="0" dirty="0"/>
                        <a:t>: “</a:t>
                      </a:r>
                      <a:r>
                        <a:rPr lang="es-ES" sz="1600" b="0" i="1" dirty="0"/>
                        <a:t>Page </a:t>
                      </a:r>
                      <a:r>
                        <a:rPr lang="es-ES" sz="1600" b="0" i="1" dirty="0" err="1"/>
                        <a:t>not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found</a:t>
                      </a:r>
                      <a:r>
                        <a:rPr lang="es-ES" sz="1600" b="0" dirty="0"/>
                        <a:t>”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statusText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/>
                        <a:t>Retorna</a:t>
                      </a:r>
                      <a:r>
                        <a:rPr lang="es-ES" sz="1600" b="0" baseline="0" dirty="0"/>
                        <a:t> el texto del estatus (ejemplo: “</a:t>
                      </a:r>
                      <a:r>
                        <a:rPr lang="es-ES" sz="1600" b="0" i="1" baseline="0" dirty="0"/>
                        <a:t>OK</a:t>
                      </a:r>
                      <a:r>
                        <a:rPr lang="es-ES" sz="1600" b="0" baseline="0" dirty="0"/>
                        <a:t>”, “</a:t>
                      </a:r>
                      <a:r>
                        <a:rPr lang="es-ES" sz="1600" b="0" i="1" baseline="0" dirty="0" err="1"/>
                        <a:t>Not</a:t>
                      </a:r>
                      <a:r>
                        <a:rPr lang="es-ES" sz="1600" b="0" i="1" baseline="0" dirty="0"/>
                        <a:t> </a:t>
                      </a:r>
                      <a:r>
                        <a:rPr lang="es-ES" sz="1600" b="0" i="1" baseline="0" dirty="0" err="1"/>
                        <a:t>Found</a:t>
                      </a:r>
                      <a:r>
                        <a:rPr lang="es-ES" sz="1600" b="0" baseline="0" dirty="0"/>
                        <a:t>”)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6830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responseText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/>
                        <a:t>Retorna la respuesta del servidor como una cadena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242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43" y="4892860"/>
            <a:ext cx="4293871" cy="1423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Promesas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Una promesa (</a:t>
            </a:r>
            <a:r>
              <a:rPr lang="es-ES" b="1" i="1" dirty="0" err="1"/>
              <a:t>Promise</a:t>
            </a:r>
            <a:r>
              <a:rPr lang="es-ES" dirty="0"/>
              <a:t>) es un objeto que representa la eventual terminación o fallo de una operación asíncrona</a:t>
            </a:r>
          </a:p>
          <a:p>
            <a:pPr lvl="1"/>
            <a:r>
              <a:rPr lang="es-ES" dirty="0"/>
              <a:t>Una promesa está en uno de los siguientes estados:</a:t>
            </a:r>
          </a:p>
          <a:p>
            <a:pPr lvl="2"/>
            <a:r>
              <a:rPr lang="es-ES" sz="1600" b="1" i="1" dirty="0" err="1"/>
              <a:t>pending</a:t>
            </a:r>
            <a:r>
              <a:rPr lang="es-ES" sz="1600" i="1" dirty="0"/>
              <a:t>: </a:t>
            </a:r>
            <a:r>
              <a:rPr lang="es-ES" sz="1600" dirty="0"/>
              <a:t>estado inicial, ni terminada ni rechazada</a:t>
            </a:r>
          </a:p>
          <a:p>
            <a:pPr lvl="2"/>
            <a:r>
              <a:rPr lang="es-ES" sz="1600" b="1" i="1" dirty="0" err="1"/>
              <a:t>fulfilled</a:t>
            </a:r>
            <a:r>
              <a:rPr lang="es-ES" sz="1600" i="1" dirty="0"/>
              <a:t>: </a:t>
            </a:r>
            <a:r>
              <a:rPr lang="es-ES" sz="1600" dirty="0"/>
              <a:t>la operación fue completada de manera exitosa</a:t>
            </a:r>
          </a:p>
          <a:p>
            <a:pPr lvl="2"/>
            <a:r>
              <a:rPr lang="es-ES" sz="1600" b="1" i="1" dirty="0" err="1"/>
              <a:t>rejected</a:t>
            </a:r>
            <a:r>
              <a:rPr lang="es-ES" sz="1600" i="1" dirty="0"/>
              <a:t>: </a:t>
            </a:r>
            <a:r>
              <a:rPr lang="es-ES" sz="1600" dirty="0"/>
              <a:t>la operación ha fallado</a:t>
            </a:r>
          </a:p>
          <a:p>
            <a:pPr lvl="1"/>
            <a:r>
              <a:rPr lang="es-ES" dirty="0"/>
              <a:t>Una promesa pendiente puede ser completada (</a:t>
            </a:r>
            <a:r>
              <a:rPr lang="es-ES" i="1" dirty="0" err="1"/>
              <a:t>fulfilled</a:t>
            </a:r>
            <a:r>
              <a:rPr lang="es-ES" dirty="0"/>
              <a:t>) con un valor o rechazada (</a:t>
            </a:r>
            <a:r>
              <a:rPr lang="es-ES" i="1" dirty="0" err="1"/>
              <a:t>rejected</a:t>
            </a:r>
            <a:r>
              <a:rPr lang="es-ES" dirty="0"/>
              <a:t>) con una razón (error). Cuando esto sucede, los manejadores correspondientes (</a:t>
            </a:r>
            <a:r>
              <a:rPr lang="es-ES" i="1" dirty="0" err="1"/>
              <a:t>then</a:t>
            </a:r>
            <a:r>
              <a:rPr lang="es-ES" i="1" dirty="0"/>
              <a:t>() </a:t>
            </a:r>
            <a:r>
              <a:rPr lang="es-ES" dirty="0"/>
              <a:t>y </a:t>
            </a:r>
            <a:r>
              <a:rPr lang="es-ES" i="1" dirty="0"/>
              <a:t>catch()</a:t>
            </a:r>
            <a:r>
              <a:rPr lang="es-ES" dirty="0"/>
              <a:t>) son llamados</a:t>
            </a:r>
          </a:p>
          <a:p>
            <a:pPr lvl="1"/>
            <a:r>
              <a:rPr lang="es-ES" dirty="0"/>
              <a:t>Para crear una promesa, usamos el objeto </a:t>
            </a:r>
            <a:r>
              <a:rPr lang="es-ES" i="1" dirty="0" err="1"/>
              <a:t>Promise</a:t>
            </a:r>
            <a:r>
              <a:rPr lang="es-ES" i="1" dirty="0"/>
              <a:t> </a:t>
            </a:r>
            <a:r>
              <a:rPr lang="es-ES" dirty="0"/>
              <a:t>y su respectivo constructor, el cual recibe una función que tiene como parámetros, dos funciones : </a:t>
            </a:r>
            <a:r>
              <a:rPr lang="es-ES" i="1" dirty="0" err="1"/>
              <a:t>resolutionFunc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rejectionFunc</a:t>
            </a:r>
            <a:endParaRPr lang="es-ES" i="1" dirty="0"/>
          </a:p>
          <a:p>
            <a:pPr lvl="1"/>
            <a:r>
              <a:rPr lang="es-ES" dirty="0"/>
              <a:t>Para que la promesa se complete o rechace, se debe usar el método correspondiente (</a:t>
            </a:r>
            <a:r>
              <a:rPr lang="es-ES" i="1" dirty="0" err="1"/>
              <a:t>resolutionFunc</a:t>
            </a:r>
            <a:r>
              <a:rPr lang="es-ES" i="1" dirty="0"/>
              <a:t> </a:t>
            </a:r>
            <a:r>
              <a:rPr lang="es-ES" dirty="0"/>
              <a:t>o </a:t>
            </a:r>
            <a:r>
              <a:rPr lang="es-ES" i="1" dirty="0" err="1"/>
              <a:t>rejectionFunc</a:t>
            </a:r>
            <a:r>
              <a:rPr lang="es-ES" dirty="0"/>
              <a:t>), ambos reciben un solo parámetro de cualquier tipo, el cual será el valor devuelto por la promesa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2" y="4365626"/>
            <a:ext cx="32194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353" y="1845734"/>
            <a:ext cx="6572250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351" y="1845735"/>
            <a:ext cx="6572251" cy="2085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325" y="4365625"/>
            <a:ext cx="3230877" cy="876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5983603" y="3906310"/>
            <a:ext cx="285749" cy="45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Promesas (II)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57388"/>
            <a:ext cx="5781675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6878955" y="2731579"/>
            <a:ext cx="579120" cy="34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1794013"/>
            <a:ext cx="3324225" cy="222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r>
              <a:rPr lang="es-ES" b="1" i="1" dirty="0" err="1"/>
              <a:t>fetch</a:t>
            </a:r>
            <a:r>
              <a:rPr lang="es-ES" i="1" dirty="0"/>
              <a:t>: </a:t>
            </a:r>
            <a:r>
              <a:rPr lang="es-ES" dirty="0"/>
              <a:t>provee una interfaz para recuperar recursos. Es similar a </a:t>
            </a:r>
            <a:r>
              <a:rPr lang="es-ES" i="1" dirty="0" err="1"/>
              <a:t>XMLHttpRequest</a:t>
            </a:r>
            <a:r>
              <a:rPr lang="es-ES" i="1" dirty="0"/>
              <a:t>, </a:t>
            </a:r>
            <a:r>
              <a:rPr lang="es-ES" dirty="0"/>
              <a:t>pero la nueva API proporciona un conjunto de características más potentes y flexibles</a:t>
            </a:r>
          </a:p>
          <a:p>
            <a:pPr lvl="1"/>
            <a:r>
              <a:rPr lang="es-ES" b="1" i="1" dirty="0" err="1"/>
              <a:t>Body.json</a:t>
            </a:r>
            <a:r>
              <a:rPr lang="es-ES" b="1" i="1" dirty="0"/>
              <a:t>()</a:t>
            </a:r>
            <a:r>
              <a:rPr lang="es-ES" i="1" dirty="0"/>
              <a:t>: </a:t>
            </a:r>
            <a:r>
              <a:rPr lang="es-ES" dirty="0"/>
              <a:t>la clase </a:t>
            </a:r>
            <a:r>
              <a:rPr lang="es-ES" i="1" dirty="0" err="1"/>
              <a:t>Body</a:t>
            </a:r>
            <a:r>
              <a:rPr lang="es-ES" dirty="0"/>
              <a:t> de la </a:t>
            </a:r>
            <a:r>
              <a:rPr lang="es-ES" i="1" dirty="0"/>
              <a:t>API </a:t>
            </a:r>
            <a:r>
              <a:rPr lang="es-ES" i="1" dirty="0" err="1"/>
              <a:t>Fetch</a:t>
            </a:r>
            <a:r>
              <a:rPr lang="es-ES" i="1" dirty="0"/>
              <a:t> </a:t>
            </a:r>
            <a:r>
              <a:rPr lang="es-ES" dirty="0"/>
              <a:t>representa el cuerpo de una respuesta/petición. El método </a:t>
            </a:r>
            <a:r>
              <a:rPr lang="es-ES" i="1" dirty="0" err="1"/>
              <a:t>json</a:t>
            </a:r>
            <a:r>
              <a:rPr lang="es-ES" i="1" dirty="0"/>
              <a:t>() </a:t>
            </a:r>
            <a:r>
              <a:rPr lang="es-ES" dirty="0"/>
              <a:t>de la clase 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dirty="0"/>
              <a:t>toma una respuesta y retorna una promesa que se resuelve con el resultado de la respuesta convertida a formato JSON</a:t>
            </a: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370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Guía de estilos: </a:t>
            </a:r>
            <a:r>
              <a:rPr lang="es-ES" dirty="0">
                <a:hlinkClick r:id="rId2"/>
              </a:rPr>
              <a:t>https://www.w3schools.com/js/js_conventions.asp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Mejores prácticas: </a:t>
            </a:r>
            <a:r>
              <a:rPr lang="es-ES" dirty="0">
                <a:hlinkClick r:id="rId3"/>
              </a:rPr>
              <a:t>https://www.w3schools.com/js/js_best_practices.asp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Errores comunes: </a:t>
            </a:r>
            <a:r>
              <a:rPr lang="es-ES" dirty="0">
                <a:hlinkClick r:id="rId4"/>
              </a:rPr>
              <a:t>https://www.w3schools.com/js/js_mistakes.asp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Pautas a seguir: </a:t>
            </a:r>
            <a:r>
              <a:rPr lang="es-ES" dirty="0">
                <a:hlinkClick r:id="rId5"/>
              </a:rPr>
              <a:t>https://developer.mozilla.org/en-US/docs/MDN/Contribute/Guidelines/Code_guidelines/JavaScript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Introducción al DOM: </a:t>
            </a:r>
            <a:r>
              <a:rPr lang="es-ES" dirty="0">
                <a:hlinkClick r:id="rId6"/>
              </a:rPr>
              <a:t>https://developer.mozilla.org/en-US/docs/Web/API/Document_Object_Model/Introduction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JavaScript HTML DOM: </a:t>
            </a:r>
            <a:r>
              <a:rPr lang="es-ES" dirty="0">
                <a:hlinkClick r:id="rId7"/>
              </a:rPr>
              <a:t>https://www.w3schools.com/js/js_htmldom.asp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 err="1"/>
              <a:t>jQuery</a:t>
            </a:r>
            <a:r>
              <a:rPr lang="es-ES" dirty="0"/>
              <a:t>: </a:t>
            </a:r>
            <a:r>
              <a:rPr lang="es-ES" dirty="0">
                <a:hlinkClick r:id="rId8"/>
              </a:rPr>
              <a:t>https://jquery.com/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 err="1"/>
              <a:t>Bootstrap</a:t>
            </a:r>
            <a:r>
              <a:rPr lang="es-ES" dirty="0"/>
              <a:t>: </a:t>
            </a:r>
            <a:r>
              <a:rPr lang="es-ES" dirty="0">
                <a:hlinkClick r:id="rId9"/>
              </a:rPr>
              <a:t>https://getbootstrap.com/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0"/>
              </a:rPr>
              <a:t>https://scotch.io/tutorials/javascript-promises-for-dummie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1"/>
              </a:rPr>
              <a:t>https://developers.google.com/web/fundamentals/primers/promises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n-US" i="1" dirty="0"/>
              <a:t>Fast load times:</a:t>
            </a:r>
            <a:r>
              <a:rPr lang="en-US" dirty="0"/>
              <a:t> </a:t>
            </a:r>
            <a:r>
              <a:rPr lang="en-US" dirty="0">
                <a:hlinkClick r:id="rId12"/>
              </a:rPr>
              <a:t>https://web.dev/fast/</a:t>
            </a:r>
            <a:endParaRPr lang="es-ES" dirty="0"/>
          </a:p>
          <a:p>
            <a:pPr lvl="1"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1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/>
              <a:t>JavaScript puede “mostrar” datos de diferentes maneras: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un elemento HTML, usando </a:t>
            </a:r>
            <a:r>
              <a:rPr lang="es-ES" sz="1800" i="1" dirty="0" err="1"/>
              <a:t>innerHTML</a:t>
            </a:r>
            <a:endParaRPr lang="es-ES" sz="1800" i="1" dirty="0"/>
          </a:p>
          <a:p>
            <a:pPr lvl="3">
              <a:lnSpc>
                <a:spcPct val="100000"/>
              </a:lnSpc>
            </a:pPr>
            <a:r>
              <a:rPr lang="es-ES" sz="1600" dirty="0"/>
              <a:t>Es común usar este método para mostrar datos en HTML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el HTML, usando </a:t>
            </a:r>
            <a:r>
              <a:rPr lang="es-ES" sz="1800" i="1" dirty="0" err="1"/>
              <a:t>document.write</a:t>
            </a:r>
            <a:r>
              <a:rPr lang="es-ES" sz="1800" i="1" dirty="0"/>
              <a:t>()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Usar </a:t>
            </a:r>
            <a:r>
              <a:rPr lang="es-ES" sz="1600" i="1" dirty="0" err="1"/>
              <a:t>document.write</a:t>
            </a:r>
            <a:r>
              <a:rPr lang="es-ES" sz="1600" i="1" dirty="0"/>
              <a:t>()</a:t>
            </a:r>
            <a:r>
              <a:rPr lang="es-ES" sz="1600" dirty="0"/>
              <a:t> después de que un documento HTML es cargado, eliminará todo el código HTML existente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Esta opción debe ser usada sólo para pruebas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una caja de alerta, usando </a:t>
            </a:r>
            <a:r>
              <a:rPr lang="es-ES" sz="1800" i="1" dirty="0" err="1"/>
              <a:t>window.alert</a:t>
            </a:r>
            <a:r>
              <a:rPr lang="es-ES" sz="1800" i="1" dirty="0"/>
              <a:t>()</a:t>
            </a:r>
            <a:endParaRPr lang="es-ES" sz="1800" dirty="0"/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la consola del navegador, usando </a:t>
            </a:r>
            <a:r>
              <a:rPr lang="es-ES" sz="1800" i="1" dirty="0"/>
              <a:t>console.log()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Para fines de depuración, ésta es la mejor opción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/>
              <a:t>Output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24600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55560"/>
            <a:ext cx="6324600" cy="105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1845733"/>
            <a:ext cx="5429250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80" y="3512608"/>
            <a:ext cx="233362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880" y="4598458"/>
            <a:ext cx="264795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6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Las reglas más importantes para escribir valores fijos son:</a:t>
            </a:r>
          </a:p>
          <a:p>
            <a:pPr lvl="2"/>
            <a:r>
              <a:rPr lang="es-ES" sz="1600" dirty="0"/>
              <a:t>Los </a:t>
            </a:r>
            <a:r>
              <a:rPr lang="es-ES" sz="1600" b="1" dirty="0"/>
              <a:t>números</a:t>
            </a:r>
            <a:r>
              <a:rPr lang="es-ES" sz="1600" dirty="0"/>
              <a:t> se escriben con o sin decimales</a:t>
            </a:r>
          </a:p>
          <a:p>
            <a:pPr lvl="2"/>
            <a:r>
              <a:rPr lang="es-ES" sz="1600" dirty="0"/>
              <a:t>Las </a:t>
            </a:r>
            <a:r>
              <a:rPr lang="es-ES" sz="1600" b="1" dirty="0"/>
              <a:t>cadenas</a:t>
            </a:r>
            <a:r>
              <a:rPr lang="es-ES" sz="1600" dirty="0"/>
              <a:t> son texto, se escriben entre comillas dobles o simples </a:t>
            </a:r>
          </a:p>
          <a:p>
            <a:pPr lvl="1"/>
            <a:r>
              <a:rPr lang="es-ES" dirty="0"/>
              <a:t>JavaScript usa la palabra clave </a:t>
            </a: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dirty="0"/>
              <a:t>para declarar variables</a:t>
            </a:r>
          </a:p>
          <a:p>
            <a:pPr lvl="1"/>
            <a:r>
              <a:rPr lang="es-ES" dirty="0"/>
              <a:t>Se pueden concatenar cadenas con el operador </a:t>
            </a:r>
            <a:r>
              <a:rPr lang="es-ES" b="1" dirty="0"/>
              <a:t>+ </a:t>
            </a:r>
          </a:p>
          <a:p>
            <a:pPr lvl="1"/>
            <a:r>
              <a:rPr lang="es-ES" dirty="0"/>
              <a:t>El código detrás de </a:t>
            </a:r>
            <a:r>
              <a:rPr lang="es-ES" sz="1600" b="1" i="1" dirty="0"/>
              <a:t>//</a:t>
            </a:r>
            <a:r>
              <a:rPr lang="es-ES" b="1" dirty="0"/>
              <a:t> </a:t>
            </a:r>
            <a:r>
              <a:rPr lang="es-ES" dirty="0"/>
              <a:t>o entre </a:t>
            </a:r>
            <a:r>
              <a:rPr lang="es-ES" sz="1600" b="1" i="1" dirty="0"/>
              <a:t>/*</a:t>
            </a:r>
            <a:r>
              <a:rPr lang="es-ES" dirty="0"/>
              <a:t> y </a:t>
            </a:r>
            <a:r>
              <a:rPr lang="es-ES" sz="1600" b="1" i="1" dirty="0"/>
              <a:t>*/</a:t>
            </a:r>
            <a:r>
              <a:rPr lang="es-ES" dirty="0"/>
              <a:t> es tratado como comentario</a:t>
            </a:r>
          </a:p>
          <a:p>
            <a:pPr lvl="1"/>
            <a:r>
              <a:rPr lang="es-ES" dirty="0"/>
              <a:t>Los identificadores de JavaScript son </a:t>
            </a:r>
            <a:r>
              <a:rPr lang="es-ES" b="1" i="1" dirty="0"/>
              <a:t>case </a:t>
            </a:r>
            <a:r>
              <a:rPr lang="es-ES" b="1" i="1" dirty="0" err="1"/>
              <a:t>sensitive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Los guiones no están permitidos en JavaScript. Están reservados para restas. Para unir múltiples palabras, se pueden usar las siguientes técnicas:</a:t>
            </a:r>
          </a:p>
          <a:p>
            <a:pPr lvl="2"/>
            <a:r>
              <a:rPr lang="es-ES" sz="1600" b="1" i="1" dirty="0" err="1"/>
              <a:t>Underscore</a:t>
            </a:r>
            <a:r>
              <a:rPr lang="es-ES" sz="1600" dirty="0"/>
              <a:t>: </a:t>
            </a:r>
            <a:r>
              <a:rPr lang="es-ES" sz="1600" i="1" dirty="0" err="1"/>
              <a:t>primer</a:t>
            </a:r>
            <a:r>
              <a:rPr lang="es-ES" sz="1600" b="1" i="1" dirty="0" err="1"/>
              <a:t>_</a:t>
            </a:r>
            <a:r>
              <a:rPr lang="es-ES" sz="1600" i="1" dirty="0" err="1"/>
              <a:t>apellido</a:t>
            </a:r>
            <a:r>
              <a:rPr lang="es-ES" sz="1600" dirty="0"/>
              <a:t>, </a:t>
            </a:r>
            <a:r>
              <a:rPr lang="es-ES" sz="1600" i="1" dirty="0" err="1"/>
              <a:t>segundo</a:t>
            </a:r>
            <a:r>
              <a:rPr lang="es-ES" sz="1600" b="1" i="1" dirty="0" err="1"/>
              <a:t>_</a:t>
            </a:r>
            <a:r>
              <a:rPr lang="es-ES" sz="1600" i="1" dirty="0" err="1"/>
              <a:t>apellido</a:t>
            </a:r>
            <a:endParaRPr lang="es-ES" sz="1600" i="1" dirty="0"/>
          </a:p>
          <a:p>
            <a:pPr lvl="2"/>
            <a:r>
              <a:rPr lang="es-ES" sz="1600" b="1" i="1" dirty="0" err="1"/>
              <a:t>Upper</a:t>
            </a:r>
            <a:r>
              <a:rPr lang="es-ES" sz="1600" b="1" i="1" dirty="0"/>
              <a:t> </a:t>
            </a:r>
            <a:r>
              <a:rPr lang="es-ES" sz="1600" b="1" i="1" dirty="0" err="1"/>
              <a:t>Camel</a:t>
            </a:r>
            <a:r>
              <a:rPr lang="es-ES" sz="1600" b="1" i="1" dirty="0"/>
              <a:t> Case</a:t>
            </a:r>
            <a:r>
              <a:rPr lang="es-ES" sz="1600" i="1" dirty="0"/>
              <a:t>: </a:t>
            </a:r>
            <a:r>
              <a:rPr lang="es-ES" sz="1600" b="1" i="1" dirty="0" err="1"/>
              <a:t>P</a:t>
            </a:r>
            <a:r>
              <a:rPr lang="es-ES" sz="1600" i="1" dirty="0" err="1"/>
              <a:t>rimer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r>
              <a:rPr lang="es-ES" sz="1600" i="1" dirty="0"/>
              <a:t>, </a:t>
            </a:r>
            <a:r>
              <a:rPr lang="es-ES" sz="1600" b="1" i="1" dirty="0" err="1"/>
              <a:t>S</a:t>
            </a:r>
            <a:r>
              <a:rPr lang="es-ES" sz="1600" i="1" dirty="0" err="1"/>
              <a:t>egundo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endParaRPr lang="es-ES" sz="1600" i="1" dirty="0"/>
          </a:p>
          <a:p>
            <a:pPr lvl="2"/>
            <a:r>
              <a:rPr lang="es-ES" sz="1600" b="1" i="1" dirty="0" err="1"/>
              <a:t>Lower</a:t>
            </a:r>
            <a:r>
              <a:rPr lang="es-ES" sz="1600" b="1" i="1" dirty="0"/>
              <a:t> </a:t>
            </a:r>
            <a:r>
              <a:rPr lang="es-ES" sz="1600" b="1" i="1" dirty="0" err="1"/>
              <a:t>Camel</a:t>
            </a:r>
            <a:r>
              <a:rPr lang="es-ES" sz="1600" b="1" i="1" dirty="0"/>
              <a:t> Case</a:t>
            </a:r>
            <a:r>
              <a:rPr lang="es-ES" sz="1600" i="1" dirty="0"/>
              <a:t>: </a:t>
            </a:r>
            <a:r>
              <a:rPr lang="es-ES" sz="1600" b="1" i="1" dirty="0" err="1"/>
              <a:t>p</a:t>
            </a:r>
            <a:r>
              <a:rPr lang="es-ES" sz="1600" i="1" dirty="0" err="1"/>
              <a:t>rimer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r>
              <a:rPr lang="es-ES" sz="1600" i="1" dirty="0"/>
              <a:t>, </a:t>
            </a:r>
            <a:r>
              <a:rPr lang="es-ES" sz="1600" b="1" i="1" dirty="0" err="1"/>
              <a:t>s</a:t>
            </a:r>
            <a:r>
              <a:rPr lang="es-ES" sz="1600" i="1" dirty="0" err="1"/>
              <a:t>egundo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endParaRPr lang="es-ES" sz="1600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4959"/>
              </p:ext>
            </p:extLst>
          </p:nvPr>
        </p:nvGraphicFramePr>
        <p:xfrm>
          <a:off x="5408102" y="2149503"/>
          <a:ext cx="1436756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1017">
                  <a:extLst>
                    <a:ext uri="{9D8B030D-6E8A-4147-A177-3AD203B41FA5}">
                      <a16:colId xmlns:a16="http://schemas.microsoft.com/office/drawing/2014/main" val="1658900484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719253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3925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47702"/>
              </p:ext>
            </p:extLst>
          </p:nvPr>
        </p:nvGraphicFramePr>
        <p:xfrm>
          <a:off x="7190409" y="2424486"/>
          <a:ext cx="265927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4926">
                  <a:extLst>
                    <a:ext uri="{9D8B030D-6E8A-4147-A177-3AD203B41FA5}">
                      <a16:colId xmlns:a16="http://schemas.microsoft.com/office/drawing/2014/main" val="1042857249"/>
                    </a:ext>
                  </a:extLst>
                </a:gridCol>
                <a:gridCol w="1294344">
                  <a:extLst>
                    <a:ext uri="{9D8B030D-6E8A-4147-A177-3AD203B41FA5}">
                      <a16:colId xmlns:a16="http://schemas.microsoft.com/office/drawing/2014/main" val="42304916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“</a:t>
                      </a:r>
                      <a:r>
                        <a:rPr lang="es-ES" sz="1400" b="0" dirty="0"/>
                        <a:t>María García</a:t>
                      </a:r>
                      <a:r>
                        <a:rPr lang="es-ES" sz="1400" b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‘</a:t>
                      </a:r>
                      <a:r>
                        <a:rPr lang="es-ES" sz="1400" b="0" dirty="0"/>
                        <a:t>María García</a:t>
                      </a:r>
                      <a:r>
                        <a:rPr lang="es-ES" sz="1400" b="1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4114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02989"/>
              </p:ext>
            </p:extLst>
          </p:nvPr>
        </p:nvGraphicFramePr>
        <p:xfrm>
          <a:off x="6844858" y="2758072"/>
          <a:ext cx="1337365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504">
                  <a:extLst>
                    <a:ext uri="{9D8B030D-6E8A-4147-A177-3AD203B41FA5}">
                      <a16:colId xmlns:a16="http://schemas.microsoft.com/office/drawing/2014/main" val="3680251803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1134156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var</a:t>
                      </a:r>
                      <a:r>
                        <a:rPr lang="es-ES" sz="1400" b="0" i="1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x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44816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72258"/>
              </p:ext>
            </p:extLst>
          </p:nvPr>
        </p:nvGraphicFramePr>
        <p:xfrm>
          <a:off x="6126480" y="3091658"/>
          <a:ext cx="3816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31229446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14164386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“María” </a:t>
                      </a:r>
                      <a:r>
                        <a:rPr lang="es-ES" sz="1400" b="1" dirty="0"/>
                        <a:t>+</a:t>
                      </a:r>
                      <a:r>
                        <a:rPr lang="es-ES" sz="1400" b="0" dirty="0"/>
                        <a:t> “ ” </a:t>
                      </a:r>
                      <a:r>
                        <a:rPr lang="es-ES" sz="1400" b="1" dirty="0"/>
                        <a:t>+</a:t>
                      </a:r>
                      <a:r>
                        <a:rPr lang="es-ES" sz="1400" b="0" dirty="0"/>
                        <a:t> “García”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“María García”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83250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0843"/>
              </p:ext>
            </p:extLst>
          </p:nvPr>
        </p:nvGraphicFramePr>
        <p:xfrm>
          <a:off x="7597913" y="3425244"/>
          <a:ext cx="2520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5754118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20994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/>
                        <a:t>//</a:t>
                      </a:r>
                      <a:r>
                        <a:rPr lang="es-ES" sz="1400" b="0" i="1" dirty="0"/>
                        <a:t> </a:t>
                      </a:r>
                      <a:r>
                        <a:rPr lang="es-ES" sz="1400" b="0" i="1" dirty="0" err="1"/>
                        <a:t>var</a:t>
                      </a:r>
                      <a:r>
                        <a:rPr lang="es-ES" sz="1400" b="0" i="1" dirty="0"/>
                        <a:t> x = 6;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/>
                        <a:t>/*</a:t>
                      </a:r>
                      <a:r>
                        <a:rPr lang="es-ES" sz="1400" b="0" i="1" dirty="0"/>
                        <a:t> </a:t>
                      </a:r>
                      <a:r>
                        <a:rPr lang="es-ES" sz="1400" b="0" i="1" dirty="0" err="1"/>
                        <a:t>var</a:t>
                      </a:r>
                      <a:r>
                        <a:rPr lang="es-ES" sz="1400" b="0" i="1" dirty="0"/>
                        <a:t> x = 6; </a:t>
                      </a:r>
                      <a:r>
                        <a:rPr lang="es-ES" sz="1400" b="1" i="1" dirty="0"/>
                        <a:t>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0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(Aritméticos)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965"/>
              </p:ext>
            </p:extLst>
          </p:nvPr>
        </p:nvGraphicFramePr>
        <p:xfrm>
          <a:off x="1097280" y="2263706"/>
          <a:ext cx="10116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79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18336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3877957">
                  <a:extLst>
                    <a:ext uri="{9D8B030D-6E8A-4147-A177-3AD203B41FA5}">
                      <a16:colId xmlns:a16="http://schemas.microsoft.com/office/drawing/2014/main" val="4216724019"/>
                    </a:ext>
                  </a:extLst>
                </a:gridCol>
                <a:gridCol w="2212329">
                  <a:extLst>
                    <a:ext uri="{9D8B030D-6E8A-4147-A177-3AD203B41FA5}">
                      <a16:colId xmlns:a16="http://schemas.microsoft.com/office/drawing/2014/main" val="1583197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 (</a:t>
                      </a:r>
                      <a:r>
                        <a:rPr lang="es-ES" i="1" dirty="0"/>
                        <a:t>x = 2; y = 3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+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baseline="0" dirty="0"/>
                        <a:t>z = 5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-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-1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*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6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Exponenciación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**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8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/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0,66…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Módulo (resto en la división)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%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x++;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 y x = 3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x--;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 y x = 1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7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(Asignación)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6530"/>
              </p:ext>
            </p:extLst>
          </p:nvPr>
        </p:nvGraphicFramePr>
        <p:xfrm>
          <a:off x="3301700" y="2353158"/>
          <a:ext cx="5649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3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35134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1600693">
                  <a:extLst>
                    <a:ext uri="{9D8B030D-6E8A-4147-A177-3AD203B41FA5}">
                      <a16:colId xmlns:a16="http://schemas.microsoft.com/office/drawing/2014/main" val="39660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 mismo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</a:t>
                      </a:r>
                      <a:r>
                        <a:rPr lang="es-ES" dirty="0"/>
                        <a:t>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%=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= x %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**=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= x **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(Comparación)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77644"/>
              </p:ext>
            </p:extLst>
          </p:nvPr>
        </p:nvGraphicFramePr>
        <p:xfrm>
          <a:off x="1879489" y="2074863"/>
          <a:ext cx="8493981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1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3169990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19717691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317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Comparación</a:t>
                      </a:r>
                      <a:r>
                        <a:rPr lang="es-ES" baseline="0" dirty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/>
                        <a:t>==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2310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15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s-ES" dirty="0"/>
                        <a:t>===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/>
                        <a:t>Mismo</a:t>
                      </a:r>
                      <a:r>
                        <a:rPr lang="es-ES" baseline="0" dirty="0"/>
                        <a:t> valor y mismo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/>
                        <a:t>!==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/>
                        <a:t>Diferente</a:t>
                      </a:r>
                      <a:r>
                        <a:rPr lang="es-ES" baseline="0" dirty="0"/>
                        <a:t> valor o diferente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9544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28261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26019"/>
              </p:ext>
            </p:extLst>
          </p:nvPr>
        </p:nvGraphicFramePr>
        <p:xfrm>
          <a:off x="1879489" y="2074863"/>
          <a:ext cx="84870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302">
                  <a:extLst>
                    <a:ext uri="{9D8B030D-6E8A-4147-A177-3AD203B41FA5}">
                      <a16:colId xmlns:a16="http://schemas.microsoft.com/office/drawing/2014/main" val="2560441271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795450061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768872985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166754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Comparación</a:t>
                      </a:r>
                      <a:r>
                        <a:rPr lang="es-ES" baseline="0" dirty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6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&gt;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/>
                        <a:t>Menor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&lt;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/>
                        <a:t>Mayor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&gt;=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Menor</a:t>
                      </a:r>
                      <a:r>
                        <a:rPr lang="es-ES" baseline="0" dirty="0"/>
                        <a:t>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&lt;=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baseline="0" dirty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7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Comparando tipos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Comparar datos de diferente tipo puede dar resultados inesperados</a:t>
            </a:r>
          </a:p>
          <a:p>
            <a:pPr lvl="1"/>
            <a:r>
              <a:rPr lang="es-ES" dirty="0"/>
              <a:t>Cuando se compara una cadena con un número, JavaScript convierte la cadena a número al hacer la comparación. Una cadena vacía equivale a 0. Un valor no numérico equivale a </a:t>
            </a:r>
            <a:r>
              <a:rPr lang="es-ES" i="1" dirty="0" err="1"/>
              <a:t>NaN</a:t>
            </a:r>
            <a:r>
              <a:rPr lang="es-ES" i="1" dirty="0"/>
              <a:t> (</a:t>
            </a:r>
            <a:r>
              <a:rPr lang="es-ES" i="1" dirty="0" err="1"/>
              <a:t>Not</a:t>
            </a:r>
            <a:r>
              <a:rPr lang="es-ES" i="1" dirty="0"/>
              <a:t>-A-</a:t>
            </a:r>
            <a:r>
              <a:rPr lang="es-ES" i="1" dirty="0" err="1"/>
              <a:t>Number</a:t>
            </a:r>
            <a:r>
              <a:rPr lang="es-ES" i="1" dirty="0"/>
              <a:t>), </a:t>
            </a:r>
            <a:r>
              <a:rPr lang="es-ES" dirty="0"/>
              <a:t>lo cual es siempre falso:</a:t>
            </a:r>
            <a:endParaRPr lang="es-ES" i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181"/>
              </p:ext>
            </p:extLst>
          </p:nvPr>
        </p:nvGraphicFramePr>
        <p:xfrm>
          <a:off x="2837400" y="2955971"/>
          <a:ext cx="65781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89">
                  <a:extLst>
                    <a:ext uri="{9D8B030D-6E8A-4147-A177-3AD203B41FA5}">
                      <a16:colId xmlns:a16="http://schemas.microsoft.com/office/drawing/2014/main" val="445391396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31160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8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</a:t>
                      </a:r>
                      <a:r>
                        <a:rPr lang="es-ES" i="1" baseline="0" dirty="0"/>
                        <a:t>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4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 “María”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&gt; “María”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==</a:t>
                      </a:r>
                      <a:r>
                        <a:rPr lang="es-ES" i="1" baseline="0" dirty="0"/>
                        <a:t> “María”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&lt;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 (alfabéticamente,</a:t>
                      </a:r>
                      <a:r>
                        <a:rPr lang="es-ES" baseline="0" dirty="0"/>
                        <a:t> 2 es mayor que 1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&gt;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true (alfabéticamente,</a:t>
                      </a:r>
                      <a:r>
                        <a:rPr lang="es-ES" baseline="0" dirty="0"/>
                        <a:t> 2 es mayor que 1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5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==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8339</TotalTime>
  <Words>4351</Words>
  <Application>Microsoft Office PowerPoint</Application>
  <PresentationFormat>Widescreen</PresentationFormat>
  <Paragraphs>610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Retrospección</vt:lpstr>
      <vt:lpstr>Formación Desarrollo Web</vt:lpstr>
      <vt:lpstr>JavaScript – Introducción</vt:lpstr>
      <vt:lpstr>JavaScript – Where to</vt:lpstr>
      <vt:lpstr>JavaScript – Output</vt:lpstr>
      <vt:lpstr>JavaScript – Sintaxis</vt:lpstr>
      <vt:lpstr>JavaScript – Operadores (Aritméticos) </vt:lpstr>
      <vt:lpstr>JavaScript – Operadores (Asignación) </vt:lpstr>
      <vt:lpstr>JavaScript – Operadores (Comparación) </vt:lpstr>
      <vt:lpstr>JavaScript – Comparando tipos </vt:lpstr>
      <vt:lpstr>JavaScript – Tipos de datos</vt:lpstr>
      <vt:lpstr>JavaScript – Objetos</vt:lpstr>
      <vt:lpstr>JavaScript – Eventos</vt:lpstr>
      <vt:lpstr>JavaScript – Arrays</vt:lpstr>
      <vt:lpstr>JavaScript – El objeto Math</vt:lpstr>
      <vt:lpstr>JavaScript – Condiciones</vt:lpstr>
      <vt:lpstr>JavaScript – Conversión de tipos (I)</vt:lpstr>
      <vt:lpstr>JavaScript – Conversión de tipos (II)</vt:lpstr>
      <vt:lpstr>JavaScript – Errores</vt:lpstr>
      <vt:lpstr>JavaScript – Scope</vt:lpstr>
      <vt:lpstr>JavaScript – this </vt:lpstr>
      <vt:lpstr>JavaScript – Let</vt:lpstr>
      <vt:lpstr>JavaScript – Const</vt:lpstr>
      <vt:lpstr>JavaScript – Arrow Function (I)</vt:lpstr>
      <vt:lpstr>JavaScript – Arrow Function (II)</vt:lpstr>
      <vt:lpstr>JavaScript – Clases</vt:lpstr>
      <vt:lpstr>JavaScript – Debugging</vt:lpstr>
      <vt:lpstr>JavaScript – Funciones </vt:lpstr>
      <vt:lpstr>JavaScript – Closures (I)</vt:lpstr>
      <vt:lpstr>JavaScript – Closures (II)</vt:lpstr>
      <vt:lpstr>JavaScript – AJAX (I)</vt:lpstr>
      <vt:lpstr>JavaScript – AJAX (II)</vt:lpstr>
      <vt:lpstr>JavaScript – AJAX (III)</vt:lpstr>
      <vt:lpstr>JavaScript – AJAX (IV)</vt:lpstr>
      <vt:lpstr>JavaScript – Promesas (I)</vt:lpstr>
      <vt:lpstr>JavaScript – Promesas (II)</vt:lpstr>
      <vt:lpstr>JavaScript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602</cp:revision>
  <dcterms:created xsi:type="dcterms:W3CDTF">2020-03-16T10:01:48Z</dcterms:created>
  <dcterms:modified xsi:type="dcterms:W3CDTF">2020-04-07T11:42:03Z</dcterms:modified>
</cp:coreProperties>
</file>