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oboto"/>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fntdata"/><Relationship Id="rId10" Type="http://schemas.openxmlformats.org/officeDocument/2006/relationships/font" Target="fonts/Roboto-regular.fntdata"/><Relationship Id="rId13" Type="http://schemas.openxmlformats.org/officeDocument/2006/relationships/font" Target="fonts/Roboto-boldItalic.fntdata"/><Relationship Id="rId12"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f69ce90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f69ce90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f69ce90bb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f69ce90bb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f69ce90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f69ce90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orbussoftware.com/solutions/business-architecture" TargetMode="External"/><Relationship Id="rId4" Type="http://schemas.openxmlformats.org/officeDocument/2006/relationships/hyperlink" Target="https://www.softwareworld.co/software/archi-reviews/" TargetMode="External"/><Relationship Id="rId5" Type="http://schemas.openxmlformats.org/officeDocument/2006/relationships/hyperlink" Target="https://www.capstera.com/business-architecture-blueprint-for-asset-manager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softwareworld.co/software/archi-reviews/" TargetMode="External"/><Relationship Id="rId4" Type="http://schemas.openxmlformats.org/officeDocument/2006/relationships/hyperlink" Target="https://www.orbussoftware.com/solutions/business-architecture" TargetMode="External"/><Relationship Id="rId5" Type="http://schemas.openxmlformats.org/officeDocument/2006/relationships/hyperlink" Target="https://www.applytosupply.digitalmarketplace.service.gov.uk/g-cloud/services/12021248443907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lang="en" sz="1700"/>
              <a:t>Project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200">
                <a:solidFill>
                  <a:schemeClr val="dk1"/>
                </a:solidFill>
                <a:latin typeface="Roboto"/>
                <a:ea typeface="Roboto"/>
                <a:cs typeface="Roboto"/>
                <a:sym typeface="Roboto"/>
              </a:rPr>
              <a:t>This BRD defines the requirements for a Business Architecture Tool designed for an asset management company. The tool must provide the ability to navigate and visualize the relationships among data, systems, people, and processes, based on best practices from industry-leading architecture solutions like Archi and OrbusInfinity.</a:t>
            </a:r>
            <a:endParaRPr sz="1200">
              <a:solidFill>
                <a:schemeClr val="dk1"/>
              </a:solidFill>
              <a:latin typeface="Roboto"/>
              <a:ea typeface="Roboto"/>
              <a:cs typeface="Roboto"/>
              <a:sym typeface="Roboto"/>
            </a:endParaRPr>
          </a:p>
          <a:p>
            <a:pPr indent="0" lvl="0" marL="0" rtl="0" algn="l">
              <a:spcBef>
                <a:spcPts val="1200"/>
              </a:spcBef>
              <a:spcAft>
                <a:spcPts val="0"/>
              </a:spcAft>
              <a:buNone/>
            </a:pPr>
            <a:r>
              <a:t/>
            </a:r>
            <a:endParaRPr sz="1200">
              <a:solidFill>
                <a:schemeClr val="dk1"/>
              </a:solidFill>
              <a:latin typeface="Roboto"/>
              <a:ea typeface="Roboto"/>
              <a:cs typeface="Roboto"/>
              <a:sym typeface="Roboto"/>
            </a:endParaRPr>
          </a:p>
          <a:p>
            <a:pPr indent="0" lvl="0" marL="0" rtl="0" algn="l">
              <a:spcBef>
                <a:spcPts val="1800"/>
              </a:spcBef>
              <a:spcAft>
                <a:spcPts val="0"/>
              </a:spcAft>
              <a:buClr>
                <a:schemeClr val="dk1"/>
              </a:buClr>
              <a:buSzPct val="64705"/>
              <a:buFont typeface="Arial"/>
              <a:buNone/>
            </a:pPr>
            <a:r>
              <a:rPr lang="en" sz="1700">
                <a:solidFill>
                  <a:schemeClr val="dk1"/>
                </a:solidFill>
              </a:rPr>
              <a:t>Project Objectives</a:t>
            </a:r>
            <a:endParaRPr sz="1700">
              <a:solidFill>
                <a:schemeClr val="dk1"/>
              </a:solidFill>
            </a:endParaRPr>
          </a:p>
          <a:p>
            <a:pPr indent="-293370" lvl="0" marL="457200" rtl="0" algn="l">
              <a:spcBef>
                <a:spcPts val="60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Centralized Architectural Visibility: Enable a unified, real-time view of business architecture across all domains—data, technology, people, and processes.</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Strategic Alignment: Bridge the gap between business strategy and operational execution for transformation initiatives.</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Enhanced Navigation: Allow users to explore interconnections between business capabilities, organization structure, information assets, and supporting systems</a:t>
            </a:r>
            <a:r>
              <a:rPr lang="en" sz="1200">
                <a:solidFill>
                  <a:schemeClr val="hlink"/>
                </a:solidFill>
                <a:uFill>
                  <a:noFill/>
                </a:uFill>
                <a:latin typeface="Courier New"/>
                <a:ea typeface="Courier New"/>
                <a:cs typeface="Courier New"/>
                <a:sym typeface="Courier New"/>
                <a:hlinkClick r:id="rId3"/>
              </a:rPr>
              <a:t>1</a:t>
            </a:r>
            <a:r>
              <a:rPr lang="en" sz="1200">
                <a:solidFill>
                  <a:schemeClr val="hlink"/>
                </a:solidFill>
                <a:uFill>
                  <a:noFill/>
                </a:uFill>
                <a:latin typeface="Courier New"/>
                <a:ea typeface="Courier New"/>
                <a:cs typeface="Courier New"/>
                <a:sym typeface="Courier New"/>
                <a:hlinkClick r:id="rId4"/>
              </a:rPr>
              <a:t>2</a:t>
            </a:r>
            <a:r>
              <a:rPr lang="en" sz="1200">
                <a:solidFill>
                  <a:schemeClr val="hlink"/>
                </a:solidFill>
                <a:uFill>
                  <a:noFill/>
                </a:uFill>
                <a:latin typeface="Courier New"/>
                <a:ea typeface="Courier New"/>
                <a:cs typeface="Courier New"/>
                <a:sym typeface="Courier New"/>
                <a:hlinkClick r:id="rId5"/>
              </a:rPr>
              <a:t>3</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Effective Decision-Making: Provide analytics, dashboards, and reporting to inform both operational and strategic business decisions.</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This document outlines the business requirements for a comprehensive Business Architecture Tool. This tool is designed to provide a clear and navigable visualization of the intricate relationships between data, systems, people, and processes within an asset management company. The primary goal is to empower stakeholders with a holistic understanding of the enterprise, enabling informed decision-making, strategic alignment, and effective change management. The tool will draw upon the best-in-class features and functionalities offered by established enterprise architecture tools like Archi and Orbus.</a:t>
            </a:r>
            <a:endParaRPr sz="1200">
              <a:solidFill>
                <a:schemeClr val="dk1"/>
              </a:solidFill>
              <a:latin typeface="Roboto"/>
              <a:ea typeface="Roboto"/>
              <a:cs typeface="Roboto"/>
              <a:sym typeface="Roboto"/>
            </a:endParaRPr>
          </a:p>
          <a:p>
            <a:pPr indent="0" lvl="0" marL="0" rtl="0" algn="l">
              <a:spcBef>
                <a:spcPts val="600"/>
              </a:spcBef>
              <a:spcAft>
                <a:spcPts val="120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Scope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287655" lvl="0" marL="457200" rtl="0" algn="l">
              <a:spcBef>
                <a:spcPts val="60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In Scope:</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Mapping and navigation of business processes, organizational roles, and relationships to applications and data flows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Visualization layer for data lineage, process flows, and system dependencies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Integration with key enterprise applications and data sources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Role-based access and collaboration functionalities</a:t>
            </a:r>
            <a:r>
              <a:rPr lang="en" sz="1200">
                <a:solidFill>
                  <a:schemeClr val="hlink"/>
                </a:solidFill>
                <a:uFill>
                  <a:noFill/>
                </a:uFill>
                <a:latin typeface="Courier New"/>
                <a:ea typeface="Courier New"/>
                <a:cs typeface="Courier New"/>
                <a:sym typeface="Courier New"/>
                <a:hlinkClick r:id="rId3"/>
              </a:rPr>
              <a:t>2</a:t>
            </a:r>
            <a:r>
              <a:rPr lang="en" sz="1200">
                <a:solidFill>
                  <a:schemeClr val="hlink"/>
                </a:solidFill>
                <a:uFill>
                  <a:noFill/>
                </a:uFill>
                <a:latin typeface="Courier New"/>
                <a:ea typeface="Courier New"/>
                <a:cs typeface="Courier New"/>
                <a:sym typeface="Courier New"/>
                <a:hlinkClick r:id="rId4"/>
              </a:rPr>
              <a:t>1</a:t>
            </a:r>
            <a:r>
              <a:rPr lang="en" sz="1200">
                <a:solidFill>
                  <a:schemeClr val="hlink"/>
                </a:solidFill>
                <a:uFill>
                  <a:noFill/>
                </a:uFill>
                <a:latin typeface="Courier New"/>
                <a:ea typeface="Courier New"/>
                <a:cs typeface="Courier New"/>
                <a:sym typeface="Courier New"/>
                <a:hlinkClick r:id="rId5"/>
              </a:rPr>
              <a:t>4</a:t>
            </a:r>
            <a:endParaRPr sz="1200">
              <a:solidFill>
                <a:schemeClr val="hlink"/>
              </a:solidFill>
              <a:latin typeface="Courier New"/>
              <a:ea typeface="Courier New"/>
              <a:cs typeface="Courier New"/>
              <a:sym typeface="Courier New"/>
            </a:endParaRPr>
          </a:p>
          <a:p>
            <a:pPr indent="-287655" lvl="0" marL="457200" rtl="0" algn="l">
              <a:spcBef>
                <a:spcPts val="0"/>
              </a:spcBef>
              <a:spcAft>
                <a:spcPts val="0"/>
              </a:spcAft>
              <a:buClr>
                <a:schemeClr val="dk1"/>
              </a:buClr>
              <a:buSzPct val="100000"/>
              <a:buFont typeface="Roboto"/>
              <a:buChar char="●"/>
            </a:pPr>
            <a:r>
              <a:rPr lang="en" sz="1200">
                <a:solidFill>
                  <a:schemeClr val="dk1"/>
                </a:solidFill>
                <a:latin typeface="Roboto"/>
                <a:ea typeface="Roboto"/>
                <a:cs typeface="Roboto"/>
                <a:sym typeface="Roboto"/>
              </a:rPr>
              <a:t>Functional Requirements:</a:t>
            </a:r>
            <a:endParaRPr sz="1200">
              <a:solidFill>
                <a:schemeClr val="dk1"/>
              </a:solidFill>
              <a:latin typeface="Roboto"/>
              <a:ea typeface="Roboto"/>
              <a:cs typeface="Roboto"/>
              <a:sym typeface="Roboto"/>
            </a:endParaRPr>
          </a:p>
          <a:p>
            <a:pPr indent="-287655" lvl="1" marL="914400" rtl="0" algn="l">
              <a:spcBef>
                <a:spcPts val="0"/>
              </a:spcBef>
              <a:spcAft>
                <a:spcPts val="0"/>
              </a:spcAft>
              <a:buClr>
                <a:schemeClr val="dk1"/>
              </a:buClr>
              <a:buSzPct val="109090"/>
              <a:buFont typeface="Roboto"/>
              <a:buChar char="●"/>
            </a:pPr>
            <a:r>
              <a:rPr b="1" lang="en" sz="1100">
                <a:solidFill>
                  <a:schemeClr val="dk1"/>
                </a:solidFill>
              </a:rPr>
              <a:t>Centralized Repository:</a:t>
            </a:r>
            <a:r>
              <a:rPr lang="en" sz="1100">
                <a:solidFill>
                  <a:schemeClr val="dk1"/>
                </a:solidFill>
              </a:rPr>
              <a:t> A central database to store and manage all architectural models and objects, ensuring a single source of truth.</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Interactive Viewpoints:</a:t>
            </a:r>
            <a:r>
              <a:rPr lang="en" sz="1100">
                <a:solidFill>
                  <a:schemeClr val="dk1"/>
                </a:solidFill>
              </a:rPr>
              <a:t> The tool will offer a variety of pre-defined and customizable viewpoints (e.g., Business Process Cooperation, Application Cooperation, Information Structure) to cater to different stakeholder needs.</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Visualizer/Explorer:</a:t>
            </a:r>
            <a:r>
              <a:rPr lang="en" sz="1100">
                <a:solidFill>
                  <a:schemeClr val="dk1"/>
                </a:solidFill>
              </a:rPr>
              <a:t> A dynamic, graphical explorer that allows users to select an element and instantly see all its connections and relationships in a radial or hierarchical view. This is crucial for navigating the complex web of connections.</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Impact and Dependency Analysis:</a:t>
            </a:r>
            <a:r>
              <a:rPr lang="en" sz="1100">
                <a:solidFill>
                  <a:schemeClr val="dk1"/>
                </a:solidFill>
              </a:rPr>
              <a:t> Tools to perform impact analysis by highlighting all upstream and downstream dependencies of a selected element. For example, showing which business processes are affected by the decommissioning of an application.</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Drill-Down Capability:</a:t>
            </a:r>
            <a:r>
              <a:rPr lang="en" sz="1100">
                <a:solidFill>
                  <a:schemeClr val="dk1"/>
                </a:solidFill>
              </a:rPr>
              <a:t> Users must be able to drill down from high-level process maps to detailed sub-processes, and further down to the supporting applications and data.</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Multi-User Access:</a:t>
            </a:r>
            <a:r>
              <a:rPr lang="en" sz="1100">
                <a:solidFill>
                  <a:schemeClr val="dk1"/>
                </a:solidFill>
              </a:rPr>
              <a:t> Role-based access control to allow multiple users to view and edit models concurrently.</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b="1" lang="en" sz="1100">
                <a:solidFill>
                  <a:schemeClr val="dk1"/>
                </a:solidFill>
              </a:rPr>
              <a:t>Commenting and Annotation:</a:t>
            </a:r>
            <a:r>
              <a:rPr lang="en" sz="1100">
                <a:solidFill>
                  <a:schemeClr val="dk1"/>
                </a:solidFill>
              </a:rPr>
              <a:t> Ability for users to add comments and annotations to diagrams and objects to facilitate discussion and feedback.</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lang="en" sz="1100">
                <a:solidFill>
                  <a:schemeClr val="dk1"/>
                </a:solidFill>
              </a:rPr>
              <a:t> Layered navigation (Business → Application → Data → Technology).</a:t>
            </a:r>
            <a:endParaRPr sz="1100">
              <a:solidFill>
                <a:schemeClr val="dk1"/>
              </a:solidFill>
            </a:endParaRPr>
          </a:p>
          <a:p>
            <a:pPr indent="-282733" lvl="1" marL="914400" rtl="0" algn="l">
              <a:spcBef>
                <a:spcPts val="0"/>
              </a:spcBef>
              <a:spcAft>
                <a:spcPts val="0"/>
              </a:spcAft>
              <a:buClr>
                <a:schemeClr val="dk1"/>
              </a:buClr>
              <a:buSzPct val="100000"/>
              <a:buFont typeface="Arial"/>
              <a:buChar char="●"/>
            </a:pPr>
            <a:r>
              <a:rPr lang="en" sz="1100">
                <a:solidFill>
                  <a:schemeClr val="dk1"/>
                </a:solidFill>
              </a:rPr>
              <a:t>Access control and collaboration features.</a:t>
            </a:r>
            <a:endParaRPr sz="1100">
              <a:solidFill>
                <a:schemeClr val="dk1"/>
              </a:solidFill>
            </a:endParaRPr>
          </a:p>
          <a:p>
            <a:pPr indent="-282733" lvl="1" marL="914400" rtl="0" algn="l">
              <a:spcBef>
                <a:spcPts val="0"/>
              </a:spcBef>
              <a:spcAft>
                <a:spcPts val="0"/>
              </a:spcAft>
              <a:buClr>
                <a:schemeClr val="dk1"/>
              </a:buClr>
              <a:buSzPct val="100000"/>
              <a:buFont typeface="Roboto"/>
              <a:buChar char="●"/>
            </a:pPr>
            <a:r>
              <a:rPr lang="en" sz="1100">
                <a:solidFill>
                  <a:schemeClr val="dk1"/>
                </a:solidFill>
              </a:rPr>
              <a:t>The tool </a:t>
            </a:r>
            <a:r>
              <a:rPr b="1" lang="en" sz="1100">
                <a:solidFill>
                  <a:schemeClr val="dk1"/>
                </a:solidFill>
              </a:rPr>
              <a:t>must</a:t>
            </a:r>
            <a:r>
              <a:rPr lang="en" sz="1100">
                <a:solidFill>
                  <a:schemeClr val="dk1"/>
                </a:solidFill>
              </a:rPr>
              <a:t> maintain a detailed audit trail of all changes made to objects and diagrams, including who made the change and when.</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Success Metrics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High stakeholder adoption and engagement with architecture models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Reduced process/system redundancy and improved decision-making</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Enhanced compliance and audit traceability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Increased agility for business and IT transformation initiatives</a:t>
            </a:r>
            <a:endParaRPr sz="1200">
              <a:solidFill>
                <a:schemeClr val="dk1"/>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