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28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242C-218C-A15E-D9AE-27BA3CA64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CE958-DE35-F6B1-951B-7E7C2B01A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0DF34-7D93-5A3D-C483-478E6406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3BF-76DF-7F4D-BACE-6D700195530C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96D72-FD7F-1229-08E6-CD3C9C48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791E6-6C90-372E-9A82-15BCD87D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299B-4432-B14E-AACE-E2D1E072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6901-7CE1-5EC4-D1EC-92F7F6C7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A9391-A762-94EC-9610-E37D1194C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E7B94-B8FE-697C-C273-83A7A5573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3BF-76DF-7F4D-BACE-6D700195530C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9CF14-4844-90F3-58FF-E041114F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9AA93-F8D5-2084-18AE-5B55E0C6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299B-4432-B14E-AACE-E2D1E072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5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1C40A4-5B69-6052-839D-5D9D5E1AD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9BAC5-71B3-ECF5-B0B0-1330999D5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E8BD1-99E8-522F-0187-7E60DCB5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3BF-76DF-7F4D-BACE-6D700195530C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9941F-CA9F-40B2-2ACB-1AF646EE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596EE-0B17-C21E-E8C5-B4C6B46E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299B-4432-B14E-AACE-E2D1E072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CF3D-5459-E028-BEC1-A3D5FCAB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28A1F-6467-948E-6C8B-88C2C5CC2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44719-8681-DEC2-E083-7D6CACD1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3BF-76DF-7F4D-BACE-6D700195530C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28BF4-E47D-98C4-9785-1EC0839A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72F78-1C6B-7D1E-C816-E3ED7818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299B-4432-B14E-AACE-E2D1E072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9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843E-3E9F-4E34-0B44-F35417E7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1FC8C-626D-9476-3F41-10CBB419B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F54D2-6C7E-E26D-51F8-8715569C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3BF-76DF-7F4D-BACE-6D700195530C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EDE23-3D82-60C3-ACD9-8F6648CB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B8C3C-31B7-EAB2-4355-FC54B32B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299B-4432-B14E-AACE-E2D1E072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7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E459B-55AB-0A41-8C14-4681A9A7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D08F6-3E1B-07C7-18EF-136592FF6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0B34-3996-2075-9F8D-07A21E3AC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D84B5-143C-B5C3-6FFE-26128A43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3BF-76DF-7F4D-BACE-6D700195530C}" type="datetimeFigureOut">
              <a:rPr lang="en-US" smtClean="0"/>
              <a:t>8/12/24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416ED-899B-8A06-CD19-3EE05649B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C749F-73B0-4BD3-7E32-002598EE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299B-4432-B14E-AACE-E2D1E072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0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723A-F43A-07F5-41FB-3C8F6510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3B239-CE1B-AC85-7C66-CF5284492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0D8DE-0466-553A-542B-E964848CB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75FB3-7498-8A9A-6F1E-6FA7BA4CC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93D02-F57B-40DA-C03B-0D58A82AB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BC75A-EB61-8E3D-CA61-68B2A9D08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3BF-76DF-7F4D-BACE-6D700195530C}" type="datetimeFigureOut">
              <a:rPr lang="en-US" smtClean="0"/>
              <a:t>8/12/24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1C6787-0A7A-A62F-7203-F903EF8F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60C67C-2EDD-5F2A-2793-91069439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299B-4432-B14E-AACE-E2D1E072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7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2005A-9D69-03F5-B783-7255F9EB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57860-51BA-4722-43CA-AF816BC5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3BF-76DF-7F4D-BACE-6D700195530C}" type="datetimeFigureOut">
              <a:rPr lang="en-US" smtClean="0"/>
              <a:t>8/12/24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396D2-0497-B0B7-DDB8-8E57B1B7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995AD-B7BD-FD70-248B-431C55FE8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299B-4432-B14E-AACE-E2D1E072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0DAB6-5D91-312E-86F1-F4142000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3BF-76DF-7F4D-BACE-6D700195530C}" type="datetimeFigureOut">
              <a:rPr lang="en-US" smtClean="0"/>
              <a:t>8/12/24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5C60D-F6DD-B97D-1C7A-4CF9C1A9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56FBD-20AD-6E07-61F9-ADD401963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299B-4432-B14E-AACE-E2D1E072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1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CF80-B923-39FA-64B4-1A3A127F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ED599-5BD6-6520-F34C-47EF8AAF9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E33F1-3872-048F-7E18-0F33DB1B3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C73EE-144C-3CB1-5075-CD82495E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3BF-76DF-7F4D-BACE-6D700195530C}" type="datetimeFigureOut">
              <a:rPr lang="en-US" smtClean="0"/>
              <a:t>8/12/24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7D558-1D78-27AB-7094-709E192C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495CF-B3D4-F0DA-BC58-EE0282C6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299B-4432-B14E-AACE-E2D1E072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8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B8D7-BC4B-F19E-F814-74777DB7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0B0CBC-9821-3D5E-B638-85972B54E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DEB87-F855-4560-DFA2-7C02A9105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F548A-0589-56CF-8129-84388EC0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3BF-76DF-7F4D-BACE-6D700195530C}" type="datetimeFigureOut">
              <a:rPr lang="en-US" smtClean="0"/>
              <a:t>8/12/24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49DD6-3EA7-FFB7-477E-71190BAE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8C7BB-1572-AC5A-E767-B2627F9C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299B-4432-B14E-AACE-E2D1E072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6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34794-E023-C558-8F03-791DED89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E0B39-4036-4DE6-EAB4-01A313D7E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0D36F-EA4D-DA64-285B-BE04F1346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F93BF-76DF-7F4D-BACE-6D700195530C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0D8B6-689F-BDC5-EFCF-B3462565C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B009B-A987-F640-0948-A963CCB1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C299B-4432-B14E-AACE-E2D1E0725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E2DC-F859-8D77-9021-69D83D35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64F12-D796-3179-FBC5-E696F2924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4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C822-9B73-8541-A983-63698358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76811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Intelligent Interface for Query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6C0982-98EC-886E-5766-F211EA73E0EA}"/>
              </a:ext>
            </a:extLst>
          </p:cNvPr>
          <p:cNvSpPr txBox="1"/>
          <p:nvPr/>
        </p:nvSpPr>
        <p:spPr>
          <a:xfrm>
            <a:off x="838200" y="1523273"/>
            <a:ext cx="61000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avolini" panose="020B0604020202020204" pitchFamily="34" charset="0"/>
                <a:cs typeface="Cavolini" panose="020B0604020202020204" pitchFamily="34" charset="0"/>
              </a:rPr>
              <a:t>Current Challenges: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volini" panose="020B0604020202020204" pitchFamily="34" charset="0"/>
                <a:cs typeface="Cavolini" panose="020B0604020202020204" pitchFamily="34" charset="0"/>
              </a:rPr>
              <a:t>Slow response times to data queries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volini" panose="020B0604020202020204" pitchFamily="34" charset="0"/>
                <a:cs typeface="Cavolini" panose="020B0604020202020204" pitchFamily="34" charset="0"/>
              </a:rPr>
              <a:t>Inconsistent data interpretation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volini" panose="020B0604020202020204" pitchFamily="34" charset="0"/>
                <a:cs typeface="Cavolini" panose="020B0604020202020204" pitchFamily="34" charset="0"/>
              </a:rPr>
              <a:t>Inefficient knowledge transfer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volini" panose="020B0604020202020204" pitchFamily="34" charset="0"/>
                <a:cs typeface="Cavolini" panose="020B0604020202020204" pitchFamily="34" charset="0"/>
              </a:rPr>
              <a:t>High dependency on data experts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5132EF-C087-4677-A6C2-475E6383CA44}"/>
              </a:ext>
            </a:extLst>
          </p:cNvPr>
          <p:cNvSpPr txBox="1"/>
          <p:nvPr/>
        </p:nvSpPr>
        <p:spPr>
          <a:xfrm>
            <a:off x="6414837" y="1523273"/>
            <a:ext cx="49389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Impact: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Accelerated data access and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Improved data literacy among employees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Enhanced collaboration and knowledge sharing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Reduced burden on data teams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6DDC2-3432-5179-5888-C76848404B3C}"/>
              </a:ext>
            </a:extLst>
          </p:cNvPr>
          <p:cNvSpPr txBox="1"/>
          <p:nvPr/>
        </p:nvSpPr>
        <p:spPr>
          <a:xfrm>
            <a:off x="838199" y="3568370"/>
            <a:ext cx="103030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 a natural language processing (NLP)-powered chatbot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Integrate chatbot with internal data sources (databases, spreadsheets,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 intuitive interface for users to ask questions and get answers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Continuously learn and improve based on user interactions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9A9226-8558-8738-8B89-90BF9B0CCA13}"/>
              </a:ext>
            </a:extLst>
          </p:cNvPr>
          <p:cNvCxnSpPr>
            <a:cxnSpLocks/>
          </p:cNvCxnSpPr>
          <p:nvPr/>
        </p:nvCxnSpPr>
        <p:spPr>
          <a:xfrm>
            <a:off x="1034716" y="3429000"/>
            <a:ext cx="1010652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riangle 7">
            <a:extLst>
              <a:ext uri="{FF2B5EF4-FFF2-40B4-BE49-F238E27FC236}">
                <a16:creationId xmlns:a16="http://schemas.microsoft.com/office/drawing/2014/main" id="{9CB4D58D-B980-BA9B-13C5-DD0258F00113}"/>
              </a:ext>
            </a:extLst>
          </p:cNvPr>
          <p:cNvSpPr/>
          <p:nvPr/>
        </p:nvSpPr>
        <p:spPr>
          <a:xfrm>
            <a:off x="10419347" y="3970421"/>
            <a:ext cx="1395663" cy="2298032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3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C822-9B73-8541-A983-63698358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Information Extraction from Annual Reports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6C0982-98EC-886E-5766-F211EA73E0EA}"/>
              </a:ext>
            </a:extLst>
          </p:cNvPr>
          <p:cNvSpPr txBox="1"/>
          <p:nvPr/>
        </p:nvSpPr>
        <p:spPr>
          <a:xfrm>
            <a:off x="838200" y="1523273"/>
            <a:ext cx="5257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Current Challenges: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Pulling data from annual reports is a real pain. It's manual, time-consuming, and easy to make mistakes.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Everyone reads between the lines differently, so it's hard to agree on what the numbers really mean.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5132EF-C087-4677-A6C2-475E6383CA44}"/>
              </a:ext>
            </a:extLst>
          </p:cNvPr>
          <p:cNvSpPr txBox="1"/>
          <p:nvPr/>
        </p:nvSpPr>
        <p:spPr>
          <a:xfrm>
            <a:off x="6278479" y="1607765"/>
            <a:ext cx="55726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Solution Impact: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We can pull those numbers out super fast and accurate.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We'll be the first to know what's really going on with our finances.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Better data means better decisions – no more guessing games!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6DDC2-3432-5179-5888-C76848404B3C}"/>
              </a:ext>
            </a:extLst>
          </p:cNvPr>
          <p:cNvSpPr txBox="1"/>
          <p:nvPr/>
        </p:nvSpPr>
        <p:spPr>
          <a:xfrm>
            <a:off x="838200" y="3772907"/>
            <a:ext cx="108805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Solution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Teach computers to read between the lines and find the important stuff.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Turn messy report data into clean, easy-to-understand numbers.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Plug those numbers into our fancy reporting tools.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8D13AD-0168-5CC3-0F7B-D33B7459D56F}"/>
              </a:ext>
            </a:extLst>
          </p:cNvPr>
          <p:cNvCxnSpPr>
            <a:cxnSpLocks/>
          </p:cNvCxnSpPr>
          <p:nvPr/>
        </p:nvCxnSpPr>
        <p:spPr>
          <a:xfrm>
            <a:off x="1034716" y="3429000"/>
            <a:ext cx="1010652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riangle 3">
            <a:extLst>
              <a:ext uri="{FF2B5EF4-FFF2-40B4-BE49-F238E27FC236}">
                <a16:creationId xmlns:a16="http://schemas.microsoft.com/office/drawing/2014/main" id="{446137CD-6E06-93F9-7936-27C9EEFF5944}"/>
              </a:ext>
            </a:extLst>
          </p:cNvPr>
          <p:cNvSpPr/>
          <p:nvPr/>
        </p:nvSpPr>
        <p:spPr>
          <a:xfrm>
            <a:off x="10142621" y="3772907"/>
            <a:ext cx="1576137" cy="2459451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1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C822-9B73-8541-A983-63698358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Predictive Investment Tool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6C0982-98EC-886E-5766-F211EA73E0EA}"/>
              </a:ext>
            </a:extLst>
          </p:cNvPr>
          <p:cNvSpPr txBox="1"/>
          <p:nvPr/>
        </p:nvSpPr>
        <p:spPr>
          <a:xfrm>
            <a:off x="838200" y="1523273"/>
            <a:ext cx="5257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Current Challenges: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Reliance on manual analysis of market trends and economic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Subjective investment decisions based on limited data and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expertise.Delayed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response to market fluctuations.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5132EF-C087-4677-A6C2-475E6383CA44}"/>
              </a:ext>
            </a:extLst>
          </p:cNvPr>
          <p:cNvSpPr txBox="1"/>
          <p:nvPr/>
        </p:nvSpPr>
        <p:spPr>
          <a:xfrm>
            <a:off x="6278479" y="1372228"/>
            <a:ext cx="557262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Solution Impact: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Accelerated identification of investment opportunities and 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Data-driven investment decisions with reduced human bias.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Optimized portfolio performance through predictive analytics. Enhanced risk management capabilities.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6DDC2-3432-5179-5888-C76848404B3C}"/>
              </a:ext>
            </a:extLst>
          </p:cNvPr>
          <p:cNvSpPr txBox="1"/>
          <p:nvPr/>
        </p:nvSpPr>
        <p:spPr>
          <a:xfrm>
            <a:off x="838200" y="3772907"/>
            <a:ext cx="752374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Solution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Develop a sophisticated machine learning model capable of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analyzing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vast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datasets.Incorporate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diverse data sources including financial news, economic indicators, and historical market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Generate predictive insights on market trends, asset performance, and investment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outcomes.Provide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actionable recommendations for portfolio adjustments.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8D13AD-0168-5CC3-0F7B-D33B7459D56F}"/>
              </a:ext>
            </a:extLst>
          </p:cNvPr>
          <p:cNvCxnSpPr>
            <a:cxnSpLocks/>
          </p:cNvCxnSpPr>
          <p:nvPr/>
        </p:nvCxnSpPr>
        <p:spPr>
          <a:xfrm>
            <a:off x="1034716" y="3429000"/>
            <a:ext cx="1010652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HSBC Bank Logo PNG vector in SVG, PDF, AI, CDR format">
            <a:extLst>
              <a:ext uri="{FF2B5EF4-FFF2-40B4-BE49-F238E27FC236}">
                <a16:creationId xmlns:a16="http://schemas.microsoft.com/office/drawing/2014/main" id="{D67DD961-F73D-C3D4-F3EC-5AEF162FA1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" t="31876" r="43636" b="30877"/>
          <a:stretch/>
        </p:blipFill>
        <p:spPr bwMode="auto">
          <a:xfrm>
            <a:off x="8754979" y="3580402"/>
            <a:ext cx="2598821" cy="133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Hsbc Circle Round Logo SVG, PNG Icon, Symbol. Download Image.">
            <a:extLst>
              <a:ext uri="{FF2B5EF4-FFF2-40B4-BE49-F238E27FC236}">
                <a16:creationId xmlns:a16="http://schemas.microsoft.com/office/drawing/2014/main" id="{2FCB8B04-56E0-E6FA-F93A-BF81C9534F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84"/>
          <a:stretch/>
        </p:blipFill>
        <p:spPr bwMode="auto">
          <a:xfrm>
            <a:off x="10327105" y="4877266"/>
            <a:ext cx="1883611" cy="163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wo global banks close offices in Nigeria as foreign investment falls -  Nairametrics">
            <a:extLst>
              <a:ext uri="{FF2B5EF4-FFF2-40B4-BE49-F238E27FC236}">
                <a16:creationId xmlns:a16="http://schemas.microsoft.com/office/drawing/2014/main" id="{989FF2BC-704C-60F3-ED24-0A2AC4C22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947" y="5296401"/>
            <a:ext cx="1965158" cy="122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17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525E-EBF9-DF86-90F7-4B6C41C7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without paid library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12C63-83DC-80E7-B735-6A4ABB8F796D}"/>
              </a:ext>
            </a:extLst>
          </p:cNvPr>
          <p:cNvSpPr txBox="1"/>
          <p:nvPr/>
        </p:nvSpPr>
        <p:spPr>
          <a:xfrm>
            <a:off x="4950994" y="1853460"/>
            <a:ext cx="610001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Slide 2: Text: Intelligent Interface for Query Management, </a:t>
            </a:r>
            <a:r>
              <a:rPr lang="en-IN" dirty="0" err="1"/>
              <a:t>Color</a:t>
            </a:r>
            <a:r>
              <a:rPr lang="en-IN" dirty="0"/>
              <a:t>: FF0000 Slide 2: Text: Current Challenges:, </a:t>
            </a:r>
            <a:r>
              <a:rPr lang="en-IN" dirty="0" err="1"/>
              <a:t>Color</a:t>
            </a:r>
            <a:r>
              <a:rPr lang="en-IN" dirty="0"/>
              <a:t>: FF0000 Slide 2: Text: Slow response times to data queries, </a:t>
            </a:r>
            <a:r>
              <a:rPr lang="en-IN" dirty="0" err="1"/>
              <a:t>Color</a:t>
            </a:r>
            <a:r>
              <a:rPr lang="en-IN" dirty="0"/>
              <a:t>: None Slide 2: Text: Inconsistent data interpretation, </a:t>
            </a:r>
            <a:r>
              <a:rPr lang="en-IN" dirty="0" err="1"/>
              <a:t>Color</a:t>
            </a:r>
            <a:r>
              <a:rPr lang="en-IN" dirty="0"/>
              <a:t>: None Slide 2: Text: Inefficient knowledge transfer, </a:t>
            </a:r>
            <a:r>
              <a:rPr lang="en-IN" dirty="0" err="1"/>
              <a:t>Color</a:t>
            </a:r>
            <a:r>
              <a:rPr lang="en-IN" dirty="0"/>
              <a:t>: None Slide 2: Text: High dependency on data experts, </a:t>
            </a:r>
            <a:r>
              <a:rPr lang="en-IN" dirty="0" err="1"/>
              <a:t>Color</a:t>
            </a:r>
            <a:r>
              <a:rPr lang="en-IN" dirty="0"/>
              <a:t>: None Slide 2: Text: Solution Impact:, </a:t>
            </a:r>
            <a:r>
              <a:rPr lang="en-IN" dirty="0" err="1"/>
              <a:t>Color</a:t>
            </a:r>
            <a:r>
              <a:rPr lang="en-IN" dirty="0"/>
              <a:t>: None Slide 2: Text: Accelerated data access and insights, </a:t>
            </a:r>
            <a:r>
              <a:rPr lang="en-IN" dirty="0" err="1"/>
              <a:t>Color</a:t>
            </a:r>
            <a:r>
              <a:rPr lang="en-IN" dirty="0"/>
              <a:t>: None Slide 2: Text: Improved data literacy among employees, </a:t>
            </a:r>
            <a:r>
              <a:rPr lang="en-IN" dirty="0" err="1"/>
              <a:t>Color</a:t>
            </a:r>
            <a:r>
              <a:rPr lang="en-IN" dirty="0"/>
              <a:t>: None Slide 2: Text: Enhanced collaboration and knowledge sharing, </a:t>
            </a:r>
            <a:r>
              <a:rPr lang="en-IN" dirty="0" err="1"/>
              <a:t>Color</a:t>
            </a:r>
            <a:r>
              <a:rPr lang="en-IN" dirty="0"/>
              <a:t>: 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15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EC55-FDE7-BCDC-32C2-525DCF9A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 Match and Language match</a:t>
            </a:r>
          </a:p>
        </p:txBody>
      </p:sp>
    </p:spTree>
    <p:extLst>
      <p:ext uri="{BB962C8B-B14F-4D97-AF65-F5344CB8AC3E}">
        <p14:creationId xmlns:p14="http://schemas.microsoft.com/office/powerpoint/2010/main" val="1831828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BCB3-47A6-AA40-47B0-2EEB851A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Paid API formatting</a:t>
            </a:r>
          </a:p>
        </p:txBody>
      </p:sp>
    </p:spTree>
    <p:extLst>
      <p:ext uri="{BB962C8B-B14F-4D97-AF65-F5344CB8AC3E}">
        <p14:creationId xmlns:p14="http://schemas.microsoft.com/office/powerpoint/2010/main" val="4213266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B527C93-87D4-F02B-0AA0-517DB9D3FAAF}"/>
              </a:ext>
            </a:extLst>
          </p:cNvPr>
          <p:cNvSpPr/>
          <p:nvPr/>
        </p:nvSpPr>
        <p:spPr>
          <a:xfrm>
            <a:off x="1754658" y="2132226"/>
            <a:ext cx="8686801" cy="34900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07F99-CFCC-E440-A2AB-110B5E67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8734FF-3EC6-7B04-B49E-38D2E9976131}"/>
              </a:ext>
            </a:extLst>
          </p:cNvPr>
          <p:cNvSpPr txBox="1"/>
          <p:nvPr/>
        </p:nvSpPr>
        <p:spPr>
          <a:xfrm>
            <a:off x="2109915" y="2195716"/>
            <a:ext cx="2425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Business and Domain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067572-BD62-17A3-ADD3-0AF326043D95}"/>
              </a:ext>
            </a:extLst>
          </p:cNvPr>
          <p:cNvSpPr txBox="1"/>
          <p:nvPr/>
        </p:nvSpPr>
        <p:spPr>
          <a:xfrm>
            <a:off x="5114157" y="2188852"/>
            <a:ext cx="196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Business Analytics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2F03D-E4E7-8DCF-D5DD-A1EBB20B10DB}"/>
              </a:ext>
            </a:extLst>
          </p:cNvPr>
          <p:cNvSpPr txBox="1"/>
          <p:nvPr/>
        </p:nvSpPr>
        <p:spPr>
          <a:xfrm>
            <a:off x="8020564" y="2195716"/>
            <a:ext cx="2425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IT Collaboration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A8CCB5-00C5-1BFF-3D04-84498E8C1445}"/>
              </a:ext>
            </a:extLst>
          </p:cNvPr>
          <p:cNvSpPr txBox="1"/>
          <p:nvPr/>
        </p:nvSpPr>
        <p:spPr>
          <a:xfrm>
            <a:off x="593125" y="4461875"/>
            <a:ext cx="12511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Advanced</a:t>
            </a:r>
            <a:endParaRPr lang="en-US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6594E4-71EB-9A74-18F0-878E101B4AA6}"/>
              </a:ext>
            </a:extLst>
          </p:cNvPr>
          <p:cNvSpPr txBox="1"/>
          <p:nvPr/>
        </p:nvSpPr>
        <p:spPr>
          <a:xfrm>
            <a:off x="593125" y="3169388"/>
            <a:ext cx="12511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Basic</a:t>
            </a:r>
            <a:endParaRPr lang="en-US" sz="1600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BEF145-78EC-913A-517C-A1B6219919B2}"/>
              </a:ext>
            </a:extLst>
          </p:cNvPr>
          <p:cNvCxnSpPr/>
          <p:nvPr/>
        </p:nvCxnSpPr>
        <p:spPr>
          <a:xfrm>
            <a:off x="4658498" y="2721920"/>
            <a:ext cx="0" cy="2724665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0B1FB7-ADDA-CF8D-9F6D-41299CB93CD9}"/>
              </a:ext>
            </a:extLst>
          </p:cNvPr>
          <p:cNvCxnSpPr/>
          <p:nvPr/>
        </p:nvCxnSpPr>
        <p:spPr>
          <a:xfrm>
            <a:off x="7554097" y="2721920"/>
            <a:ext cx="0" cy="2724665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6ED058-D9AE-C158-1F27-D06C58B5BFA0}"/>
              </a:ext>
            </a:extLst>
          </p:cNvPr>
          <p:cNvSpPr txBox="1"/>
          <p:nvPr/>
        </p:nvSpPr>
        <p:spPr>
          <a:xfrm>
            <a:off x="1773198" y="2861612"/>
            <a:ext cx="29563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Help in identifying </a:t>
            </a:r>
            <a:r>
              <a:rPr lang="en-IN" sz="1400" dirty="0">
                <a:solidFill>
                  <a:srgbClr val="222222"/>
                </a:solidFill>
                <a:latin typeface="Arial" panose="020B0604020202020204" pitchFamily="34" charset="0"/>
              </a:rPr>
              <a:t>technology use-cases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Act as SME to define business rules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212D98-DAF0-9139-25D9-C53C91F538BB}"/>
              </a:ext>
            </a:extLst>
          </p:cNvPr>
          <p:cNvSpPr txBox="1"/>
          <p:nvPr/>
        </p:nvSpPr>
        <p:spPr>
          <a:xfrm>
            <a:off x="1750541" y="4213789"/>
            <a:ext cx="29563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Typically, Business Owner, analyses internal priorities and identify initiatives with maximum business impact. 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8C0933-0C08-2B6D-1EFE-11800FC7A398}"/>
              </a:ext>
            </a:extLst>
          </p:cNvPr>
          <p:cNvSpPr txBox="1"/>
          <p:nvPr/>
        </p:nvSpPr>
        <p:spPr>
          <a:xfrm>
            <a:off x="4677038" y="2861612"/>
            <a:ext cx="29563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Development of process automation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Leveraging the data warehouse by streamlining business reporting needs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CA21D6-2C93-864A-6311-C73D500E234F}"/>
              </a:ext>
            </a:extLst>
          </p:cNvPr>
          <p:cNvSpPr txBox="1"/>
          <p:nvPr/>
        </p:nvSpPr>
        <p:spPr>
          <a:xfrm>
            <a:off x="7543799" y="2858642"/>
            <a:ext cx="29563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Coordinate with IT for solution deployment and building a process to accommodate change requests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5B1B3-8905-C46F-58C3-5B1391EA963A}"/>
              </a:ext>
            </a:extLst>
          </p:cNvPr>
          <p:cNvSpPr txBox="1"/>
          <p:nvPr/>
        </p:nvSpPr>
        <p:spPr>
          <a:xfrm>
            <a:off x="4652319" y="4202865"/>
            <a:ext cx="29563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Work with advanced analytics models to find optimal solution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Building optimized ML models while ensuring scalability and efficiency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FDC21E-7BE2-D422-B09A-A86DF2877F28}"/>
              </a:ext>
            </a:extLst>
          </p:cNvPr>
          <p:cNvSpPr txBox="1"/>
          <p:nvPr/>
        </p:nvSpPr>
        <p:spPr>
          <a:xfrm>
            <a:off x="7543799" y="4177785"/>
            <a:ext cx="29563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Break down the business requirement into achievable technology milestones and build detailed business requirement documents for technology team.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135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7AEBCC-B451-8147-34FD-8302AC6E5D5A}"/>
              </a:ext>
            </a:extLst>
          </p:cNvPr>
          <p:cNvSpPr/>
          <p:nvPr/>
        </p:nvSpPr>
        <p:spPr>
          <a:xfrm>
            <a:off x="3946713" y="1979113"/>
            <a:ext cx="2867445" cy="710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Client Query Management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204467-30CD-C44C-1428-6E28C2DA95DF}"/>
              </a:ext>
            </a:extLst>
          </p:cNvPr>
          <p:cNvSpPr/>
          <p:nvPr/>
        </p:nvSpPr>
        <p:spPr>
          <a:xfrm>
            <a:off x="2135066" y="3433314"/>
            <a:ext cx="1971086" cy="710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Delay in 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19B832-EEE8-B59B-2673-FFDB4455EDE8}"/>
              </a:ext>
            </a:extLst>
          </p:cNvPr>
          <p:cNvSpPr/>
          <p:nvPr/>
        </p:nvSpPr>
        <p:spPr>
          <a:xfrm>
            <a:off x="4524195" y="3425868"/>
            <a:ext cx="1971086" cy="710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Insufficient resolution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A14D25-52A1-08AD-2BCB-A1EFC683DDDA}"/>
              </a:ext>
            </a:extLst>
          </p:cNvPr>
          <p:cNvSpPr/>
          <p:nvPr/>
        </p:nvSpPr>
        <p:spPr>
          <a:xfrm>
            <a:off x="6833992" y="3423920"/>
            <a:ext cx="1971086" cy="712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Gap in Communication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7099A3-CE13-679A-B750-0C55E57D9EB9}"/>
              </a:ext>
            </a:extLst>
          </p:cNvPr>
          <p:cNvCxnSpPr>
            <a:stCxn id="4" idx="2"/>
          </p:cNvCxnSpPr>
          <p:nvPr/>
        </p:nvCxnSpPr>
        <p:spPr>
          <a:xfrm flipH="1">
            <a:off x="5380435" y="2689965"/>
            <a:ext cx="1" cy="73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E93C32F-065E-0C7C-CCA0-A99D3C8E9EA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3878849" y="1931726"/>
            <a:ext cx="743349" cy="2259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8D882C5-F971-32F0-3EAF-FCEEEFB7C23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6233008" y="1837392"/>
            <a:ext cx="733955" cy="24390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E0517AD-8384-06E8-B7E9-B9970D9D9099}"/>
              </a:ext>
            </a:extLst>
          </p:cNvPr>
          <p:cNvSpPr txBox="1"/>
          <p:nvPr/>
        </p:nvSpPr>
        <p:spPr>
          <a:xfrm>
            <a:off x="2154901" y="4507605"/>
            <a:ext cx="217019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sz="1600" dirty="0">
                <a:highlight>
                  <a:srgbClr val="00FF00"/>
                </a:highlight>
              </a:rPr>
              <a:t>Smart Categorization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1600" dirty="0">
                <a:highlight>
                  <a:srgbClr val="00FF00"/>
                </a:highlight>
              </a:rPr>
              <a:t>Smart Task Assignment</a:t>
            </a:r>
            <a:endParaRPr lang="en-US" sz="1600" dirty="0">
              <a:highlight>
                <a:srgbClr val="00FF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A34AAC-2606-E00B-17F1-D7792D3DE08A}"/>
              </a:ext>
            </a:extLst>
          </p:cNvPr>
          <p:cNvSpPr txBox="1"/>
          <p:nvPr/>
        </p:nvSpPr>
        <p:spPr>
          <a:xfrm>
            <a:off x="4325091" y="4474248"/>
            <a:ext cx="217019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sz="1600" dirty="0"/>
              <a:t>Pattern based analysis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1600" dirty="0">
                <a:highlight>
                  <a:srgbClr val="00FF00"/>
                </a:highlight>
              </a:rPr>
              <a:t>Solution Recommendation</a:t>
            </a:r>
            <a:endParaRPr lang="en-US" sz="1600" dirty="0">
              <a:highlight>
                <a:srgbClr val="00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C0B96A-79BC-E503-07C0-00F315314E3F}"/>
              </a:ext>
            </a:extLst>
          </p:cNvPr>
          <p:cNvSpPr txBox="1"/>
          <p:nvPr/>
        </p:nvSpPr>
        <p:spPr>
          <a:xfrm>
            <a:off x="6575387" y="4503291"/>
            <a:ext cx="21701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sz="1600" dirty="0"/>
              <a:t>Scenario Based Training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5BFC03-3A17-CA3A-C93A-F375CFEC529A}"/>
              </a:ext>
            </a:extLst>
          </p:cNvPr>
          <p:cNvSpPr txBox="1"/>
          <p:nvPr/>
        </p:nvSpPr>
        <p:spPr>
          <a:xfrm>
            <a:off x="396733" y="2165262"/>
            <a:ext cx="1678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Process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4B1199-9963-6179-CA7A-FF92241E4DB0}"/>
              </a:ext>
            </a:extLst>
          </p:cNvPr>
          <p:cNvSpPr txBox="1"/>
          <p:nvPr/>
        </p:nvSpPr>
        <p:spPr>
          <a:xfrm>
            <a:off x="396733" y="4718734"/>
            <a:ext cx="1678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Potential Solution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A58550-D374-0BF3-548D-333B91D0BCF5}"/>
              </a:ext>
            </a:extLst>
          </p:cNvPr>
          <p:cNvSpPr txBox="1"/>
          <p:nvPr/>
        </p:nvSpPr>
        <p:spPr>
          <a:xfrm>
            <a:off x="3831676" y="2743764"/>
            <a:ext cx="1678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Potential Issues</a:t>
            </a:r>
          </a:p>
        </p:txBody>
      </p:sp>
    </p:spTree>
    <p:extLst>
      <p:ext uri="{BB962C8B-B14F-4D97-AF65-F5344CB8AC3E}">
        <p14:creationId xmlns:p14="http://schemas.microsoft.com/office/powerpoint/2010/main" val="1421440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36575</TotalTime>
  <Words>604</Words>
  <Application>Microsoft Macintosh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Cavolini</vt:lpstr>
      <vt:lpstr>Wingdings</vt:lpstr>
      <vt:lpstr>Office Theme</vt:lpstr>
      <vt:lpstr>PowerPoint Presentation</vt:lpstr>
      <vt:lpstr>Intelligent Interface for Query Management</vt:lpstr>
      <vt:lpstr>Information Extraction from Annual Reports</vt:lpstr>
      <vt:lpstr>Predictive Investment Tool</vt:lpstr>
      <vt:lpstr>Results without paid library</vt:lpstr>
      <vt:lpstr>Logo Match and Language match</vt:lpstr>
      <vt:lpstr>Paid API formatting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Interface for Query Management</dc:title>
  <dc:creator>Khan, Eram</dc:creator>
  <cp:lastModifiedBy>Khan, Eram</cp:lastModifiedBy>
  <cp:revision>26</cp:revision>
  <dcterms:created xsi:type="dcterms:W3CDTF">2024-08-01T17:46:47Z</dcterms:created>
  <dcterms:modified xsi:type="dcterms:W3CDTF">2024-09-06T16:45:53Z</dcterms:modified>
</cp:coreProperties>
</file>