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42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43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44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45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46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47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48.xml" ContentType="application/vnd.openxmlformats-officedocument.presentationml.notesSlide+xml"/>
  <Override PartName="/ppt/theme/themeOverride38.xml" ContentType="application/vnd.openxmlformats-officedocument.themeOverride+xml"/>
  <Override PartName="/ppt/notesSlides/notesSlide49.xml" ContentType="application/vnd.openxmlformats-officedocument.presentationml.notesSlide+xml"/>
  <Override PartName="/ppt/theme/themeOverride39.xml" ContentType="application/vnd.openxmlformats-officedocument.themeOverride+xml"/>
  <Override PartName="/ppt/notesSlides/notesSlide50.xml" ContentType="application/vnd.openxmlformats-officedocument.presentationml.notesSlide+xml"/>
  <Override PartName="/ppt/theme/themeOverride40.xml" ContentType="application/vnd.openxmlformats-officedocument.themeOverride+xml"/>
  <Override PartName="/ppt/notesSlides/notesSlide51.xml" ContentType="application/vnd.openxmlformats-officedocument.presentationml.notesSlide+xml"/>
  <Override PartName="/ppt/theme/themeOverride41.xml" ContentType="application/vnd.openxmlformats-officedocument.themeOverr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0" r:id="rId2"/>
    <p:sldMasterId id="2147483769" r:id="rId3"/>
  </p:sldMasterIdLst>
  <p:notesMasterIdLst>
    <p:notesMasterId r:id="rId78"/>
  </p:notesMasterIdLst>
  <p:sldIdLst>
    <p:sldId id="423" r:id="rId4"/>
    <p:sldId id="358" r:id="rId5"/>
    <p:sldId id="435" r:id="rId6"/>
    <p:sldId id="281" r:id="rId7"/>
    <p:sldId id="461" r:id="rId8"/>
    <p:sldId id="433" r:id="rId9"/>
    <p:sldId id="434" r:id="rId10"/>
    <p:sldId id="436" r:id="rId11"/>
    <p:sldId id="432" r:id="rId12"/>
    <p:sldId id="359" r:id="rId13"/>
    <p:sldId id="362" r:id="rId14"/>
    <p:sldId id="438" r:id="rId15"/>
    <p:sldId id="439" r:id="rId16"/>
    <p:sldId id="462" r:id="rId17"/>
    <p:sldId id="445" r:id="rId18"/>
    <p:sldId id="442" r:id="rId19"/>
    <p:sldId id="443" r:id="rId20"/>
    <p:sldId id="444" r:id="rId21"/>
    <p:sldId id="447" r:id="rId22"/>
    <p:sldId id="485" r:id="rId23"/>
    <p:sldId id="486" r:id="rId24"/>
    <p:sldId id="487" r:id="rId25"/>
    <p:sldId id="488" r:id="rId26"/>
    <p:sldId id="489" r:id="rId27"/>
    <p:sldId id="490" r:id="rId28"/>
    <p:sldId id="491" r:id="rId29"/>
    <p:sldId id="402" r:id="rId30"/>
    <p:sldId id="403" r:id="rId31"/>
    <p:sldId id="420" r:id="rId32"/>
    <p:sldId id="404" r:id="rId33"/>
    <p:sldId id="405" r:id="rId34"/>
    <p:sldId id="421" r:id="rId35"/>
    <p:sldId id="406" r:id="rId36"/>
    <p:sldId id="407" r:id="rId37"/>
    <p:sldId id="408" r:id="rId38"/>
    <p:sldId id="409" r:id="rId39"/>
    <p:sldId id="410" r:id="rId40"/>
    <p:sldId id="411" r:id="rId41"/>
    <p:sldId id="412" r:id="rId42"/>
    <p:sldId id="413" r:id="rId43"/>
    <p:sldId id="414" r:id="rId44"/>
    <p:sldId id="415" r:id="rId45"/>
    <p:sldId id="416" r:id="rId46"/>
    <p:sldId id="417" r:id="rId47"/>
    <p:sldId id="419" r:id="rId48"/>
    <p:sldId id="463" r:id="rId49"/>
    <p:sldId id="466" r:id="rId50"/>
    <p:sldId id="469" r:id="rId51"/>
    <p:sldId id="470" r:id="rId52"/>
    <p:sldId id="471" r:id="rId53"/>
    <p:sldId id="472" r:id="rId54"/>
    <p:sldId id="473" r:id="rId55"/>
    <p:sldId id="478" r:id="rId56"/>
    <p:sldId id="475" r:id="rId57"/>
    <p:sldId id="476" r:id="rId58"/>
    <p:sldId id="477" r:id="rId59"/>
    <p:sldId id="479" r:id="rId60"/>
    <p:sldId id="480" r:id="rId61"/>
    <p:sldId id="481" r:id="rId62"/>
    <p:sldId id="482" r:id="rId63"/>
    <p:sldId id="483" r:id="rId64"/>
    <p:sldId id="484" r:id="rId65"/>
    <p:sldId id="492" r:id="rId66"/>
    <p:sldId id="370" r:id="rId67"/>
    <p:sldId id="371" r:id="rId68"/>
    <p:sldId id="372" r:id="rId69"/>
    <p:sldId id="373" r:id="rId70"/>
    <p:sldId id="374" r:id="rId71"/>
    <p:sldId id="375" r:id="rId72"/>
    <p:sldId id="376" r:id="rId73"/>
    <p:sldId id="377" r:id="rId74"/>
    <p:sldId id="378" r:id="rId75"/>
    <p:sldId id="379" r:id="rId76"/>
    <p:sldId id="380" r:id="rId77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33CCFF"/>
    <a:srgbClr val="D60093"/>
    <a:srgbClr val="006600"/>
    <a:srgbClr val="00FF00"/>
    <a:srgbClr val="FFFF99"/>
    <a:srgbClr val="FF0066"/>
    <a:srgbClr val="008000"/>
    <a:srgbClr val="0000FF"/>
    <a:srgbClr val="7BB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068" autoAdjust="0"/>
    <p:restoredTop sz="84380" autoAdjust="0"/>
  </p:normalViewPr>
  <p:slideViewPr>
    <p:cSldViewPr>
      <p:cViewPr varScale="1">
        <p:scale>
          <a:sx n="66" d="100"/>
          <a:sy n="66" d="100"/>
        </p:scale>
        <p:origin x="13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commentAuthors" Target="commentAuthor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7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Tax fraud detection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13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Gigabyte</a:t>
            </a:r>
          </a:p>
          <a:p>
            <a:pPr algn="l" rtl="0"/>
            <a:r>
              <a:rPr lang="en-US" dirty="0" smtClean="0"/>
              <a:t>Terabyte</a:t>
            </a:r>
          </a:p>
          <a:p>
            <a:pPr algn="l" rtl="0"/>
            <a:r>
              <a:rPr lang="en-US" dirty="0" smtClean="0"/>
              <a:t>Petabyte</a:t>
            </a:r>
          </a:p>
          <a:p>
            <a:pPr algn="l" rtl="0"/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aseline="0" dirty="0" smtClean="0"/>
              <a:t>בסיווג על פי עץ החלטה, בנינו עץ ובו בכל צומת אמצעי יש התפצלות בהתאם לערך של אחד מן ה </a:t>
            </a:r>
            <a:r>
              <a:rPr lang="en-US" baseline="0" dirty="0" smtClean="0"/>
              <a:t>features</a:t>
            </a:r>
            <a:r>
              <a:rPr lang="he-IL" baseline="0" dirty="0" smtClean="0"/>
              <a:t> של </a:t>
            </a:r>
            <a:r>
              <a:rPr lang="en-US" baseline="0" dirty="0" smtClean="0"/>
              <a:t>X</a:t>
            </a:r>
            <a:r>
              <a:rPr lang="he-IL" baseline="0" dirty="0" smtClean="0"/>
              <a:t>.</a:t>
            </a:r>
          </a:p>
          <a:p>
            <a:pPr algn="r" rtl="1"/>
            <a:r>
              <a:rPr lang="he-IL" baseline="0" dirty="0" smtClean="0"/>
              <a:t>הסווג </a:t>
            </a:r>
            <a:r>
              <a:rPr lang="en-US" baseline="0" dirty="0" smtClean="0"/>
              <a:t>naïve Base</a:t>
            </a:r>
            <a:r>
              <a:rPr lang="he-IL" baseline="0" dirty="0" smtClean="0"/>
              <a:t> לעומת זאת בוחר את אותו ערך של </a:t>
            </a:r>
            <a:r>
              <a:rPr lang="en-US" baseline="0" dirty="0" smtClean="0"/>
              <a:t>Y</a:t>
            </a:r>
            <a:r>
              <a:rPr lang="he-IL" baseline="0" dirty="0" smtClean="0"/>
              <a:t> שההסתברות לראות אותו  בהנתן </a:t>
            </a:r>
            <a:r>
              <a:rPr lang="en-US" baseline="0" dirty="0" smtClean="0"/>
              <a:t>X</a:t>
            </a:r>
            <a:r>
              <a:rPr lang="he-IL" baseline="0" dirty="0" smtClean="0"/>
              <a:t> היא המקסימלית. עוד מעט נראה דוגמא שתבהיר לנו את הרעיון הזה.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89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אבל איך נמצא את</a:t>
            </a:r>
            <a:r>
              <a:rPr lang="he-IL" baseline="0" dirty="0" smtClean="0"/>
              <a:t> ההסתברות הזו? פה אפשר להשתמש בנוסחת בייס שנתונה פה.</a:t>
            </a:r>
          </a:p>
          <a:p>
            <a:pPr algn="r" rtl="1"/>
            <a:r>
              <a:rPr lang="he-IL" baseline="0" dirty="0" smtClean="0"/>
              <a:t>שימו לב שאם נכפיל את שני האגפים ב </a:t>
            </a:r>
            <a:r>
              <a:rPr lang="en-US" baseline="0" dirty="0" smtClean="0"/>
              <a:t>P(x)</a:t>
            </a:r>
            <a:r>
              <a:rPr lang="he-IL" baseline="0" dirty="0" smtClean="0"/>
              <a:t> נקבל בשני הצדדים את ההסתברות לחיתוך המאורעות, כלומר המאורע בו ערכי ה</a:t>
            </a:r>
            <a:r>
              <a:rPr lang="en-US" baseline="0" dirty="0" smtClean="0"/>
              <a:t>features </a:t>
            </a:r>
            <a:r>
              <a:rPr lang="he-IL" baseline="0" dirty="0" smtClean="0"/>
              <a:t> הם </a:t>
            </a:r>
            <a:r>
              <a:rPr lang="en-US" baseline="0" dirty="0" smtClean="0"/>
              <a:t>X</a:t>
            </a:r>
            <a:r>
              <a:rPr lang="he-IL" baseline="0" dirty="0" smtClean="0"/>
              <a:t> וערכו של </a:t>
            </a:r>
            <a:r>
              <a:rPr lang="en-US" baseline="0" dirty="0" smtClean="0"/>
              <a:t>Y </a:t>
            </a:r>
            <a:r>
              <a:rPr lang="he-IL" baseline="0" dirty="0" smtClean="0"/>
              <a:t>הוא </a:t>
            </a:r>
            <a:r>
              <a:rPr lang="en-US" baseline="0" dirty="0" err="1" smtClean="0"/>
              <a:t>yi</a:t>
            </a:r>
            <a:r>
              <a:rPr lang="he-IL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89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כדי לחשב את הגורם </a:t>
            </a:r>
            <a:r>
              <a:rPr lang="en-US" dirty="0" smtClean="0"/>
              <a:t>P(</a:t>
            </a:r>
            <a:r>
              <a:rPr lang="en-US" dirty="0" err="1" smtClean="0"/>
              <a:t>X|yi</a:t>
            </a:r>
            <a:r>
              <a:rPr lang="en-US" dirty="0" smtClean="0"/>
              <a:t>)</a:t>
            </a:r>
            <a:r>
              <a:rPr lang="he-IL" dirty="0" smtClean="0"/>
              <a:t> עושים הנחה מפשטת שלא נכונה באופן כללי מבחינה תאורטית אבל נותנת</a:t>
            </a:r>
            <a:r>
              <a:rPr lang="he-IL" baseline="0" dirty="0" smtClean="0"/>
              <a:t> קירוב די טוב במקרים רבים.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89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aseline="0" dirty="0" smtClean="0"/>
              <a:t>ועכשיו, תחת הנחה זו, אנחנו יכולים לחשב כך את ההסתברות שהסווג הוא </a:t>
            </a:r>
            <a:r>
              <a:rPr lang="en-US" baseline="0" dirty="0" err="1" smtClean="0"/>
              <a:t>yi</a:t>
            </a:r>
            <a:r>
              <a:rPr lang="he-IL" baseline="0" dirty="0" smtClean="0"/>
              <a:t> בהינתן שערכי ה</a:t>
            </a:r>
            <a:r>
              <a:rPr lang="en-US" baseline="0" dirty="0" smtClean="0"/>
              <a:t>features</a:t>
            </a:r>
            <a:r>
              <a:rPr lang="he-IL" baseline="0" dirty="0" smtClean="0"/>
              <a:t> הם </a:t>
            </a:r>
            <a:r>
              <a:rPr lang="en-US" baseline="0" dirty="0" smtClean="0"/>
              <a:t>X</a:t>
            </a:r>
            <a:r>
              <a:rPr lang="he-IL" baseline="0" smtClean="0"/>
              <a:t>.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89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עבור כל </a:t>
            </a:r>
            <a:r>
              <a:rPr lang="en-US" dirty="0" smtClean="0"/>
              <a:t>feature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he-IL" baseline="0" dirty="0" smtClean="0"/>
              <a:t> מחשבים עבור כל ערך אפשרי שלו מהו ערך ה-</a:t>
            </a:r>
            <a:r>
              <a:rPr lang="en-US" baseline="0" dirty="0" smtClean="0"/>
              <a:t>y</a:t>
            </a:r>
            <a:r>
              <a:rPr lang="he-IL" baseline="0" dirty="0" smtClean="0"/>
              <a:t> המסתבר ביותר.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89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עבור כל </a:t>
            </a:r>
            <a:r>
              <a:rPr lang="en-US" dirty="0" smtClean="0"/>
              <a:t>feature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he-IL" baseline="0" dirty="0" smtClean="0"/>
              <a:t> מחשבים עבור כל ערך אפשרי שלו מהו ערך ה-</a:t>
            </a:r>
            <a:r>
              <a:rPr lang="en-US" baseline="0" dirty="0" smtClean="0"/>
              <a:t>y</a:t>
            </a:r>
            <a:r>
              <a:rPr lang="he-IL" baseline="0" dirty="0" smtClean="0"/>
              <a:t> המסתבר ביותר.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89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עבור כל </a:t>
            </a:r>
            <a:r>
              <a:rPr lang="en-US" dirty="0" smtClean="0"/>
              <a:t>feature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he-IL" baseline="0" dirty="0" smtClean="0"/>
              <a:t> מחשבים עבור כל ערך אפשרי שלו מהו ערך ה-</a:t>
            </a:r>
            <a:r>
              <a:rPr lang="en-US" baseline="0" dirty="0" smtClean="0"/>
              <a:t>y</a:t>
            </a:r>
            <a:r>
              <a:rPr lang="he-IL" baseline="0" dirty="0" smtClean="0"/>
              <a:t> המסתבר ביותר.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89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עבור כל </a:t>
            </a:r>
            <a:r>
              <a:rPr lang="en-US" dirty="0" smtClean="0"/>
              <a:t>feature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he-IL" baseline="0" dirty="0" smtClean="0"/>
              <a:t> מחשבים עבור כל ערך אפשרי שלו מהו ערך ה-</a:t>
            </a:r>
            <a:r>
              <a:rPr lang="en-US" baseline="0" dirty="0" smtClean="0"/>
              <a:t>y</a:t>
            </a:r>
            <a:r>
              <a:rPr lang="he-IL" baseline="0" dirty="0" smtClean="0"/>
              <a:t> המסתבר ביותר.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8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Feelings of hate lead to bigger increase in viewership</a:t>
            </a:r>
            <a:r>
              <a:rPr lang="en-US" baseline="0" dirty="0" smtClean="0"/>
              <a:t> the following week for drama and reality shows (study base on Twitter 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עבור כל </a:t>
            </a:r>
            <a:r>
              <a:rPr lang="en-US" dirty="0" smtClean="0"/>
              <a:t>feature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he-IL" baseline="0" dirty="0" smtClean="0"/>
              <a:t> מחשבים עבור כל ערך אפשרי שלו מהו ערך ה-</a:t>
            </a:r>
            <a:r>
              <a:rPr lang="en-US" baseline="0" dirty="0" smtClean="0"/>
              <a:t>y</a:t>
            </a:r>
            <a:r>
              <a:rPr lang="he-IL" baseline="0" dirty="0" smtClean="0"/>
              <a:t> המסתבר ביותר.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89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עבור כל </a:t>
            </a:r>
            <a:r>
              <a:rPr lang="en-US" dirty="0" smtClean="0"/>
              <a:t>feature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he-IL" baseline="0" dirty="0" smtClean="0"/>
              <a:t> מחשבים עבור כל ערך אפשרי שלו מהו ערך ה-</a:t>
            </a:r>
            <a:r>
              <a:rPr lang="en-US" baseline="0" dirty="0" smtClean="0"/>
              <a:t>y</a:t>
            </a:r>
            <a:r>
              <a:rPr lang="he-IL" baseline="0" dirty="0" smtClean="0"/>
              <a:t> המסתבר ביותר.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89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Feelings of hate lead to bigger increase in viewership</a:t>
            </a:r>
            <a:r>
              <a:rPr lang="en-US" baseline="0" dirty="0" smtClean="0"/>
              <a:t> the following week for drama and reality shows (study base on Twitter 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 algn="l" rtl="0">
              <a:buFontTx/>
              <a:buChar char="-"/>
            </a:pPr>
            <a:r>
              <a:rPr lang="en-US" dirty="0" smtClean="0"/>
              <a:t>Preprocessing</a:t>
            </a:r>
            <a:r>
              <a:rPr lang="en-US" baseline="0" dirty="0" smtClean="0"/>
              <a:t> deals with issues such as out-of-range values, impossible data combinations (Sex: male, pregnant: Yes), missing values, etc.</a:t>
            </a:r>
          </a:p>
          <a:p>
            <a:pPr marL="171450" indent="-171450" algn="l" rtl="0">
              <a:buFontTx/>
              <a:buChar char="-"/>
            </a:pPr>
            <a:r>
              <a:rPr lang="en-US" baseline="0" dirty="0" smtClean="0"/>
              <a:t>Transformation – data transformed into form appropriate for data mining, e.g. by removing noise, aggregating,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כותרת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7" name="כותרת משנה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30" name="מציין מיקום של תאריך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5/5/2018 12:52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0" name="מציין מיקום של כותרת תחתונה 21"/>
          <p:cNvSpPr>
            <a:spLocks noGrp="1"/>
          </p:cNvSpPr>
          <p:nvPr>
            <p:ph type="ftr" sz="quarter" idx="3"/>
          </p:nvPr>
        </p:nvSpPr>
        <p:spPr>
          <a:xfrm>
            <a:off x="1691680" y="6381328"/>
            <a:ext cx="6048672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5/5/2018 12:52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מציין מיקום של כותרת תחתונה 21"/>
          <p:cNvSpPr>
            <a:spLocks noGrp="1"/>
          </p:cNvSpPr>
          <p:nvPr>
            <p:ph type="ftr" sz="quarter" idx="3"/>
          </p:nvPr>
        </p:nvSpPr>
        <p:spPr>
          <a:xfrm>
            <a:off x="1691680" y="6381328"/>
            <a:ext cx="6048672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5/5/2018 12:52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5/5/2018 12:52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  <p:pic>
        <p:nvPicPr>
          <p:cNvPr id="10" name="Picture 9" descr="sm_boo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כותרת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7" name="כותרת משנה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30" name="מציין מיקום של תאריך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5/5/2018 12:52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0" name="מציין מיקום של כותרת תחתונה 21"/>
          <p:cNvSpPr>
            <a:spLocks noGrp="1"/>
          </p:cNvSpPr>
          <p:nvPr>
            <p:ph type="ftr" sz="quarter" idx="3"/>
          </p:nvPr>
        </p:nvSpPr>
        <p:spPr>
          <a:xfrm>
            <a:off x="1691680" y="6381328"/>
            <a:ext cx="6048672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5/5/2018 12:52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900"/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5/5/2018 12:52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9" name="מציין מיקום של כותרת תחתונה 21"/>
          <p:cNvSpPr>
            <a:spLocks noGrp="1"/>
          </p:cNvSpPr>
          <p:nvPr>
            <p:ph type="ftr" sz="quarter" idx="3"/>
          </p:nvPr>
        </p:nvSpPr>
        <p:spPr>
          <a:xfrm>
            <a:off x="1691680" y="6381328"/>
            <a:ext cx="6048672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5/5/2018 12:52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0" name="מציין מיקום של כותרת תחתונה 21"/>
          <p:cNvSpPr>
            <a:spLocks noGrp="1"/>
          </p:cNvSpPr>
          <p:nvPr>
            <p:ph type="ftr" sz="quarter" idx="3"/>
          </p:nvPr>
        </p:nvSpPr>
        <p:spPr>
          <a:xfrm>
            <a:off x="1691680" y="6381328"/>
            <a:ext cx="6048672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5/5/2018 12:52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2" name="מציין מיקום של כותרת תחתונה 21"/>
          <p:cNvSpPr>
            <a:spLocks noGrp="1"/>
          </p:cNvSpPr>
          <p:nvPr>
            <p:ph type="ftr" sz="quarter" idx="13"/>
          </p:nvPr>
        </p:nvSpPr>
        <p:spPr>
          <a:xfrm>
            <a:off x="1691680" y="6381328"/>
            <a:ext cx="6048672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5/5/2018 12:52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מציין מיקום של כותרת תחתונה 21"/>
          <p:cNvSpPr>
            <a:spLocks noGrp="1"/>
          </p:cNvSpPr>
          <p:nvPr>
            <p:ph type="ftr" sz="quarter" idx="3"/>
          </p:nvPr>
        </p:nvSpPr>
        <p:spPr>
          <a:xfrm>
            <a:off x="1691680" y="6381328"/>
            <a:ext cx="6048672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5/5/2018 12:52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מציין מיקום של כותרת תחתונה 21"/>
          <p:cNvSpPr>
            <a:spLocks noGrp="1"/>
          </p:cNvSpPr>
          <p:nvPr>
            <p:ph type="ftr" sz="quarter" idx="3"/>
          </p:nvPr>
        </p:nvSpPr>
        <p:spPr>
          <a:xfrm>
            <a:off x="1691680" y="6381328"/>
            <a:ext cx="6048672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5/5/2018 12:52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900"/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5/5/2018 12:52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9" name="מציין מיקום של כותרת תחתונה 21"/>
          <p:cNvSpPr>
            <a:spLocks noGrp="1"/>
          </p:cNvSpPr>
          <p:nvPr>
            <p:ph type="ftr" sz="quarter" idx="3"/>
          </p:nvPr>
        </p:nvSpPr>
        <p:spPr>
          <a:xfrm>
            <a:off x="1691680" y="6381328"/>
            <a:ext cx="6048672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צורה חופשית 9"/>
          <p:cNvSpPr>
            <a:spLocks/>
          </p:cNvSpPr>
          <p:nvPr/>
        </p:nvSpPr>
        <p:spPr bwMode="auto">
          <a:xfrm flipV="1">
            <a:off x="0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מלבן עם פינה יחידה חתוכה ומעוגלת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שולש ישר-זווית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5/5/2018 12:52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11" name="צורה חופשית 10"/>
          <p:cNvSpPr>
            <a:spLocks/>
          </p:cNvSpPr>
          <p:nvPr/>
        </p:nvSpPr>
        <p:spPr bwMode="auto">
          <a:xfrm flipV="1">
            <a:off x="4402621" y="618051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מציין מיקום של כותרת תחתונה 21"/>
          <p:cNvSpPr>
            <a:spLocks noGrp="1"/>
          </p:cNvSpPr>
          <p:nvPr>
            <p:ph type="ftr" sz="quarter" idx="3"/>
          </p:nvPr>
        </p:nvSpPr>
        <p:spPr>
          <a:xfrm>
            <a:off x="1691680" y="6381328"/>
            <a:ext cx="6048672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5/5/2018 12:52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מציין מיקום של כותרת תחתונה 21"/>
          <p:cNvSpPr>
            <a:spLocks noGrp="1"/>
          </p:cNvSpPr>
          <p:nvPr>
            <p:ph type="ftr" sz="quarter" idx="3"/>
          </p:nvPr>
        </p:nvSpPr>
        <p:spPr>
          <a:xfrm>
            <a:off x="1691680" y="6381328"/>
            <a:ext cx="6048672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5/5/2018 12:52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5/5/2018 12:52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  <p:pic>
        <p:nvPicPr>
          <p:cNvPr id="10" name="Picture 9" descr="sm_boo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5/5/2018 12:52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5/5/2018 12:52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9" name="מציין מיקום של כותרת תחתונה 21"/>
          <p:cNvSpPr>
            <a:spLocks noGrp="1"/>
          </p:cNvSpPr>
          <p:nvPr>
            <p:ph type="ftr" sz="quarter" idx="3"/>
          </p:nvPr>
        </p:nvSpPr>
        <p:spPr>
          <a:xfrm>
            <a:off x="1691680" y="6381328"/>
            <a:ext cx="6048672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5/5/2018 12:52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0" name="מציין מיקום של כותרת תחתונה 21"/>
          <p:cNvSpPr>
            <a:spLocks noGrp="1"/>
          </p:cNvSpPr>
          <p:nvPr>
            <p:ph type="ftr" sz="quarter" idx="3"/>
          </p:nvPr>
        </p:nvSpPr>
        <p:spPr>
          <a:xfrm>
            <a:off x="1691680" y="6381328"/>
            <a:ext cx="6048672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5/5/2018 12:52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2" name="מציין מיקום של כותרת תחתונה 21"/>
          <p:cNvSpPr>
            <a:spLocks noGrp="1"/>
          </p:cNvSpPr>
          <p:nvPr>
            <p:ph type="ftr" sz="quarter" idx="13"/>
          </p:nvPr>
        </p:nvSpPr>
        <p:spPr>
          <a:xfrm>
            <a:off x="1691680" y="6381328"/>
            <a:ext cx="6048672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5/5/2018 12:52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מציין מיקום של כותרת תחתונה 21"/>
          <p:cNvSpPr>
            <a:spLocks noGrp="1"/>
          </p:cNvSpPr>
          <p:nvPr>
            <p:ph type="ftr" sz="quarter" idx="3"/>
          </p:nvPr>
        </p:nvSpPr>
        <p:spPr>
          <a:xfrm>
            <a:off x="1691680" y="6381328"/>
            <a:ext cx="6048672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5/5/2018 12:52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מציין מיקום של כותרת תחתונה 21"/>
          <p:cNvSpPr>
            <a:spLocks noGrp="1"/>
          </p:cNvSpPr>
          <p:nvPr>
            <p:ph type="ftr" sz="quarter" idx="3"/>
          </p:nvPr>
        </p:nvSpPr>
        <p:spPr>
          <a:xfrm>
            <a:off x="1691680" y="6381328"/>
            <a:ext cx="6048672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5/5/2018 12:52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9" name="מציין מיקום של כותרת תחתונה 21"/>
          <p:cNvSpPr>
            <a:spLocks noGrp="1"/>
          </p:cNvSpPr>
          <p:nvPr>
            <p:ph type="ftr" sz="quarter" idx="3"/>
          </p:nvPr>
        </p:nvSpPr>
        <p:spPr>
          <a:xfrm>
            <a:off x="1691680" y="6381328"/>
            <a:ext cx="6048672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צורה חופשית 9"/>
          <p:cNvSpPr>
            <a:spLocks/>
          </p:cNvSpPr>
          <p:nvPr/>
        </p:nvSpPr>
        <p:spPr bwMode="auto">
          <a:xfrm flipV="1">
            <a:off x="0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מלבן עם פינה יחידה חתוכה ומעוגלת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שולש ישר-זווית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5/5/2018 12:52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11" name="צורה חופשית 10"/>
          <p:cNvSpPr>
            <a:spLocks/>
          </p:cNvSpPr>
          <p:nvPr/>
        </p:nvSpPr>
        <p:spPr bwMode="auto">
          <a:xfrm flipV="1">
            <a:off x="4402621" y="618051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מציין מיקום של כותרת תחתונה 21"/>
          <p:cNvSpPr>
            <a:spLocks noGrp="1"/>
          </p:cNvSpPr>
          <p:nvPr>
            <p:ph type="ftr" sz="quarter" idx="3"/>
          </p:nvPr>
        </p:nvSpPr>
        <p:spPr>
          <a:xfrm>
            <a:off x="1691680" y="6381328"/>
            <a:ext cx="6048672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צורה חופשית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צורה חופשית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מציין מיקום של כותרת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0" name="מציין מיקום טקסט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5/5/2018 12:52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2" name="מציין מיקום של כותרת תחתונה 21"/>
          <p:cNvSpPr>
            <a:spLocks noGrp="1"/>
          </p:cNvSpPr>
          <p:nvPr>
            <p:ph type="ftr" sz="quarter" idx="3"/>
          </p:nvPr>
        </p:nvSpPr>
        <p:spPr>
          <a:xfrm>
            <a:off x="1691680" y="6381328"/>
            <a:ext cx="6048672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8" name="מציין מיקום של מספר שקופית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pSp>
        <p:nvGrpSpPr>
          <p:cNvPr id="2" name="קבוצה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צורה חופשית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צורה חופשית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צורה חופשית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צורה חופשית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מציין מיקום של כותרת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0" name="מציין מיקום טקסט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5/5/2018 12:52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2" name="מציין מיקום של כותרת תחתונה 21"/>
          <p:cNvSpPr>
            <a:spLocks noGrp="1"/>
          </p:cNvSpPr>
          <p:nvPr>
            <p:ph type="ftr" sz="quarter" idx="3"/>
          </p:nvPr>
        </p:nvSpPr>
        <p:spPr>
          <a:xfrm>
            <a:off x="1691680" y="6381328"/>
            <a:ext cx="6048672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8" name="מציין מיקום של מספר שקופית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pSp>
        <p:nvGrpSpPr>
          <p:cNvPr id="2" name="קבוצה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צורה חופשית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צורה חופשית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02" r:id="rId13"/>
  </p:sldLayoutIdLst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Relationship Id="rId9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.pn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10.png"/><Relationship Id="rId7" Type="http://schemas.openxmlformats.org/officeDocument/2006/relationships/hyperlink" Target="http://www.google.co.il/url?sa=i&amp;rct=j&amp;q=&amp;esrc=s&amp;source=images&amp;cd=&amp;cad=rja&amp;uact=8&amp;ved=0ahUKEwix0KfnnqbQAhVDvBoKHaEWBK4QjRwIBw&amp;url=http://www.123rf.com/clipart-vector/naive_face.html&amp;psig=AFQjCNHBX_adr-XtgXjH-i9jd47El30_Mw&amp;ust=1479143898805180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9" Type="http://schemas.openxmlformats.org/officeDocument/2006/relationships/image" Target="../media/image3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10.png"/><Relationship Id="rId7" Type="http://schemas.openxmlformats.org/officeDocument/2006/relationships/hyperlink" Target="http://www.google.co.il/url?sa=i&amp;rct=j&amp;q=&amp;esrc=s&amp;source=images&amp;cd=&amp;cad=rja&amp;uact=8&amp;ved=0ahUKEwix0KfnnqbQAhVDvBoKHaEWBK4QjRwIBw&amp;url=http://www.123rf.com/clipart-vector/naive_face.html&amp;psig=AFQjCNHBX_adr-XtgXjH-i9jd47El30_Mw&amp;ust=1479143898805180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10" Type="http://schemas.openxmlformats.org/officeDocument/2006/relationships/image" Target="../media/image350.png"/><Relationship Id="rId9" Type="http://schemas.openxmlformats.org/officeDocument/2006/relationships/image" Target="../media/image36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90.png"/><Relationship Id="rId4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90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24.png"/><Relationship Id="rId7" Type="http://schemas.openxmlformats.org/officeDocument/2006/relationships/hyperlink" Target="http://www.google.co.il/url?sa=i&amp;rct=j&amp;q=&amp;esrc=s&amp;source=images&amp;cd=&amp;cad=rja&amp;uact=8&amp;ved=0ahUKEwix0KfnnqbQAhVDvBoKHaEWBK4QjRwIBw&amp;url=http://www.123rf.com/clipart-vector/naive_face.html&amp;psig=AFQjCNHBX_adr-XtgXjH-i9jd47El30_Mw&amp;ust=1479143898805180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9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.il/url?sa=i&amp;rct=j&amp;q=&amp;esrc=s&amp;source=images&amp;cd=&amp;cad=rja&amp;uact=8&amp;ved=0ahUKEwix0KfnnqbQAhVDvBoKHaEWBK4QjRwIBw&amp;url=http://www.123rf.com/clipart-vector/naive_face.html&amp;psig=AFQjCNHBX_adr-XtgXjH-i9jd47El30_Mw&amp;ust=1479143898805180" TargetMode="External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90.png"/><Relationship Id="rId4" Type="http://schemas.openxmlformats.org/officeDocument/2006/relationships/image" Target="../media/image25.png"/><Relationship Id="rId9" Type="http://schemas.openxmlformats.org/officeDocument/2006/relationships/image" Target="../media/image23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90.png"/><Relationship Id="rId7" Type="http://schemas.openxmlformats.org/officeDocument/2006/relationships/hyperlink" Target="http://www.google.co.il/url?sa=i&amp;rct=j&amp;q=&amp;esrc=s&amp;source=images&amp;cd=&amp;cad=rja&amp;uact=8&amp;ved=0ahUKEwix0KfnnqbQAhVDvBoKHaEWBK4QjRwIBw&amp;url=http://www.123rf.com/clipart-vector/naive_face.html&amp;psig=AFQjCNHBX_adr-XtgXjH-i9jd47El30_Mw&amp;ust=1479143898805180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90.png"/><Relationship Id="rId7" Type="http://schemas.openxmlformats.org/officeDocument/2006/relationships/hyperlink" Target="http://www.google.co.il/url?sa=i&amp;rct=j&amp;q=&amp;esrc=s&amp;source=images&amp;cd=&amp;cad=rja&amp;uact=8&amp;ved=0ahUKEwix0KfnnqbQAhVDvBoKHaEWBK4QjRwIBw&amp;url=http://www.123rf.com/clipart-vector/naive_face.html&amp;psig=AFQjCNHBX_adr-XtgXjH-i9jd47El30_Mw&amp;ust=1479143898805180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90.png"/><Relationship Id="rId7" Type="http://schemas.openxmlformats.org/officeDocument/2006/relationships/hyperlink" Target="http://www.google.co.il/url?sa=i&amp;rct=j&amp;q=&amp;esrc=s&amp;source=images&amp;cd=&amp;cad=rja&amp;uact=8&amp;ved=0ahUKEwix0KfnnqbQAhVDvBoKHaEWBK4QjRwIBw&amp;url=http://www.123rf.com/clipart-vector/naive_face.html&amp;psig=AFQjCNHBX_adr-XtgXjH-i9jd47El30_Mw&amp;ust=1479143898805180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90.png"/><Relationship Id="rId7" Type="http://schemas.openxmlformats.org/officeDocument/2006/relationships/hyperlink" Target="http://www.google.co.il/url?sa=i&amp;rct=j&amp;q=&amp;esrc=s&amp;source=images&amp;cd=&amp;cad=rja&amp;uact=8&amp;ved=0ahUKEwix0KfnnqbQAhVDvBoKHaEWBK4QjRwIBw&amp;url=http://www.123rf.com/clipart-vector/naive_face.html&amp;psig=AFQjCNHBX_adr-XtgXjH-i9jd47El30_Mw&amp;ust=1479143898805180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1.png"/><Relationship Id="rId11" Type="http://schemas.openxmlformats.org/officeDocument/2006/relationships/image" Target="../media/image480.png"/><Relationship Id="rId5" Type="http://schemas.openxmlformats.org/officeDocument/2006/relationships/image" Target="../media/image30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8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9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4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41.xml"/><Relationship Id="rId4" Type="http://schemas.openxmlformats.org/officeDocument/2006/relationships/image" Target="../media/image3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204" y="6208276"/>
            <a:ext cx="930632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Presentation prepared by </a:t>
            </a:r>
            <a:r>
              <a:rPr lang="en-US" sz="1600" dirty="0" err="1" smtClean="0"/>
              <a:t>Yehonatan</a:t>
            </a:r>
            <a:r>
              <a:rPr lang="en-US" sz="1600" dirty="0" smtClean="0"/>
              <a:t> </a:t>
            </a:r>
            <a:r>
              <a:rPr lang="en-US" sz="1600" dirty="0" smtClean="0"/>
              <a:t>Cohen and Danny </a:t>
            </a:r>
            <a:r>
              <a:rPr lang="en-US" sz="1600" dirty="0" err="1" smtClean="0"/>
              <a:t>Hendler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Some of the slides based on the online book  “Social media mining”, </a:t>
            </a:r>
            <a:r>
              <a:rPr lang="it-IT" sz="1600" dirty="0"/>
              <a:t>R. Zafarani, M. A. Abbasi &amp; H. Liu. </a:t>
            </a:r>
            <a:endParaRPr lang="he-IL" sz="1600" dirty="0"/>
          </a:p>
        </p:txBody>
      </p:sp>
      <p:sp>
        <p:nvSpPr>
          <p:cNvPr id="9" name="Rectangle 2"/>
          <p:cNvSpPr>
            <a:spLocks noGrp="1"/>
          </p:cNvSpPr>
          <p:nvPr>
            <p:ph type="subTitle" idx="1"/>
          </p:nvPr>
        </p:nvSpPr>
        <p:spPr>
          <a:xfrm>
            <a:off x="323528" y="3228536"/>
            <a:ext cx="8568952" cy="1280584"/>
          </a:xfrm>
        </p:spPr>
        <p:txBody>
          <a:bodyPr>
            <a:normAutofit/>
          </a:bodyPr>
          <a:lstStyle/>
          <a:p>
            <a:pPr algn="l" rtl="0"/>
            <a:r>
              <a:rPr lang="en-US" sz="2800" b="1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Big Data Analysis for Cyber Security mini-project</a:t>
            </a:r>
            <a:endParaRPr lang="en-US" sz="2800" b="1" dirty="0" smtClean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10" name="Rectangle 1"/>
          <p:cNvSpPr txBox="1">
            <a:spLocks/>
          </p:cNvSpPr>
          <p:nvPr/>
        </p:nvSpPr>
        <p:spPr>
          <a:xfrm>
            <a:off x="288032" y="4437112"/>
            <a:ext cx="8604448" cy="792088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rgbClr val="CCFF33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Big Data &amp; Machine Learning Concepts</a:t>
            </a:r>
            <a:endParaRPr lang="en-US" sz="4000" b="1" dirty="0">
              <a:solidFill>
                <a:srgbClr val="CCFF33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13184" y="1606279"/>
            <a:ext cx="5770984" cy="4525963"/>
          </a:xfrm>
        </p:spPr>
        <p:txBody>
          <a:bodyPr>
            <a:normAutofit/>
          </a:bodyPr>
          <a:lstStyle/>
          <a:p>
            <a:pPr algn="l" rtl="0"/>
            <a:r>
              <a:rPr lang="en-GB" dirty="0"/>
              <a:t>Learning = </a:t>
            </a:r>
            <a:r>
              <a:rPr lang="en-GB" u="sng" dirty="0"/>
              <a:t>Improving</a:t>
            </a:r>
            <a:r>
              <a:rPr lang="en-GB" dirty="0"/>
              <a:t> with </a:t>
            </a:r>
            <a:r>
              <a:rPr lang="en-GB" u="sng" dirty="0"/>
              <a:t>experience</a:t>
            </a:r>
            <a:r>
              <a:rPr lang="en-GB" dirty="0"/>
              <a:t> at some </a:t>
            </a:r>
            <a:r>
              <a:rPr lang="en-GB" u="sng" dirty="0"/>
              <a:t>task</a:t>
            </a:r>
            <a:r>
              <a:rPr lang="en-GB" dirty="0"/>
              <a:t> </a:t>
            </a:r>
          </a:p>
          <a:p>
            <a:pPr lvl="1" algn="l" rtl="0">
              <a:buFont typeface="Wingdings 2" pitchFamily="18" charset="2"/>
              <a:buChar char=""/>
            </a:pPr>
            <a:r>
              <a:rPr lang="en-GB" dirty="0"/>
              <a:t>Improve over </a:t>
            </a:r>
            <a:r>
              <a:rPr lang="en-GB" dirty="0" smtClean="0"/>
              <a:t>task, </a:t>
            </a:r>
            <a:r>
              <a:rPr lang="en-GB" sz="2700" b="1" i="1" dirty="0" smtClean="0"/>
              <a:t>T</a:t>
            </a:r>
            <a:endParaRPr lang="en-GB" dirty="0"/>
          </a:p>
          <a:p>
            <a:pPr lvl="1" algn="l" rtl="0">
              <a:buFont typeface="Wingdings 2" pitchFamily="18" charset="2"/>
              <a:buChar char=""/>
            </a:pPr>
            <a:r>
              <a:rPr lang="en-GB" dirty="0"/>
              <a:t>With respect to performance measure, </a:t>
            </a:r>
            <a:r>
              <a:rPr lang="en-GB" sz="2700" b="1" i="1" dirty="0"/>
              <a:t>P</a:t>
            </a:r>
          </a:p>
          <a:p>
            <a:pPr lvl="1" algn="l" rtl="0">
              <a:buFont typeface="Wingdings 2" pitchFamily="18" charset="2"/>
              <a:buChar char=""/>
            </a:pPr>
            <a:r>
              <a:rPr lang="en-GB" dirty="0"/>
              <a:t>Based on experience, </a:t>
            </a:r>
            <a:r>
              <a:rPr lang="en-GB" sz="2700" b="1" i="1" dirty="0" smtClean="0"/>
              <a:t>E</a:t>
            </a:r>
            <a:endParaRPr lang="en-GB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64678" y="273050"/>
            <a:ext cx="8599810" cy="869950"/>
          </a:xfrm>
          <a:prstGeom prst="rect">
            <a:avLst/>
          </a:prstGeom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Machine Learning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060848"/>
            <a:ext cx="1927315" cy="2874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40152" y="5085184"/>
            <a:ext cx="324036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Herbert Simon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Turing Award </a:t>
            </a:r>
            <a:r>
              <a:rPr lang="en-US" dirty="0" smtClean="0"/>
              <a:t>1975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Nobel Prize in Economics </a:t>
            </a:r>
            <a:r>
              <a:rPr lang="en-US" dirty="0" smtClean="0"/>
              <a:t>1978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95169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Machine Learning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4"/>
            <a:ext cx="7480785" cy="2909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03848" y="1412776"/>
            <a:ext cx="3059106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Times New Roman" panose="02020603050405020304" pitchFamily="18" charset="0"/>
              </a:rPr>
              <a:t>Applications?</a:t>
            </a:r>
            <a:endParaRPr lang="he-IL" sz="40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097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r" rtl="1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r" rtl="1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r" rtl="1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r" rtl="1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b="1" dirty="0" smtClean="0"/>
              <a:t>Supervised Learning Algorithm</a:t>
            </a:r>
          </a:p>
          <a:p>
            <a:pPr lvl="1" algn="l" rtl="0"/>
            <a:r>
              <a:rPr lang="en-US" b="1" dirty="0" smtClean="0"/>
              <a:t>Classification (class attribute is discrete)</a:t>
            </a:r>
            <a:endParaRPr lang="en-US" dirty="0" smtClean="0"/>
          </a:p>
          <a:p>
            <a:pPr lvl="2" algn="l" rtl="0"/>
            <a:r>
              <a:rPr lang="en-US" dirty="0" smtClean="0"/>
              <a:t>Assign data into predefined classes</a:t>
            </a:r>
          </a:p>
          <a:p>
            <a:pPr lvl="3" algn="l" rtl="0"/>
            <a:r>
              <a:rPr lang="en-US" dirty="0" smtClean="0"/>
              <a:t>Spam Detection, fraudulent credit card detection</a:t>
            </a:r>
          </a:p>
          <a:p>
            <a:pPr lvl="1" algn="l" rtl="0"/>
            <a:r>
              <a:rPr lang="en-US" b="1" dirty="0" smtClean="0"/>
              <a:t>Regression (class attribute takes real values)</a:t>
            </a:r>
          </a:p>
          <a:p>
            <a:pPr lvl="2" algn="l" rtl="0"/>
            <a:r>
              <a:rPr lang="en-US" dirty="0" smtClean="0"/>
              <a:t>Predict a real value for a given data instance</a:t>
            </a:r>
          </a:p>
          <a:p>
            <a:pPr lvl="3" algn="l" rtl="0"/>
            <a:r>
              <a:rPr lang="en-US" dirty="0" smtClean="0"/>
              <a:t>Predict the price for a given house</a:t>
            </a:r>
          </a:p>
          <a:p>
            <a:pPr algn="l" rtl="0"/>
            <a:r>
              <a:rPr lang="en-US" b="1" dirty="0" smtClean="0"/>
              <a:t>Unsupervised Learning Algorithm</a:t>
            </a:r>
            <a:endParaRPr lang="en-US" dirty="0" smtClean="0"/>
          </a:p>
          <a:p>
            <a:pPr lvl="1" algn="l" rtl="0"/>
            <a:r>
              <a:rPr lang="en-US" dirty="0" smtClean="0"/>
              <a:t>Group similar items together into some clusters</a:t>
            </a:r>
          </a:p>
          <a:p>
            <a:pPr lvl="2" algn="l" rtl="0"/>
            <a:r>
              <a:rPr lang="en-US" dirty="0" smtClean="0"/>
              <a:t>Detect communities in a given social network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Categories of ML algorithms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23528" y="1556792"/>
            <a:ext cx="7128792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270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Supervised learning process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1143001"/>
            <a:ext cx="4968552" cy="2151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23528" y="3272408"/>
            <a:ext cx="8648700" cy="332494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r" rtl="1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r" rtl="1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r" rtl="1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r" rtl="1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 smtClean="0"/>
              <a:t>We are given a set of labeled examples</a:t>
            </a:r>
          </a:p>
          <a:p>
            <a:pPr algn="l" rtl="0"/>
            <a:r>
              <a:rPr lang="en-US" sz="2400" dirty="0" smtClean="0"/>
              <a:t>These examples are records/instances in the format (</a:t>
            </a:r>
            <a:r>
              <a:rPr lang="en-US" sz="2400" b="1" dirty="0" smtClean="0"/>
              <a:t>x,</a:t>
            </a:r>
            <a:r>
              <a:rPr lang="en-US" sz="2400" dirty="0" smtClean="0"/>
              <a:t> y) where </a:t>
            </a:r>
            <a:r>
              <a:rPr lang="en-US" sz="2400" b="1" dirty="0" smtClean="0"/>
              <a:t>x </a:t>
            </a:r>
            <a:r>
              <a:rPr lang="en-US" sz="2400" dirty="0" smtClean="0"/>
              <a:t>is a vector and y is the class attribute, commonly a scalar</a:t>
            </a:r>
          </a:p>
          <a:p>
            <a:pPr algn="l" rtl="0"/>
            <a:r>
              <a:rPr lang="en-US" sz="2400" dirty="0" smtClean="0"/>
              <a:t>The supervised learning task is to build </a:t>
            </a:r>
            <a:r>
              <a:rPr lang="en-US" sz="2400" dirty="0" smtClean="0"/>
              <a:t>a model </a:t>
            </a:r>
            <a:r>
              <a:rPr lang="en-US" sz="2400" dirty="0" smtClean="0"/>
              <a:t>that maps </a:t>
            </a:r>
            <a:r>
              <a:rPr lang="en-US" sz="2400" b="1" dirty="0" smtClean="0"/>
              <a:t>x </a:t>
            </a:r>
            <a:r>
              <a:rPr lang="en-US" sz="2400" dirty="0" smtClean="0"/>
              <a:t>to y (find a mapping </a:t>
            </a:r>
            <a:r>
              <a:rPr lang="en-US" sz="2400" i="1" dirty="0" smtClean="0"/>
              <a:t>m</a:t>
            </a:r>
            <a:r>
              <a:rPr lang="en-US" sz="2400" dirty="0" smtClean="0"/>
              <a:t> such that m(</a:t>
            </a:r>
            <a:r>
              <a:rPr lang="en-US" sz="2400" b="1" dirty="0" smtClean="0"/>
              <a:t>x</a:t>
            </a:r>
            <a:r>
              <a:rPr lang="en-US" sz="2400" dirty="0" smtClean="0"/>
              <a:t>) = y)</a:t>
            </a:r>
          </a:p>
          <a:p>
            <a:pPr algn="l" rtl="0"/>
            <a:r>
              <a:rPr lang="en-US" sz="2400" dirty="0" smtClean="0"/>
              <a:t>Given unlabeled instances (x’,?), we compute m(x’)</a:t>
            </a:r>
          </a:p>
          <a:p>
            <a:pPr lvl="1" algn="l" rtl="0"/>
            <a:r>
              <a:rPr lang="en-US" sz="2000" dirty="0" smtClean="0"/>
              <a:t>E.g., fraud/non-fraud prediction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917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30200" y="125413"/>
            <a:ext cx="8521700" cy="1143000"/>
          </a:xfrm>
          <a:prstGeom prst="rect">
            <a:avLst/>
          </a:prstGeom>
        </p:spPr>
        <p:txBody>
          <a:bodyPr/>
          <a:lstStyle/>
          <a:p>
            <a:pPr algn="ctr" rtl="0" eaLnBrk="0" hangingPunct="0">
              <a:defRPr/>
            </a:pPr>
            <a:endParaRPr lang="en-US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Talk outline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10146" y="2680593"/>
            <a:ext cx="6682134" cy="460375"/>
          </a:xfrm>
          <a:prstGeom prst="rect">
            <a:avLst/>
          </a:prstGeom>
          <a:solidFill>
            <a:srgbClr val="99CCFF">
              <a:alpha val="2509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endParaRPr lang="he-IL" altLang="he-IL">
              <a:latin typeface="+mj-lt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87363" y="2078272"/>
            <a:ext cx="8423275" cy="218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 marL="341313" indent="-341313" eaLnBrk="0" hangingPunct="0"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l" rtl="0">
              <a:lnSpc>
                <a:spcPct val="95000"/>
              </a:lnSpc>
              <a:spcBef>
                <a:spcPts val="1200"/>
              </a:spcBef>
              <a:buClr>
                <a:srgbClr val="063DE8"/>
              </a:buClr>
              <a:buSzPct val="100000"/>
              <a:buFont typeface="Wingdings" pitchFamily="2" charset="2"/>
              <a:buChar char=""/>
            </a:pPr>
            <a:r>
              <a:rPr lang="en-GB" altLang="he-IL" sz="2800" dirty="0" smtClean="0">
                <a:solidFill>
                  <a:schemeClr val="tx1"/>
                </a:solidFill>
                <a:latin typeface="+mj-lt"/>
              </a:rPr>
              <a:t>Data </a:t>
            </a:r>
            <a:r>
              <a:rPr lang="en-GB" altLang="he-IL" sz="2800" dirty="0" smtClean="0">
                <a:solidFill>
                  <a:schemeClr val="tx1"/>
                </a:solidFill>
                <a:latin typeface="+mj-lt"/>
              </a:rPr>
              <a:t>mining &amp; machine learning </a:t>
            </a:r>
            <a:r>
              <a:rPr lang="en-GB" altLang="he-IL" sz="2800" dirty="0" smtClean="0">
                <a:solidFill>
                  <a:schemeClr val="tx1"/>
                </a:solidFill>
                <a:latin typeface="+mj-lt"/>
              </a:rPr>
              <a:t>concepts</a:t>
            </a:r>
          </a:p>
          <a:p>
            <a:pPr algn="l" rtl="0">
              <a:lnSpc>
                <a:spcPct val="95000"/>
              </a:lnSpc>
              <a:spcBef>
                <a:spcPts val="1200"/>
              </a:spcBef>
              <a:buClr>
                <a:srgbClr val="063DE8"/>
              </a:buClr>
              <a:buSzPct val="100000"/>
              <a:buFont typeface="Wingdings" pitchFamily="2" charset="2"/>
              <a:buChar char=""/>
            </a:pPr>
            <a:r>
              <a:rPr lang="en-GB" altLang="he-IL" sz="2800" dirty="0" smtClean="0">
                <a:solidFill>
                  <a:schemeClr val="tx1"/>
                </a:solidFill>
                <a:latin typeface="+mj-lt"/>
              </a:rPr>
              <a:t>Decision trees</a:t>
            </a:r>
          </a:p>
          <a:p>
            <a:pPr marL="341313" lvl="1" indent="-341313">
              <a:lnSpc>
                <a:spcPct val="95000"/>
              </a:lnSpc>
              <a:spcBef>
                <a:spcPts val="1200"/>
              </a:spcBef>
              <a:buClr>
                <a:srgbClr val="063DE8"/>
              </a:buClr>
              <a:buSzPct val="100000"/>
              <a:buFont typeface="Wingdings" pitchFamily="2" charset="2"/>
              <a:buChar char=""/>
            </a:pPr>
            <a:r>
              <a:rPr lang="en-GB" altLang="he-IL" sz="2800" dirty="0">
                <a:solidFill>
                  <a:schemeClr val="tx1"/>
                </a:solidFill>
                <a:latin typeface="+mj-lt"/>
              </a:rPr>
              <a:t>Naïve Bayes </a:t>
            </a:r>
            <a:r>
              <a:rPr lang="en-GB" altLang="he-IL" sz="2800" dirty="0" smtClean="0">
                <a:solidFill>
                  <a:schemeClr val="tx1"/>
                </a:solidFill>
                <a:latin typeface="+mj-lt"/>
              </a:rPr>
              <a:t>classifier</a:t>
            </a:r>
          </a:p>
          <a:p>
            <a:pPr marL="341313" lvl="1" indent="-341313">
              <a:lnSpc>
                <a:spcPct val="95000"/>
              </a:lnSpc>
              <a:spcBef>
                <a:spcPts val="1200"/>
              </a:spcBef>
              <a:buClr>
                <a:srgbClr val="063DE8"/>
              </a:buClr>
              <a:buSzPct val="100000"/>
              <a:buFont typeface="Wingdings" pitchFamily="2" charset="2"/>
              <a:buChar char=""/>
            </a:pPr>
            <a:r>
              <a:rPr lang="en-GB" altLang="he-IL" sz="2800" dirty="0" smtClean="0">
                <a:solidFill>
                  <a:schemeClr val="tx1"/>
                </a:solidFill>
                <a:latin typeface="+mj-lt"/>
              </a:rPr>
              <a:t>Classification quality metrics</a:t>
            </a:r>
            <a:endParaRPr lang="en-GB" altLang="he-IL" sz="2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623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3600" b="1" dirty="0" smtClean="0">
                <a:solidFill>
                  <a:srgbClr val="0070C0"/>
                </a:solidFill>
              </a:rPr>
              <a:t>Decision tree learning - an example</a:t>
            </a:r>
            <a:endParaRPr lang="en-US" sz="3600" b="1" dirty="0">
              <a:solidFill>
                <a:srgbClr val="0070C0"/>
              </a:solidFill>
            </a:endParaRPr>
          </a:p>
        </p:txBody>
      </p:sp>
      <p:graphicFrame>
        <p:nvGraphicFramePr>
          <p:cNvPr id="5" name="טבלה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938103"/>
              </p:ext>
            </p:extLst>
          </p:nvPr>
        </p:nvGraphicFramePr>
        <p:xfrm>
          <a:off x="4770603" y="2025715"/>
          <a:ext cx="3474714" cy="35719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378"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Cheat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Taxable Income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Marital status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Refund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id</a:t>
                      </a:r>
                      <a:endParaRPr lang="he-IL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125K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Yes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1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 smtClean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100K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70K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3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 smtClean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120K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Yes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4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95K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Divorced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5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60K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6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220K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Divorced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Yes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7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85K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8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75K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9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90K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10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 rot="19183191">
            <a:off x="5397048" y="1406861"/>
            <a:ext cx="11055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categorical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 rot="19183191">
            <a:off x="6189135" y="1406862"/>
            <a:ext cx="11055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categorical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 rot="19183191">
            <a:off x="7149608" y="1416023"/>
            <a:ext cx="79040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+mj-lt"/>
              </a:rPr>
              <a:t>Integer</a:t>
            </a:r>
            <a:endParaRPr lang="en-US" sz="16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 rot="19183191">
            <a:off x="7762968" y="1598760"/>
            <a:ext cx="5854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class</a:t>
            </a:r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5202650" y="5770131"/>
            <a:ext cx="2514600" cy="395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Training Data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95536" y="2078831"/>
            <a:ext cx="4032448" cy="3015645"/>
            <a:chOff x="395536" y="2078831"/>
            <a:chExt cx="4032448" cy="3015645"/>
          </a:xfrm>
        </p:grpSpPr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1327721" y="2078831"/>
              <a:ext cx="936625" cy="3693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solidFill>
                    <a:srgbClr val="2D1993"/>
                  </a:solidFill>
                  <a:latin typeface="+mj-lt"/>
                </a:rPr>
                <a:t>Refund</a:t>
              </a:r>
              <a:endParaRPr lang="en-US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648528" y="2342356"/>
              <a:ext cx="48551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dirty="0">
                  <a:latin typeface="+mj-lt"/>
                </a:rPr>
                <a:t>Yes</a:t>
              </a:r>
              <a:endParaRPr lang="en-US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766490" y="2420888"/>
              <a:ext cx="565150" cy="4635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5536" y="2996952"/>
              <a:ext cx="504056" cy="369332"/>
            </a:xfrm>
            <a:prstGeom prst="rect">
              <a:avLst/>
            </a:prstGeom>
            <a:solidFill>
              <a:srgbClr val="33CCFF">
                <a:alpha val="19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b="1" dirty="0" smtClean="0">
                  <a:solidFill>
                    <a:schemeClr val="accent2"/>
                  </a:solidFill>
                </a:rPr>
                <a:t>No</a:t>
              </a:r>
              <a:endParaRPr lang="he-IL" b="1" dirty="0">
                <a:solidFill>
                  <a:schemeClr val="accent2"/>
                </a:solidFill>
              </a:endParaRP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3295724" y="3356992"/>
              <a:ext cx="484188" cy="5286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2267744" y="2420888"/>
              <a:ext cx="565150" cy="4635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343721" y="2996952"/>
              <a:ext cx="935038" cy="3492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1" dirty="0" err="1">
                  <a:solidFill>
                    <a:srgbClr val="2D1993"/>
                  </a:solidFill>
                </a:rPr>
                <a:t>MarSt</a:t>
              </a:r>
              <a:endParaRPr lang="en-US" sz="1600" dirty="0">
                <a:solidFill>
                  <a:schemeClr val="bg2"/>
                </a:solidFill>
              </a:endParaRPr>
            </a:p>
          </p:txBody>
        </p:sp>
        <p:sp>
          <p:nvSpPr>
            <p:cNvPr id="20" name="Text Box 27"/>
            <p:cNvSpPr txBox="1">
              <a:spLocks noChangeArrowheads="1"/>
            </p:cNvSpPr>
            <p:nvPr/>
          </p:nvSpPr>
          <p:spPr bwMode="auto">
            <a:xfrm>
              <a:off x="2465959" y="2420888"/>
              <a:ext cx="44291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dirty="0"/>
                <a:t>No</a:t>
              </a:r>
              <a:endParaRPr lang="en-US" sz="1600" dirty="0">
                <a:solidFill>
                  <a:schemeClr val="bg2"/>
                </a:solidFill>
              </a:endParaRPr>
            </a:p>
          </p:txBody>
        </p:sp>
        <p:sp>
          <p:nvSpPr>
            <p:cNvPr id="21" name="Text Box 28"/>
            <p:cNvSpPr txBox="1">
              <a:spLocks noChangeArrowheads="1"/>
            </p:cNvSpPr>
            <p:nvPr/>
          </p:nvSpPr>
          <p:spPr bwMode="auto">
            <a:xfrm>
              <a:off x="3497709" y="3422997"/>
              <a:ext cx="9302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/>
                <a:t>Married</a:t>
              </a:r>
              <a:r>
                <a:rPr lang="en-US" sz="1600">
                  <a:solidFill>
                    <a:schemeClr val="bg2"/>
                  </a:solidFill>
                </a:rPr>
                <a:t>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63888" y="4005064"/>
              <a:ext cx="504056" cy="369332"/>
            </a:xfrm>
            <a:prstGeom prst="rect">
              <a:avLst/>
            </a:prstGeom>
            <a:solidFill>
              <a:srgbClr val="33CCFF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b="1" dirty="0" smtClean="0">
                  <a:solidFill>
                    <a:schemeClr val="accent2"/>
                  </a:solidFill>
                </a:rPr>
                <a:t>No</a:t>
              </a:r>
              <a:endParaRPr lang="he-IL" b="1" dirty="0">
                <a:solidFill>
                  <a:schemeClr val="accent2"/>
                </a:solidFill>
              </a:endParaRPr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 flipH="1">
              <a:off x="1936527" y="3356992"/>
              <a:ext cx="403225" cy="5286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467544" y="3429000"/>
              <a:ext cx="16605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dirty="0"/>
                <a:t>Single, Divorced</a:t>
              </a:r>
              <a:endParaRPr lang="en-US" sz="1600" dirty="0">
                <a:solidFill>
                  <a:schemeClr val="bg2"/>
                </a:solidFill>
              </a:endParaRPr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1618234" y="3913535"/>
              <a:ext cx="968375" cy="3492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1" dirty="0" err="1">
                  <a:solidFill>
                    <a:srgbClr val="2D1993"/>
                  </a:solidFill>
                </a:rPr>
                <a:t>TaxInc</a:t>
              </a:r>
              <a:endParaRPr lang="en-US" sz="1600" dirty="0">
                <a:solidFill>
                  <a:schemeClr val="bg2"/>
                </a:solidFill>
              </a:endParaRP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2555776" y="4270102"/>
              <a:ext cx="216024" cy="4550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2627884" y="4243735"/>
              <a:ext cx="7207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/>
                <a:t>&gt; 80K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55775" y="4725144"/>
              <a:ext cx="722983" cy="369332"/>
            </a:xfrm>
            <a:prstGeom prst="rect">
              <a:avLst/>
            </a:prstGeom>
            <a:solidFill>
              <a:srgbClr val="33CCFF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b="1" dirty="0" smtClean="0">
                  <a:solidFill>
                    <a:schemeClr val="accent2"/>
                  </a:solidFill>
                </a:rPr>
                <a:t>Yes</a:t>
              </a:r>
              <a:endParaRPr lang="he-IL" b="1" dirty="0">
                <a:solidFill>
                  <a:schemeClr val="accent2"/>
                </a:solidFill>
              </a:endParaRPr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 flipH="1">
              <a:off x="1403648" y="4270102"/>
              <a:ext cx="190598" cy="3830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826939" y="4244578"/>
              <a:ext cx="7207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dirty="0" smtClean="0"/>
                <a:t>&lt; </a:t>
              </a:r>
              <a:r>
                <a:rPr lang="en-US" sz="1600" dirty="0"/>
                <a:t>80K</a:t>
              </a:r>
              <a:endParaRPr lang="en-US" sz="1600" dirty="0">
                <a:solidFill>
                  <a:schemeClr val="bg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43608" y="4653136"/>
              <a:ext cx="504056" cy="369332"/>
            </a:xfrm>
            <a:prstGeom prst="rect">
              <a:avLst/>
            </a:prstGeom>
            <a:solidFill>
              <a:srgbClr val="33CCFF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b="1" dirty="0" smtClean="0">
                  <a:solidFill>
                    <a:schemeClr val="accent2"/>
                  </a:solidFill>
                </a:rPr>
                <a:t>No</a:t>
              </a:r>
              <a:endParaRPr lang="he-IL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162266" y="1124744"/>
            <a:ext cx="2792365" cy="5214287"/>
            <a:chOff x="1162266" y="1124744"/>
            <a:chExt cx="2792365" cy="5214287"/>
          </a:xfrm>
        </p:grpSpPr>
        <p:sp>
          <p:nvSpPr>
            <p:cNvPr id="13" name="Text Box 32"/>
            <p:cNvSpPr txBox="1">
              <a:spLocks noChangeArrowheads="1"/>
            </p:cNvSpPr>
            <p:nvPr/>
          </p:nvSpPr>
          <p:spPr bwMode="auto">
            <a:xfrm>
              <a:off x="1967484" y="1124744"/>
              <a:ext cx="198714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solidFill>
                    <a:srgbClr val="FF0000"/>
                  </a:solidFill>
                  <a:latin typeface="+mj-lt"/>
                </a:rPr>
                <a:t>Splitting </a:t>
              </a:r>
              <a:r>
                <a:rPr lang="en-US" b="1" dirty="0" smtClean="0">
                  <a:solidFill>
                    <a:srgbClr val="FF0000"/>
                  </a:solidFill>
                  <a:latin typeface="+mj-lt"/>
                </a:rPr>
                <a:t>Attributes</a:t>
              </a:r>
              <a:endParaRPr lang="en-US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4" name="Line 33"/>
            <p:cNvSpPr>
              <a:spLocks noChangeShapeType="1"/>
            </p:cNvSpPr>
            <p:nvPr/>
          </p:nvSpPr>
          <p:spPr bwMode="auto">
            <a:xfrm flipH="1">
              <a:off x="2345309" y="1505744"/>
              <a:ext cx="536575" cy="53498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>
              <a:off x="2958084" y="1484784"/>
              <a:ext cx="101748" cy="144016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162266" y="5969699"/>
              <a:ext cx="126829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 smtClean="0">
                  <a:solidFill>
                    <a:srgbClr val="FF0000"/>
                  </a:solidFill>
                  <a:latin typeface="+mj-lt"/>
                </a:rPr>
                <a:t>Class labels</a:t>
              </a:r>
              <a:endParaRPr lang="en-US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H="1" flipV="1">
              <a:off x="1295634" y="5094475"/>
              <a:ext cx="500398" cy="918475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 flipV="1">
              <a:off x="1816078" y="5130252"/>
              <a:ext cx="1144978" cy="882699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63047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3600" b="1" dirty="0" smtClean="0">
                <a:solidFill>
                  <a:srgbClr val="0070C0"/>
                </a:solidFill>
              </a:rPr>
              <a:t>Decision tree construction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74320" indent="-274320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r" rtl="1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r" rtl="1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r" rtl="1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r" rtl="1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/>
              <a:t>Decision trees are constructed recursively from training data using a top-down greedy approach in which features are sequentially selected.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After selecting a feature for each node, based on its values, different branches are created.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The training set is then partitioned into subsets based on the feature values, each of which fall under the respective feature value branch; the process is continued for these subsets and other nodes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When selecting features, we prefer features that partition the set of instances into subsets that are more </a:t>
            </a:r>
            <a:r>
              <a:rPr lang="en-US" u="sng" dirty="0" smtClean="0">
                <a:solidFill>
                  <a:srgbClr val="3333FF"/>
                </a:solidFill>
              </a:rPr>
              <a:t>pure</a:t>
            </a:r>
            <a:r>
              <a:rPr lang="en-US" dirty="0" smtClean="0"/>
              <a:t>. A pure subset has instances that all have the same class attribute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8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r" rtl="1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r" rtl="1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r" rtl="1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r" rtl="1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/>
              <a:t>Features selected based on set </a:t>
            </a:r>
            <a:r>
              <a:rPr lang="en-US" u="sng" dirty="0" smtClean="0"/>
              <a:t>purity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 rtl="0"/>
            <a:r>
              <a:rPr lang="en-US" dirty="0" smtClean="0"/>
              <a:t>To measure purity we can use [minimize] entropy. Over a subset of training instances, T, with a </a:t>
            </a:r>
            <a:r>
              <a:rPr lang="en-US" u="sng" dirty="0" smtClean="0"/>
              <a:t>binary class attribute</a:t>
            </a:r>
            <a:r>
              <a:rPr lang="en-US" dirty="0" smtClean="0"/>
              <a:t> (values in {+,-}), the entropy of T is defined as:</a:t>
            </a:r>
          </a:p>
          <a:p>
            <a:pPr marL="0" indent="0" algn="l" rtl="0">
              <a:buFont typeface="Wingdings 2"/>
              <a:buNone/>
            </a:pPr>
            <a:endParaRPr lang="en-US" dirty="0" smtClean="0"/>
          </a:p>
          <a:p>
            <a:pPr marL="0" indent="0" algn="l" rtl="0">
              <a:buFont typeface="Wingdings 2"/>
              <a:buNone/>
            </a:pPr>
            <a:endParaRPr lang="en-US" dirty="0" smtClean="0"/>
          </a:p>
          <a:p>
            <a:pPr algn="l" rtl="0"/>
            <a:endParaRPr lang="en-US" dirty="0" smtClean="0"/>
          </a:p>
          <a:p>
            <a:pPr lvl="1" algn="l" rtl="0"/>
            <a:r>
              <a:rPr lang="en-US" dirty="0" smtClean="0"/>
              <a:t>p</a:t>
            </a:r>
            <a:r>
              <a:rPr lang="en-US" baseline="-25000" dirty="0" smtClean="0"/>
              <a:t>+</a:t>
            </a:r>
            <a:r>
              <a:rPr lang="en-US" dirty="0" smtClean="0"/>
              <a:t> is the proportion of positive examples in D </a:t>
            </a:r>
          </a:p>
          <a:p>
            <a:pPr lvl="1" algn="l" rtl="0"/>
            <a:r>
              <a:rPr lang="en-US" dirty="0" smtClean="0"/>
              <a:t>p</a:t>
            </a:r>
            <a:r>
              <a:rPr lang="en-US" baseline="-25000" dirty="0" smtClean="0"/>
              <a:t>-</a:t>
            </a:r>
            <a:r>
              <a:rPr lang="en-US" dirty="0" smtClean="0"/>
              <a:t> is the proportion of negative examples in 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611560" y="3984050"/>
            <a:ext cx="6878478" cy="74109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3600" b="1" dirty="0" smtClean="0">
                <a:solidFill>
                  <a:srgbClr val="0070C0"/>
                </a:solidFill>
              </a:rPr>
              <a:t>Purity is measured by entropy</a:t>
            </a:r>
            <a:endParaRPr lang="en-US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4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3600" b="1" dirty="0" smtClean="0">
                <a:solidFill>
                  <a:srgbClr val="0070C0"/>
                </a:solidFill>
              </a:rPr>
              <a:t>Entropy example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8055" y="1268760"/>
            <a:ext cx="8458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Assume there is a subset T, containing 10 instances. Seven instances have </a:t>
            </a:r>
            <a:r>
              <a:rPr lang="en-US" sz="2400" dirty="0"/>
              <a:t>a positive class attribute value and </a:t>
            </a:r>
            <a:r>
              <a:rPr lang="en-US" sz="2400" dirty="0" smtClean="0"/>
              <a:t>three have a </a:t>
            </a:r>
            <a:r>
              <a:rPr lang="en-US" sz="2400" dirty="0"/>
              <a:t>negative class attribute value [7</a:t>
            </a:r>
            <a:r>
              <a:rPr lang="en-US" sz="2400" dirty="0" smtClean="0"/>
              <a:t>+,  3-]. The entropy measure for subset T is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577052" y="2810244"/>
            <a:ext cx="5900205" cy="9243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8054" y="4077072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What is the range of entropy values?</a:t>
            </a:r>
            <a:endParaRPr lang="en-US" sz="2800" dirty="0">
              <a:solidFill>
                <a:srgbClr val="3333F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833753" y="4777988"/>
            <a:ext cx="3269181" cy="1950394"/>
            <a:chOff x="2833753" y="4777988"/>
            <a:chExt cx="3269181" cy="1950394"/>
          </a:xfrm>
        </p:grpSpPr>
        <p:sp>
          <p:nvSpPr>
            <p:cNvPr id="10" name="Rectangle 9"/>
            <p:cNvSpPr/>
            <p:nvPr/>
          </p:nvSpPr>
          <p:spPr>
            <a:xfrm>
              <a:off x="3707904" y="4777988"/>
              <a:ext cx="12241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Comic Sans MS" panose="030F0702030302020204" pitchFamily="66" charset="0"/>
                </a:rPr>
                <a:t>[0 , 1]</a:t>
              </a:r>
              <a:endParaRPr lang="en-US" sz="2800" dirty="0">
                <a:latin typeface="Comic Sans MS" panose="030F0702030302020204" pitchFamily="66" charset="0"/>
              </a:endParaRPr>
            </a:p>
          </p:txBody>
        </p:sp>
        <p:cxnSp>
          <p:nvCxnSpPr>
            <p:cNvPr id="3" name="Straight Arrow Connector 2"/>
            <p:cNvCxnSpPr>
              <a:stCxn id="13" idx="0"/>
            </p:cNvCxnSpPr>
            <p:nvPr/>
          </p:nvCxnSpPr>
          <p:spPr>
            <a:xfrm flipV="1">
              <a:off x="3234825" y="5275358"/>
              <a:ext cx="761111" cy="991359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833753" y="6266717"/>
              <a:ext cx="802143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smtClean="0"/>
                <a:t>Pure</a:t>
              </a:r>
              <a:endParaRPr lang="he-IL" sz="24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599604" y="5275358"/>
              <a:ext cx="764484" cy="104877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716016" y="6266717"/>
              <a:ext cx="1386918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smtClean="0"/>
                <a:t>Balanced</a:t>
              </a:r>
              <a:endParaRPr lang="he-I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7026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3600" b="1" dirty="0" smtClean="0">
                <a:solidFill>
                  <a:srgbClr val="0070C0"/>
                </a:solidFill>
              </a:rPr>
              <a:t>Information gain (IG)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r" rtl="1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r" rtl="1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r" rtl="1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r" rtl="1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/>
              <a:t>We select the feature that is most useful in separating between classes to be learnt, based on IG</a:t>
            </a:r>
            <a:br>
              <a:rPr lang="en-US" dirty="0" smtClean="0"/>
            </a:br>
            <a:endParaRPr lang="en-US" dirty="0" smtClean="0"/>
          </a:p>
          <a:p>
            <a:pPr algn="l" rtl="0"/>
            <a:r>
              <a:rPr lang="en-US" dirty="0" smtClean="0"/>
              <a:t>IG is the difference between the entropy of the parent node and the average entropy of the child nodes</a:t>
            </a:r>
          </a:p>
          <a:p>
            <a:pPr lvl="1" algn="l" rtl="0"/>
            <a:r>
              <a:rPr lang="en-US" dirty="0" smtClean="0"/>
              <a:t>We select the feature that </a:t>
            </a:r>
            <a:r>
              <a:rPr lang="en-US" u="sng" dirty="0" smtClean="0"/>
              <a:t>maximizes</a:t>
            </a:r>
            <a:r>
              <a:rPr lang="en-US" dirty="0" smtClean="0"/>
              <a:t> IG</a:t>
            </a:r>
            <a:br>
              <a:rPr lang="en-US" dirty="0" smtClean="0"/>
            </a:br>
            <a:endParaRPr lang="en-US" dirty="0" smtClean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3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30200" y="125413"/>
            <a:ext cx="8521700" cy="1143000"/>
          </a:xfrm>
          <a:prstGeom prst="rect">
            <a:avLst/>
          </a:prstGeom>
        </p:spPr>
        <p:txBody>
          <a:bodyPr/>
          <a:lstStyle/>
          <a:p>
            <a:pPr algn="ctr" rtl="0" eaLnBrk="0" hangingPunct="0">
              <a:defRPr/>
            </a:pPr>
            <a:endParaRPr lang="en-US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Talk outline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10146" y="2132856"/>
            <a:ext cx="6682134" cy="460375"/>
          </a:xfrm>
          <a:prstGeom prst="rect">
            <a:avLst/>
          </a:prstGeom>
          <a:solidFill>
            <a:srgbClr val="99CCFF">
              <a:alpha val="2509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endParaRPr lang="he-IL" altLang="he-IL">
              <a:latin typeface="+mj-lt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87363" y="2078272"/>
            <a:ext cx="8423275" cy="218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 marL="341313" indent="-341313" eaLnBrk="0" hangingPunct="0"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l" rtl="0">
              <a:lnSpc>
                <a:spcPct val="95000"/>
              </a:lnSpc>
              <a:spcBef>
                <a:spcPts val="1200"/>
              </a:spcBef>
              <a:buClr>
                <a:srgbClr val="063DE8"/>
              </a:buClr>
              <a:buSzPct val="100000"/>
              <a:buFont typeface="Wingdings" pitchFamily="2" charset="2"/>
              <a:buChar char=""/>
            </a:pPr>
            <a:r>
              <a:rPr lang="en-GB" altLang="he-IL" sz="2800" dirty="0" smtClean="0">
                <a:solidFill>
                  <a:schemeClr val="tx1"/>
                </a:solidFill>
                <a:latin typeface="+mj-lt"/>
              </a:rPr>
              <a:t>Data </a:t>
            </a:r>
            <a:r>
              <a:rPr lang="en-GB" altLang="he-IL" sz="2800" dirty="0" smtClean="0">
                <a:solidFill>
                  <a:schemeClr val="tx1"/>
                </a:solidFill>
                <a:latin typeface="+mj-lt"/>
              </a:rPr>
              <a:t>mining &amp; machine learning </a:t>
            </a:r>
            <a:r>
              <a:rPr lang="en-GB" altLang="he-IL" sz="2800" dirty="0" smtClean="0">
                <a:solidFill>
                  <a:schemeClr val="tx1"/>
                </a:solidFill>
                <a:latin typeface="+mj-lt"/>
              </a:rPr>
              <a:t>concepts</a:t>
            </a:r>
          </a:p>
          <a:p>
            <a:pPr algn="l" rtl="0">
              <a:lnSpc>
                <a:spcPct val="95000"/>
              </a:lnSpc>
              <a:spcBef>
                <a:spcPts val="1200"/>
              </a:spcBef>
              <a:buClr>
                <a:srgbClr val="063DE8"/>
              </a:buClr>
              <a:buSzPct val="100000"/>
              <a:buFont typeface="Wingdings" pitchFamily="2" charset="2"/>
              <a:buChar char=""/>
            </a:pPr>
            <a:r>
              <a:rPr lang="en-GB" altLang="he-IL" sz="2800" dirty="0" smtClean="0">
                <a:solidFill>
                  <a:schemeClr val="tx1"/>
                </a:solidFill>
                <a:latin typeface="+mj-lt"/>
              </a:rPr>
              <a:t>Decision trees</a:t>
            </a:r>
          </a:p>
          <a:p>
            <a:pPr marL="341313" lvl="1" indent="-341313">
              <a:lnSpc>
                <a:spcPct val="95000"/>
              </a:lnSpc>
              <a:spcBef>
                <a:spcPts val="1200"/>
              </a:spcBef>
              <a:buClr>
                <a:srgbClr val="063DE8"/>
              </a:buClr>
              <a:buSzPct val="100000"/>
              <a:buFont typeface="Wingdings" pitchFamily="2" charset="2"/>
              <a:buChar char=""/>
            </a:pPr>
            <a:r>
              <a:rPr lang="en-GB" altLang="he-IL" sz="2800" dirty="0">
                <a:solidFill>
                  <a:schemeClr val="tx1"/>
                </a:solidFill>
                <a:latin typeface="+mj-lt"/>
              </a:rPr>
              <a:t>Naïve Bayes </a:t>
            </a:r>
            <a:r>
              <a:rPr lang="en-GB" altLang="he-IL" sz="2800" dirty="0" smtClean="0">
                <a:solidFill>
                  <a:schemeClr val="tx1"/>
                </a:solidFill>
                <a:latin typeface="+mj-lt"/>
              </a:rPr>
              <a:t>classifier</a:t>
            </a:r>
          </a:p>
          <a:p>
            <a:pPr marL="341313" lvl="1" indent="-341313">
              <a:lnSpc>
                <a:spcPct val="95000"/>
              </a:lnSpc>
              <a:spcBef>
                <a:spcPts val="1200"/>
              </a:spcBef>
              <a:buClr>
                <a:srgbClr val="063DE8"/>
              </a:buClr>
              <a:buSzPct val="100000"/>
              <a:buFont typeface="Wingdings" pitchFamily="2" charset="2"/>
              <a:buChar char=""/>
            </a:pPr>
            <a:r>
              <a:rPr lang="en-GB" altLang="he-IL" sz="2800" dirty="0" smtClean="0">
                <a:solidFill>
                  <a:schemeClr val="tx1"/>
                </a:solidFill>
                <a:latin typeface="+mj-lt"/>
              </a:rPr>
              <a:t>Classification quality metrics</a:t>
            </a:r>
            <a:endParaRPr lang="en-GB" altLang="he-IL" sz="2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6516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3600" b="1" dirty="0" smtClean="0">
                <a:solidFill>
                  <a:srgbClr val="0070C0"/>
                </a:solidFill>
              </a:rPr>
              <a:t>Information gain calculation example</a:t>
            </a:r>
            <a:endParaRPr lang="en-US" sz="3600" b="1" dirty="0">
              <a:solidFill>
                <a:srgbClr val="0070C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95" y="1052736"/>
            <a:ext cx="688181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2035175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4" y="2204864"/>
            <a:ext cx="2933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45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3600" b="1" dirty="0" smtClean="0">
                <a:solidFill>
                  <a:srgbClr val="0070C0"/>
                </a:solidFill>
              </a:rPr>
              <a:t>Information gain calculation example</a:t>
            </a:r>
            <a:endParaRPr lang="en-US" sz="3600" b="1" dirty="0">
              <a:solidFill>
                <a:srgbClr val="0070C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95" y="1052736"/>
            <a:ext cx="688181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2035175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4" y="2204864"/>
            <a:ext cx="2933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" y="4275435"/>
            <a:ext cx="39624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079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3600" b="1" dirty="0" smtClean="0">
                <a:solidFill>
                  <a:srgbClr val="0070C0"/>
                </a:solidFill>
              </a:rPr>
              <a:t>Information gain calculation example</a:t>
            </a:r>
            <a:endParaRPr lang="en-US" sz="3600" b="1" dirty="0">
              <a:solidFill>
                <a:srgbClr val="0070C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95" y="1052736"/>
            <a:ext cx="688181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556792"/>
            <a:ext cx="2697163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755281"/>
            <a:ext cx="26146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2574727" y="2284661"/>
            <a:ext cx="2573337" cy="10651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1266" idx="1"/>
          </p:cNvCxnSpPr>
          <p:nvPr/>
        </p:nvCxnSpPr>
        <p:spPr>
          <a:xfrm>
            <a:off x="2574727" y="3349775"/>
            <a:ext cx="2501329" cy="10532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2035175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4" y="2204864"/>
            <a:ext cx="2933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" y="4275435"/>
            <a:ext cx="39624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63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3600" b="1" dirty="0" smtClean="0">
                <a:solidFill>
                  <a:srgbClr val="0070C0"/>
                </a:solidFill>
              </a:rPr>
              <a:t>Information gain calculation example</a:t>
            </a:r>
            <a:endParaRPr lang="en-US" sz="3600" b="1" dirty="0">
              <a:solidFill>
                <a:srgbClr val="0070C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95" y="1052736"/>
            <a:ext cx="688181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148064" y="2782615"/>
            <a:ext cx="3888432" cy="567159"/>
            <a:chOff x="3923928" y="3105150"/>
            <a:chExt cx="4238625" cy="755898"/>
          </a:xfrm>
        </p:grpSpPr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3105150"/>
              <a:ext cx="4238625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5508104" y="3672310"/>
              <a:ext cx="720080" cy="1887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95" y="1052736"/>
            <a:ext cx="688181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556792"/>
            <a:ext cx="2697163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755281"/>
            <a:ext cx="26146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 flipV="1">
            <a:off x="2574727" y="2284661"/>
            <a:ext cx="2573337" cy="10651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8" idx="1"/>
          </p:cNvCxnSpPr>
          <p:nvPr/>
        </p:nvCxnSpPr>
        <p:spPr>
          <a:xfrm>
            <a:off x="2574727" y="3349775"/>
            <a:ext cx="2501329" cy="10532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2035175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4" y="2204864"/>
            <a:ext cx="2933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" y="4275435"/>
            <a:ext cx="39624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497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25" y="5111805"/>
            <a:ext cx="3842171" cy="42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3600" b="1" dirty="0" smtClean="0">
                <a:solidFill>
                  <a:srgbClr val="0070C0"/>
                </a:solidFill>
              </a:rPr>
              <a:t>Information gain calculation example</a:t>
            </a:r>
            <a:endParaRPr lang="en-US" sz="3600" b="1" dirty="0">
              <a:solidFill>
                <a:srgbClr val="0070C0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95" y="1052736"/>
            <a:ext cx="688181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5148064" y="2782615"/>
            <a:ext cx="3888432" cy="567159"/>
            <a:chOff x="3923928" y="3105150"/>
            <a:chExt cx="4238625" cy="755898"/>
          </a:xfrm>
        </p:grpSpPr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3105150"/>
              <a:ext cx="4238625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5508104" y="3672310"/>
              <a:ext cx="720080" cy="1887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95" y="1052736"/>
            <a:ext cx="688181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556792"/>
            <a:ext cx="2697163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755281"/>
            <a:ext cx="26146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Straight Arrow Connector 27"/>
          <p:cNvCxnSpPr/>
          <p:nvPr/>
        </p:nvCxnSpPr>
        <p:spPr>
          <a:xfrm flipV="1">
            <a:off x="2574727" y="2284661"/>
            <a:ext cx="2573337" cy="10651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7" idx="1"/>
          </p:cNvCxnSpPr>
          <p:nvPr/>
        </p:nvCxnSpPr>
        <p:spPr>
          <a:xfrm>
            <a:off x="2574727" y="3349775"/>
            <a:ext cx="2501329" cy="10532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2035175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4" y="2204864"/>
            <a:ext cx="2933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" y="4275435"/>
            <a:ext cx="39624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39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3600" b="1" dirty="0" smtClean="0">
                <a:solidFill>
                  <a:srgbClr val="0070C0"/>
                </a:solidFill>
              </a:rPr>
              <a:t>Information gain calculation example</a:t>
            </a:r>
            <a:endParaRPr lang="en-US" sz="3600" b="1" dirty="0">
              <a:solidFill>
                <a:srgbClr val="0070C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48" y="5517232"/>
            <a:ext cx="6335370" cy="482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95" y="1052736"/>
            <a:ext cx="688181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5148064" y="2782615"/>
            <a:ext cx="3888432" cy="567159"/>
            <a:chOff x="3923928" y="3105150"/>
            <a:chExt cx="4238625" cy="755898"/>
          </a:xfrm>
        </p:grpSpPr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3105150"/>
              <a:ext cx="4238625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Rectangle 25"/>
            <p:cNvSpPr/>
            <p:nvPr/>
          </p:nvSpPr>
          <p:spPr>
            <a:xfrm>
              <a:off x="5508104" y="3672310"/>
              <a:ext cx="720080" cy="1887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95" y="1052736"/>
            <a:ext cx="688181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556792"/>
            <a:ext cx="2697163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755281"/>
            <a:ext cx="26146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Straight Arrow Connector 29"/>
          <p:cNvCxnSpPr/>
          <p:nvPr/>
        </p:nvCxnSpPr>
        <p:spPr>
          <a:xfrm flipV="1">
            <a:off x="2574727" y="2284661"/>
            <a:ext cx="2573337" cy="10651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9" idx="1"/>
          </p:cNvCxnSpPr>
          <p:nvPr/>
        </p:nvCxnSpPr>
        <p:spPr>
          <a:xfrm>
            <a:off x="2574727" y="3349775"/>
            <a:ext cx="2501329" cy="10532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2035175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4" y="2204864"/>
            <a:ext cx="2933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" y="4275435"/>
            <a:ext cx="39624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25" y="5111805"/>
            <a:ext cx="3842171" cy="42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00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3600" b="1" dirty="0" smtClean="0">
                <a:solidFill>
                  <a:srgbClr val="0070C0"/>
                </a:solidFill>
              </a:rPr>
              <a:t>Information gain calculation example</a:t>
            </a:r>
            <a:endParaRPr lang="en-US" sz="3600" b="1" dirty="0">
              <a:solidFill>
                <a:srgbClr val="0070C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48" y="5517232"/>
            <a:ext cx="6335370" cy="482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95" y="1052736"/>
            <a:ext cx="688181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5148064" y="2782615"/>
            <a:ext cx="3888432" cy="567159"/>
            <a:chOff x="3923928" y="3105150"/>
            <a:chExt cx="4238625" cy="755898"/>
          </a:xfrm>
        </p:grpSpPr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3105150"/>
              <a:ext cx="4238625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Rectangle 25"/>
            <p:cNvSpPr/>
            <p:nvPr/>
          </p:nvSpPr>
          <p:spPr>
            <a:xfrm>
              <a:off x="5508104" y="3672310"/>
              <a:ext cx="720080" cy="1887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95" y="1052736"/>
            <a:ext cx="688181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556792"/>
            <a:ext cx="2697163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755281"/>
            <a:ext cx="26146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Straight Arrow Connector 29"/>
          <p:cNvCxnSpPr/>
          <p:nvPr/>
        </p:nvCxnSpPr>
        <p:spPr>
          <a:xfrm flipV="1">
            <a:off x="2574727" y="2284661"/>
            <a:ext cx="2573337" cy="10651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9" idx="1"/>
          </p:cNvCxnSpPr>
          <p:nvPr/>
        </p:nvCxnSpPr>
        <p:spPr>
          <a:xfrm>
            <a:off x="2574727" y="3349775"/>
            <a:ext cx="2501329" cy="10532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2035175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4" y="2204864"/>
            <a:ext cx="2933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" y="4275435"/>
            <a:ext cx="39624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6309320"/>
            <a:ext cx="46672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25" y="5111805"/>
            <a:ext cx="3842171" cy="42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213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  <a:noFill/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Decision tree construction: example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graphicFrame>
        <p:nvGraphicFramePr>
          <p:cNvPr id="11" name="טבלה 10"/>
          <p:cNvGraphicFramePr>
            <a:graphicFrameLocks noGrp="1"/>
          </p:cNvGraphicFramePr>
          <p:nvPr/>
        </p:nvGraphicFramePr>
        <p:xfrm>
          <a:off x="306107" y="2060848"/>
          <a:ext cx="3474714" cy="35719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378"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Cheat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Taxable Income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Marital status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Refund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id</a:t>
                      </a:r>
                      <a:endParaRPr lang="he-IL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125K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Yes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1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 smtClean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100K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70K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3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 smtClean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120K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Yes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4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95K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Divorced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5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60K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6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220K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Divorced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Yes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7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85K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8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75K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9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90K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10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 Box 5"/>
          <p:cNvSpPr txBox="1">
            <a:spLocks noChangeArrowheads="1"/>
          </p:cNvSpPr>
          <p:nvPr/>
        </p:nvSpPr>
        <p:spPr bwMode="auto">
          <a:xfrm rot="19183191">
            <a:off x="932552" y="1441994"/>
            <a:ext cx="11055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categorical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 rot="19183191">
            <a:off x="1724639" y="1441995"/>
            <a:ext cx="11055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categorical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 rot="19183191">
            <a:off x="2685112" y="1451156"/>
            <a:ext cx="79040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+mj-lt"/>
              </a:rPr>
              <a:t>Integer</a:t>
            </a:r>
            <a:endParaRPr lang="en-US" sz="16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 rot="19183191">
            <a:off x="3298472" y="1633893"/>
            <a:ext cx="5854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class</a:t>
            </a:r>
          </a:p>
        </p:txBody>
      </p:sp>
      <p:sp>
        <p:nvSpPr>
          <p:cNvPr id="22" name="Text Box 36"/>
          <p:cNvSpPr txBox="1">
            <a:spLocks noChangeArrowheads="1"/>
          </p:cNvSpPr>
          <p:nvPr/>
        </p:nvSpPr>
        <p:spPr bwMode="auto">
          <a:xfrm>
            <a:off x="738154" y="5805264"/>
            <a:ext cx="2514600" cy="395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Training Data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1598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 rot="19183191">
            <a:off x="932552" y="1441994"/>
            <a:ext cx="11055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categorical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 rot="19183191">
            <a:off x="1724639" y="1441995"/>
            <a:ext cx="11055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categorical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 rot="19183191">
            <a:off x="2685112" y="1451156"/>
            <a:ext cx="79040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+mj-lt"/>
              </a:rPr>
              <a:t>Integer</a:t>
            </a:r>
            <a:endParaRPr lang="en-US" sz="16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 rot="19183191">
            <a:off x="3298472" y="1633893"/>
            <a:ext cx="5854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class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5864225" y="2870919"/>
            <a:ext cx="936625" cy="369332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rgbClr val="2D1993"/>
                </a:solidFill>
                <a:latin typeface="+mj-lt"/>
              </a:rPr>
              <a:t>Refund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5185032" y="3134444"/>
            <a:ext cx="4855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dirty="0">
                <a:latin typeface="+mj-lt"/>
              </a:rPr>
              <a:t>Yes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6503988" y="1916832"/>
            <a:ext cx="19023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Splitting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Attribute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Line 33"/>
          <p:cNvSpPr>
            <a:spLocks noChangeShapeType="1"/>
          </p:cNvSpPr>
          <p:nvPr/>
        </p:nvSpPr>
        <p:spPr bwMode="auto">
          <a:xfrm flipH="1">
            <a:off x="6881813" y="2297832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" name="AutoShape 34"/>
          <p:cNvSpPr>
            <a:spLocks noChangeArrowheads="1"/>
          </p:cNvSpPr>
          <p:nvPr/>
        </p:nvSpPr>
        <p:spPr bwMode="auto">
          <a:xfrm>
            <a:off x="3886200" y="3959944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" name="Text Box 36"/>
          <p:cNvSpPr txBox="1">
            <a:spLocks noChangeArrowheads="1"/>
          </p:cNvSpPr>
          <p:nvPr/>
        </p:nvSpPr>
        <p:spPr bwMode="auto">
          <a:xfrm>
            <a:off x="738154" y="5805264"/>
            <a:ext cx="2514600" cy="395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Training Data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5297760" y="5805264"/>
            <a:ext cx="3162672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Model: Decision Tree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25" name="טבלה 24"/>
          <p:cNvGraphicFramePr>
            <a:graphicFrameLocks noGrp="1"/>
          </p:cNvGraphicFramePr>
          <p:nvPr/>
        </p:nvGraphicFramePr>
        <p:xfrm>
          <a:off x="306107" y="2060848"/>
          <a:ext cx="3474714" cy="35719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378"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Cheat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Taxable Income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Marital status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Refund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id</a:t>
                      </a:r>
                      <a:endParaRPr lang="he-IL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125K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Yes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1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 smtClean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100K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70K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3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 smtClean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120K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Yes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4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95K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Divorced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5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60K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6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220K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Divorced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Yes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7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85K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8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75K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9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90K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10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9" name="Line 14"/>
          <p:cNvSpPr>
            <a:spLocks noChangeShapeType="1"/>
          </p:cNvSpPr>
          <p:nvPr/>
        </p:nvSpPr>
        <p:spPr bwMode="auto">
          <a:xfrm flipH="1">
            <a:off x="5302994" y="3212976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  <a:noFill/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Decision tree construction: example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598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 rot="19183191">
            <a:off x="932552" y="1441994"/>
            <a:ext cx="11055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categorical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 rot="19183191">
            <a:off x="1724639" y="1441995"/>
            <a:ext cx="11055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categorical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 rot="19183191">
            <a:off x="2685112" y="1451156"/>
            <a:ext cx="79040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+mj-lt"/>
              </a:rPr>
              <a:t>Integer</a:t>
            </a:r>
            <a:endParaRPr lang="en-US" sz="16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 rot="19183191">
            <a:off x="3298472" y="1633893"/>
            <a:ext cx="5854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class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5864225" y="2870919"/>
            <a:ext cx="936625" cy="369332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rgbClr val="2D1993"/>
                </a:solidFill>
                <a:latin typeface="+mj-lt"/>
              </a:rPr>
              <a:t>Refund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5185032" y="3134444"/>
            <a:ext cx="4855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dirty="0">
                <a:latin typeface="+mj-lt"/>
              </a:rPr>
              <a:t>Yes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6503988" y="1916832"/>
            <a:ext cx="19023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Splitting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Attribute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Line 33"/>
          <p:cNvSpPr>
            <a:spLocks noChangeShapeType="1"/>
          </p:cNvSpPr>
          <p:nvPr/>
        </p:nvSpPr>
        <p:spPr bwMode="auto">
          <a:xfrm flipH="1">
            <a:off x="6881813" y="2297832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" name="AutoShape 34"/>
          <p:cNvSpPr>
            <a:spLocks noChangeArrowheads="1"/>
          </p:cNvSpPr>
          <p:nvPr/>
        </p:nvSpPr>
        <p:spPr bwMode="auto">
          <a:xfrm>
            <a:off x="3886200" y="3959944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" name="Text Box 36"/>
          <p:cNvSpPr txBox="1">
            <a:spLocks noChangeArrowheads="1"/>
          </p:cNvSpPr>
          <p:nvPr/>
        </p:nvSpPr>
        <p:spPr bwMode="auto">
          <a:xfrm>
            <a:off x="738154" y="5805264"/>
            <a:ext cx="2514600" cy="395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Training Data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5297760" y="5805264"/>
            <a:ext cx="3162672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Model: Decision Tree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25" name="טבלה 24"/>
          <p:cNvGraphicFramePr>
            <a:graphicFrameLocks noGrp="1"/>
          </p:cNvGraphicFramePr>
          <p:nvPr/>
        </p:nvGraphicFramePr>
        <p:xfrm>
          <a:off x="306107" y="2060848"/>
          <a:ext cx="3474714" cy="35719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378"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Cheat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Taxable Income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Marital status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Refund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id</a:t>
                      </a:r>
                      <a:endParaRPr lang="he-IL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125K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Yes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1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 smtClean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100K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70K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3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 smtClean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120K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Yes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4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95K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Divorced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5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60K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6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220K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Divorced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Yes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7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85K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8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75K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9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90K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10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6" name="מלבן 25"/>
          <p:cNvSpPr/>
          <p:nvPr/>
        </p:nvSpPr>
        <p:spPr>
          <a:xfrm>
            <a:off x="179512" y="2564904"/>
            <a:ext cx="3744416" cy="288032"/>
          </a:xfrm>
          <a:prstGeom prst="rect">
            <a:avLst/>
          </a:prstGeom>
          <a:solidFill>
            <a:srgbClr val="00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/>
          <p:cNvSpPr/>
          <p:nvPr/>
        </p:nvSpPr>
        <p:spPr>
          <a:xfrm>
            <a:off x="179512" y="3501008"/>
            <a:ext cx="3744416" cy="288032"/>
          </a:xfrm>
          <a:prstGeom prst="rect">
            <a:avLst/>
          </a:prstGeom>
          <a:solidFill>
            <a:srgbClr val="00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מלבן 27"/>
          <p:cNvSpPr/>
          <p:nvPr/>
        </p:nvSpPr>
        <p:spPr>
          <a:xfrm>
            <a:off x="179512" y="4437112"/>
            <a:ext cx="3744416" cy="288032"/>
          </a:xfrm>
          <a:prstGeom prst="rect">
            <a:avLst/>
          </a:prstGeom>
          <a:solidFill>
            <a:srgbClr val="00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Line 14"/>
          <p:cNvSpPr>
            <a:spLocks noChangeShapeType="1"/>
          </p:cNvSpPr>
          <p:nvPr/>
        </p:nvSpPr>
        <p:spPr bwMode="auto">
          <a:xfrm flipH="1">
            <a:off x="5302994" y="3212976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  <a:noFill/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Decision tree construction: example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598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6000" b="1" dirty="0" smtClean="0">
                <a:solidFill>
                  <a:srgbClr val="0070C0"/>
                </a:solidFill>
              </a:rPr>
              <a:t>Big</a:t>
            </a:r>
            <a:r>
              <a:rPr lang="en-US" sz="3600" b="1" dirty="0" smtClean="0">
                <a:solidFill>
                  <a:srgbClr val="0070C0"/>
                </a:solidFill>
              </a:rPr>
              <a:t> Data</a:t>
            </a:r>
            <a:endParaRPr lang="en-US" sz="3600" b="1" dirty="0">
              <a:solidFill>
                <a:srgbClr val="0070C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25" y="2097839"/>
            <a:ext cx="5738987" cy="421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9751" y="1268760"/>
            <a:ext cx="8435975" cy="84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 marL="341313" indent="-341313" eaLnBrk="0" hangingPunct="0"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marL="457200" indent="-457200" algn="l" rtl="0">
              <a:spcBef>
                <a:spcPts val="600"/>
              </a:spcBef>
              <a:buClr>
                <a:srgbClr val="3333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altLang="he-IL" sz="2400" dirty="0" smtClean="0">
                <a:solidFill>
                  <a:schemeClr val="tx1"/>
                </a:solidFill>
                <a:latin typeface="+mj-lt"/>
              </a:rPr>
              <a:t>Data production rate dramatically increased</a:t>
            </a:r>
          </a:p>
          <a:p>
            <a:pPr marL="858837" lvl="1" indent="-457200">
              <a:spcBef>
                <a:spcPts val="600"/>
              </a:spcBef>
              <a:buClr>
                <a:srgbClr val="3333FF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altLang="he-IL" sz="2000" dirty="0" smtClean="0">
                <a:solidFill>
                  <a:schemeClr val="tx1"/>
                </a:solidFill>
                <a:latin typeface="+mj-lt"/>
              </a:rPr>
              <a:t>Social media data, mobile phone data, healthcare data, purchase data…</a:t>
            </a:r>
          </a:p>
        </p:txBody>
      </p:sp>
      <p:sp>
        <p:nvSpPr>
          <p:cNvPr id="6" name="Text Box 57"/>
          <p:cNvSpPr txBox="1">
            <a:spLocks noChangeArrowheads="1"/>
          </p:cNvSpPr>
          <p:nvPr/>
        </p:nvSpPr>
        <p:spPr bwMode="auto">
          <a:xfrm>
            <a:off x="228600" y="6548834"/>
            <a:ext cx="8572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Comic Sans MS" pitchFamily="66" charset="0"/>
              </a:defRPr>
            </a:lvl1pPr>
            <a:lvl2pPr marL="742950" indent="-285750" algn="l" rtl="0" eaLnBrk="0" hangingPunct="0">
              <a:spcBef>
                <a:spcPct val="20000"/>
              </a:spcBef>
              <a:buChar char="–"/>
              <a:defRPr sz="2800">
                <a:solidFill>
                  <a:srgbClr val="0000FF"/>
                </a:solidFill>
                <a:latin typeface="Comic Sans MS" pitchFamily="66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400">
                <a:solidFill>
                  <a:srgbClr val="0000FF"/>
                </a:solidFill>
                <a:latin typeface="Comic Sans MS" pitchFamily="66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rgbClr val="0000FF"/>
                </a:solidFill>
                <a:latin typeface="Comic Sans MS" pitchFamily="66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he-IL" sz="1600" dirty="0" smtClean="0">
                <a:solidFill>
                  <a:schemeClr val="tx1"/>
                </a:solidFill>
              </a:rPr>
              <a:t>Image taken from “data science and prediction”, CACM, December 2013</a:t>
            </a:r>
            <a:endParaRPr lang="en-US" altLang="he-IL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504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 rot="19183191">
            <a:off x="932552" y="1441994"/>
            <a:ext cx="11055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categorical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 rot="19183191">
            <a:off x="1724639" y="1441995"/>
            <a:ext cx="11055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categorical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 rot="19183191">
            <a:off x="2685112" y="1451156"/>
            <a:ext cx="79040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+mj-lt"/>
              </a:rPr>
              <a:t>Integer</a:t>
            </a:r>
            <a:endParaRPr lang="en-US" sz="16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 rot="19183191">
            <a:off x="3298472" y="1633893"/>
            <a:ext cx="5854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class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5864225" y="2870919"/>
            <a:ext cx="936625" cy="369332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rgbClr val="2D1993"/>
                </a:solidFill>
                <a:latin typeface="+mj-lt"/>
              </a:rPr>
              <a:t>Refund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5185032" y="3134444"/>
            <a:ext cx="4855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dirty="0">
                <a:latin typeface="+mj-lt"/>
              </a:rPr>
              <a:t>Yes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6503988" y="1916832"/>
            <a:ext cx="19023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Splitting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Attribute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Line 33"/>
          <p:cNvSpPr>
            <a:spLocks noChangeShapeType="1"/>
          </p:cNvSpPr>
          <p:nvPr/>
        </p:nvSpPr>
        <p:spPr bwMode="auto">
          <a:xfrm flipH="1">
            <a:off x="6881813" y="2297832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" name="AutoShape 34"/>
          <p:cNvSpPr>
            <a:spLocks noChangeArrowheads="1"/>
          </p:cNvSpPr>
          <p:nvPr/>
        </p:nvSpPr>
        <p:spPr bwMode="auto">
          <a:xfrm>
            <a:off x="3886200" y="3959944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" name="Text Box 36"/>
          <p:cNvSpPr txBox="1">
            <a:spLocks noChangeArrowheads="1"/>
          </p:cNvSpPr>
          <p:nvPr/>
        </p:nvSpPr>
        <p:spPr bwMode="auto">
          <a:xfrm>
            <a:off x="738154" y="5805264"/>
            <a:ext cx="2514600" cy="395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Training Data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5297760" y="5805264"/>
            <a:ext cx="3162672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Model: Decision Tree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25" name="טבלה 24"/>
          <p:cNvGraphicFramePr>
            <a:graphicFrameLocks noGrp="1"/>
          </p:cNvGraphicFramePr>
          <p:nvPr/>
        </p:nvGraphicFramePr>
        <p:xfrm>
          <a:off x="306107" y="2060848"/>
          <a:ext cx="3474714" cy="35719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378"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Cheat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Taxable Income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Marital status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Refund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id</a:t>
                      </a:r>
                      <a:endParaRPr lang="he-IL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125K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Yes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1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 smtClean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100K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70K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3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 smtClean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120K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Yes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4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95K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Divorced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5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60K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6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220K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Divorced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Yes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7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85K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8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75K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9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90K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10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6" name="מלבן 25"/>
          <p:cNvSpPr/>
          <p:nvPr/>
        </p:nvSpPr>
        <p:spPr>
          <a:xfrm>
            <a:off x="179512" y="2564904"/>
            <a:ext cx="3744416" cy="288032"/>
          </a:xfrm>
          <a:prstGeom prst="rect">
            <a:avLst/>
          </a:prstGeom>
          <a:solidFill>
            <a:srgbClr val="00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/>
          <p:cNvSpPr/>
          <p:nvPr/>
        </p:nvSpPr>
        <p:spPr>
          <a:xfrm>
            <a:off x="179512" y="3501008"/>
            <a:ext cx="3744416" cy="288032"/>
          </a:xfrm>
          <a:prstGeom prst="rect">
            <a:avLst/>
          </a:prstGeom>
          <a:solidFill>
            <a:srgbClr val="00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מלבן 27"/>
          <p:cNvSpPr/>
          <p:nvPr/>
        </p:nvSpPr>
        <p:spPr>
          <a:xfrm>
            <a:off x="179512" y="4437112"/>
            <a:ext cx="3744416" cy="288032"/>
          </a:xfrm>
          <a:prstGeom prst="rect">
            <a:avLst/>
          </a:prstGeom>
          <a:solidFill>
            <a:srgbClr val="00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Line 14"/>
          <p:cNvSpPr>
            <a:spLocks noChangeShapeType="1"/>
          </p:cNvSpPr>
          <p:nvPr/>
        </p:nvSpPr>
        <p:spPr bwMode="auto">
          <a:xfrm flipH="1">
            <a:off x="5302994" y="3212976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4932040" y="3789040"/>
            <a:ext cx="504056" cy="369332"/>
          </a:xfrm>
          <a:prstGeom prst="rect">
            <a:avLst/>
          </a:prstGeom>
          <a:solidFill>
            <a:srgbClr val="33CCFF"/>
          </a:solidFill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NO</a:t>
            </a:r>
            <a:endParaRPr lang="he-IL" b="1" dirty="0">
              <a:solidFill>
                <a:schemeClr val="accent2"/>
              </a:solidFill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  <a:noFill/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Decision tree construction: example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598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 rot="19183191">
            <a:off x="932552" y="1441994"/>
            <a:ext cx="11055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categorical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 rot="19183191">
            <a:off x="1724639" y="1441995"/>
            <a:ext cx="11055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categorical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 rot="19183191">
            <a:off x="2685112" y="1451156"/>
            <a:ext cx="79040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+mj-lt"/>
              </a:rPr>
              <a:t>Integer</a:t>
            </a:r>
            <a:endParaRPr lang="en-US" sz="16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 rot="19183191">
            <a:off x="3298472" y="1633893"/>
            <a:ext cx="5854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class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5864225" y="2870919"/>
            <a:ext cx="936625" cy="369332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rgbClr val="2D1993"/>
                </a:solidFill>
                <a:latin typeface="+mj-lt"/>
              </a:rPr>
              <a:t>Refund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5185032" y="3134444"/>
            <a:ext cx="4855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dirty="0">
                <a:latin typeface="+mj-lt"/>
              </a:rPr>
              <a:t>Yes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6503988" y="1916832"/>
            <a:ext cx="19023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Splitting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Attribute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Line 33"/>
          <p:cNvSpPr>
            <a:spLocks noChangeShapeType="1"/>
          </p:cNvSpPr>
          <p:nvPr/>
        </p:nvSpPr>
        <p:spPr bwMode="auto">
          <a:xfrm flipH="1">
            <a:off x="6881813" y="2297832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" name="AutoShape 34"/>
          <p:cNvSpPr>
            <a:spLocks noChangeArrowheads="1"/>
          </p:cNvSpPr>
          <p:nvPr/>
        </p:nvSpPr>
        <p:spPr bwMode="auto">
          <a:xfrm>
            <a:off x="3886200" y="3959944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" name="Text Box 36"/>
          <p:cNvSpPr txBox="1">
            <a:spLocks noChangeArrowheads="1"/>
          </p:cNvSpPr>
          <p:nvPr/>
        </p:nvSpPr>
        <p:spPr bwMode="auto">
          <a:xfrm>
            <a:off x="738154" y="5805264"/>
            <a:ext cx="2514600" cy="395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Training Data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5297760" y="5805264"/>
            <a:ext cx="3162672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Model: Decision Tree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25" name="טבלה 24"/>
          <p:cNvGraphicFramePr>
            <a:graphicFrameLocks noGrp="1"/>
          </p:cNvGraphicFramePr>
          <p:nvPr/>
        </p:nvGraphicFramePr>
        <p:xfrm>
          <a:off x="306107" y="2060848"/>
          <a:ext cx="3474714" cy="35719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378"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Cheat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Taxable Income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Marital status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Refund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id</a:t>
                      </a:r>
                      <a:endParaRPr lang="he-IL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125K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Yes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1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 smtClean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100K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70K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3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 smtClean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120K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Yes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4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95K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Divorced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5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60K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6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220K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Divorced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Yes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7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85K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8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75K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9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90K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10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9" name="Line 14"/>
          <p:cNvSpPr>
            <a:spLocks noChangeShapeType="1"/>
          </p:cNvSpPr>
          <p:nvPr/>
        </p:nvSpPr>
        <p:spPr bwMode="auto">
          <a:xfrm flipH="1">
            <a:off x="5302994" y="3212976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4932040" y="3789040"/>
            <a:ext cx="504056" cy="369332"/>
          </a:xfrm>
          <a:prstGeom prst="rect">
            <a:avLst/>
          </a:prstGeom>
          <a:solidFill>
            <a:srgbClr val="33CCFF"/>
          </a:solidFill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NO</a:t>
            </a:r>
            <a:endParaRPr lang="he-IL" b="1" dirty="0">
              <a:solidFill>
                <a:schemeClr val="accent2"/>
              </a:solidFill>
            </a:endParaRPr>
          </a:p>
        </p:txBody>
      </p:sp>
      <p:cxnSp>
        <p:nvCxnSpPr>
          <p:cNvPr id="22" name="מחבר ישר 21"/>
          <p:cNvCxnSpPr/>
          <p:nvPr/>
        </p:nvCxnSpPr>
        <p:spPr>
          <a:xfrm>
            <a:off x="179512" y="2708920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/>
          <p:cNvCxnSpPr/>
          <p:nvPr/>
        </p:nvCxnSpPr>
        <p:spPr>
          <a:xfrm>
            <a:off x="179512" y="3645024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/>
          <p:cNvCxnSpPr/>
          <p:nvPr/>
        </p:nvCxnSpPr>
        <p:spPr>
          <a:xfrm>
            <a:off x="179512" y="4581128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  <a:noFill/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Decision tree construction: example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598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 rot="19183191">
            <a:off x="932552" y="1441994"/>
            <a:ext cx="11055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categorical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 rot="19183191">
            <a:off x="1724639" y="1441995"/>
            <a:ext cx="11055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categorical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 rot="19183191">
            <a:off x="2685112" y="1451156"/>
            <a:ext cx="79040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+mj-lt"/>
              </a:rPr>
              <a:t>Integer</a:t>
            </a:r>
            <a:endParaRPr lang="en-US" sz="16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 rot="19183191">
            <a:off x="3298472" y="1633893"/>
            <a:ext cx="5854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class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5864225" y="2870919"/>
            <a:ext cx="936625" cy="369332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rgbClr val="2D1993"/>
                </a:solidFill>
                <a:latin typeface="+mj-lt"/>
              </a:rPr>
              <a:t>Refund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5185032" y="3134444"/>
            <a:ext cx="4855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dirty="0">
                <a:latin typeface="+mj-lt"/>
              </a:rPr>
              <a:t>Yes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6503988" y="1916832"/>
            <a:ext cx="19023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Splitting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Attribute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Line 33"/>
          <p:cNvSpPr>
            <a:spLocks noChangeShapeType="1"/>
          </p:cNvSpPr>
          <p:nvPr/>
        </p:nvSpPr>
        <p:spPr bwMode="auto">
          <a:xfrm flipH="1">
            <a:off x="6881813" y="2297832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" name="AutoShape 34"/>
          <p:cNvSpPr>
            <a:spLocks noChangeArrowheads="1"/>
          </p:cNvSpPr>
          <p:nvPr/>
        </p:nvSpPr>
        <p:spPr bwMode="auto">
          <a:xfrm>
            <a:off x="3886200" y="3959944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" name="Text Box 36"/>
          <p:cNvSpPr txBox="1">
            <a:spLocks noChangeArrowheads="1"/>
          </p:cNvSpPr>
          <p:nvPr/>
        </p:nvSpPr>
        <p:spPr bwMode="auto">
          <a:xfrm>
            <a:off x="738154" y="5805264"/>
            <a:ext cx="2514600" cy="395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Training Data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5297760" y="5805264"/>
            <a:ext cx="3162672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Model: Decision Tree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25" name="טבלה 24"/>
          <p:cNvGraphicFramePr>
            <a:graphicFrameLocks noGrp="1"/>
          </p:cNvGraphicFramePr>
          <p:nvPr/>
        </p:nvGraphicFramePr>
        <p:xfrm>
          <a:off x="306107" y="2060848"/>
          <a:ext cx="3474714" cy="35719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378"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Cheat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Taxable Income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Marital status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Refund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id</a:t>
                      </a:r>
                      <a:endParaRPr lang="he-IL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125K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Yes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1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 smtClean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100K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70K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3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 smtClean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120K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Yes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4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95K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Divorced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5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60K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6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220K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Divorced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Yes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7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85K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8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75K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9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90K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10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9" name="Line 14"/>
          <p:cNvSpPr>
            <a:spLocks noChangeShapeType="1"/>
          </p:cNvSpPr>
          <p:nvPr/>
        </p:nvSpPr>
        <p:spPr bwMode="auto">
          <a:xfrm flipH="1">
            <a:off x="5302994" y="3212976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4932040" y="3789040"/>
            <a:ext cx="504056" cy="369332"/>
          </a:xfrm>
          <a:prstGeom prst="rect">
            <a:avLst/>
          </a:prstGeom>
          <a:solidFill>
            <a:srgbClr val="33CCFF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NO</a:t>
            </a:r>
            <a:endParaRPr lang="he-IL" b="1" dirty="0">
              <a:solidFill>
                <a:schemeClr val="accent2"/>
              </a:solidFill>
            </a:endParaRPr>
          </a:p>
        </p:txBody>
      </p:sp>
      <p:cxnSp>
        <p:nvCxnSpPr>
          <p:cNvPr id="22" name="מחבר ישר 21"/>
          <p:cNvCxnSpPr/>
          <p:nvPr/>
        </p:nvCxnSpPr>
        <p:spPr>
          <a:xfrm>
            <a:off x="179512" y="2708920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/>
          <p:cNvCxnSpPr/>
          <p:nvPr/>
        </p:nvCxnSpPr>
        <p:spPr>
          <a:xfrm>
            <a:off x="179512" y="3645024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/>
          <p:cNvCxnSpPr/>
          <p:nvPr/>
        </p:nvCxnSpPr>
        <p:spPr>
          <a:xfrm>
            <a:off x="179512" y="4581128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7832228" y="4149080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6804248" y="3212976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6880225" y="378904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 err="1">
                <a:solidFill>
                  <a:srgbClr val="2D1993"/>
                </a:solidFill>
              </a:rPr>
              <a:t>MarSt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7002463" y="3212976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dirty="0"/>
              <a:t>No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8034213" y="4215085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Married</a:t>
            </a:r>
            <a:r>
              <a:rPr lang="en-US" sz="16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7494588" y="2276872"/>
            <a:ext cx="101748" cy="144016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  <a:noFill/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Decision tree construction: example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598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 rot="19183191">
            <a:off x="932552" y="1441994"/>
            <a:ext cx="11055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categorical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 rot="19183191">
            <a:off x="1724639" y="1441995"/>
            <a:ext cx="11055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categorical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 rot="19183191">
            <a:off x="2685112" y="1451156"/>
            <a:ext cx="79040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+mj-lt"/>
              </a:rPr>
              <a:t>Integer</a:t>
            </a:r>
            <a:endParaRPr lang="en-US" sz="16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 rot="19183191">
            <a:off x="3298472" y="1633893"/>
            <a:ext cx="5854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class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5864225" y="2870919"/>
            <a:ext cx="936625" cy="369332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rgbClr val="2D1993"/>
                </a:solidFill>
                <a:latin typeface="+mj-lt"/>
              </a:rPr>
              <a:t>Refund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5185032" y="3134444"/>
            <a:ext cx="4855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dirty="0">
                <a:latin typeface="+mj-lt"/>
              </a:rPr>
              <a:t>Yes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6503988" y="1916832"/>
            <a:ext cx="19023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Splitting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Attribute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Line 33"/>
          <p:cNvSpPr>
            <a:spLocks noChangeShapeType="1"/>
          </p:cNvSpPr>
          <p:nvPr/>
        </p:nvSpPr>
        <p:spPr bwMode="auto">
          <a:xfrm flipH="1">
            <a:off x="6881813" y="2297832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" name="AutoShape 34"/>
          <p:cNvSpPr>
            <a:spLocks noChangeArrowheads="1"/>
          </p:cNvSpPr>
          <p:nvPr/>
        </p:nvSpPr>
        <p:spPr bwMode="auto">
          <a:xfrm>
            <a:off x="3886200" y="3959944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" name="Text Box 36"/>
          <p:cNvSpPr txBox="1">
            <a:spLocks noChangeArrowheads="1"/>
          </p:cNvSpPr>
          <p:nvPr/>
        </p:nvSpPr>
        <p:spPr bwMode="auto">
          <a:xfrm>
            <a:off x="738154" y="5805264"/>
            <a:ext cx="2514600" cy="395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Training Data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5297760" y="5805264"/>
            <a:ext cx="3162672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Model: Decision Tree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25" name="טבלה 24"/>
          <p:cNvGraphicFramePr>
            <a:graphicFrameLocks noGrp="1"/>
          </p:cNvGraphicFramePr>
          <p:nvPr/>
        </p:nvGraphicFramePr>
        <p:xfrm>
          <a:off x="306107" y="2060848"/>
          <a:ext cx="3474714" cy="35719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378"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Cheat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Taxable Income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Marital status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Refund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id</a:t>
                      </a:r>
                      <a:endParaRPr lang="he-IL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125K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Yes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1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 smtClean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100K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70K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3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 smtClean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120K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Yes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4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95K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Divorced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5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60K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6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220K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Divorced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Yes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7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85K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8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75K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9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90K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10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9" name="Line 14"/>
          <p:cNvSpPr>
            <a:spLocks noChangeShapeType="1"/>
          </p:cNvSpPr>
          <p:nvPr/>
        </p:nvSpPr>
        <p:spPr bwMode="auto">
          <a:xfrm flipH="1">
            <a:off x="5302994" y="3212976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4932040" y="3789040"/>
            <a:ext cx="504056" cy="369332"/>
          </a:xfrm>
          <a:prstGeom prst="rect">
            <a:avLst/>
          </a:prstGeom>
          <a:solidFill>
            <a:srgbClr val="33CCFF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NO</a:t>
            </a:r>
            <a:endParaRPr lang="he-IL" b="1" dirty="0">
              <a:solidFill>
                <a:schemeClr val="accent2"/>
              </a:solidFill>
            </a:endParaRPr>
          </a:p>
        </p:txBody>
      </p:sp>
      <p:cxnSp>
        <p:nvCxnSpPr>
          <p:cNvPr id="22" name="מחבר ישר 21"/>
          <p:cNvCxnSpPr/>
          <p:nvPr/>
        </p:nvCxnSpPr>
        <p:spPr>
          <a:xfrm>
            <a:off x="179512" y="2708920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/>
          <p:cNvCxnSpPr/>
          <p:nvPr/>
        </p:nvCxnSpPr>
        <p:spPr>
          <a:xfrm>
            <a:off x="179512" y="3645024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/>
          <p:cNvCxnSpPr/>
          <p:nvPr/>
        </p:nvCxnSpPr>
        <p:spPr>
          <a:xfrm>
            <a:off x="179512" y="4581128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7832228" y="4149080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6804248" y="3212976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6880225" y="378904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 err="1">
                <a:solidFill>
                  <a:srgbClr val="2D1993"/>
                </a:solidFill>
              </a:rPr>
              <a:t>MarSt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7002463" y="3212976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dirty="0"/>
              <a:t>No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8034213" y="4215085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Married</a:t>
            </a:r>
            <a:r>
              <a:rPr lang="en-US" sz="16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7494588" y="2276872"/>
            <a:ext cx="101748" cy="144016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" name="מלבן 25"/>
          <p:cNvSpPr/>
          <p:nvPr/>
        </p:nvSpPr>
        <p:spPr>
          <a:xfrm>
            <a:off x="179512" y="5013176"/>
            <a:ext cx="3744416" cy="288032"/>
          </a:xfrm>
          <a:prstGeom prst="rect">
            <a:avLst/>
          </a:prstGeom>
          <a:solidFill>
            <a:srgbClr val="00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/>
          <p:cNvSpPr/>
          <p:nvPr/>
        </p:nvSpPr>
        <p:spPr>
          <a:xfrm>
            <a:off x="179512" y="4077072"/>
            <a:ext cx="3744416" cy="288032"/>
          </a:xfrm>
          <a:prstGeom prst="rect">
            <a:avLst/>
          </a:prstGeom>
          <a:solidFill>
            <a:srgbClr val="00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מלבן 27"/>
          <p:cNvSpPr/>
          <p:nvPr/>
        </p:nvSpPr>
        <p:spPr>
          <a:xfrm>
            <a:off x="179512" y="2924944"/>
            <a:ext cx="3744416" cy="288032"/>
          </a:xfrm>
          <a:prstGeom prst="rect">
            <a:avLst/>
          </a:prstGeom>
          <a:solidFill>
            <a:srgbClr val="00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  <a:noFill/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Decision tree construction: example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598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 rot="19183191">
            <a:off x="932552" y="1441994"/>
            <a:ext cx="11055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categorical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 rot="19183191">
            <a:off x="1724639" y="1441995"/>
            <a:ext cx="11055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categorical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 rot="19183191">
            <a:off x="2685112" y="1451156"/>
            <a:ext cx="79040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+mj-lt"/>
              </a:rPr>
              <a:t>Integer</a:t>
            </a:r>
            <a:endParaRPr lang="en-US" sz="16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 rot="19183191">
            <a:off x="3298472" y="1633893"/>
            <a:ext cx="5854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class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5864225" y="2870919"/>
            <a:ext cx="936625" cy="369332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rgbClr val="2D1993"/>
                </a:solidFill>
                <a:latin typeface="+mj-lt"/>
              </a:rPr>
              <a:t>Refund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5185032" y="3134444"/>
            <a:ext cx="4855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dirty="0">
                <a:latin typeface="+mj-lt"/>
              </a:rPr>
              <a:t>Yes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6503988" y="1916832"/>
            <a:ext cx="19023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Splitting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Attribute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Line 33"/>
          <p:cNvSpPr>
            <a:spLocks noChangeShapeType="1"/>
          </p:cNvSpPr>
          <p:nvPr/>
        </p:nvSpPr>
        <p:spPr bwMode="auto">
          <a:xfrm flipH="1">
            <a:off x="6881813" y="2297832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" name="AutoShape 34"/>
          <p:cNvSpPr>
            <a:spLocks noChangeArrowheads="1"/>
          </p:cNvSpPr>
          <p:nvPr/>
        </p:nvSpPr>
        <p:spPr bwMode="auto">
          <a:xfrm>
            <a:off x="3886200" y="3959944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" name="Text Box 36"/>
          <p:cNvSpPr txBox="1">
            <a:spLocks noChangeArrowheads="1"/>
          </p:cNvSpPr>
          <p:nvPr/>
        </p:nvSpPr>
        <p:spPr bwMode="auto">
          <a:xfrm>
            <a:off x="738154" y="5805264"/>
            <a:ext cx="2514600" cy="395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Training Data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5297760" y="5805264"/>
            <a:ext cx="3162672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Model: Decision Tree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25" name="טבלה 24"/>
          <p:cNvGraphicFramePr>
            <a:graphicFrameLocks noGrp="1"/>
          </p:cNvGraphicFramePr>
          <p:nvPr/>
        </p:nvGraphicFramePr>
        <p:xfrm>
          <a:off x="306107" y="2060848"/>
          <a:ext cx="3474714" cy="35719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378"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Cheat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Taxable Income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Marital status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Refund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id</a:t>
                      </a:r>
                      <a:endParaRPr lang="he-IL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125K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Yes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1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 smtClean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100K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70K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3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 smtClean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120K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Yes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4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95K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Divorced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5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60K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6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220K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Divorced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Yes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7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85K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8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75K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9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90K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10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9" name="Line 14"/>
          <p:cNvSpPr>
            <a:spLocks noChangeShapeType="1"/>
          </p:cNvSpPr>
          <p:nvPr/>
        </p:nvSpPr>
        <p:spPr bwMode="auto">
          <a:xfrm flipH="1">
            <a:off x="5302994" y="3212976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4932040" y="3789040"/>
            <a:ext cx="504056" cy="369332"/>
          </a:xfrm>
          <a:prstGeom prst="rect">
            <a:avLst/>
          </a:prstGeom>
          <a:solidFill>
            <a:srgbClr val="33CCFF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NO</a:t>
            </a:r>
            <a:endParaRPr lang="he-IL" b="1" dirty="0">
              <a:solidFill>
                <a:schemeClr val="accent2"/>
              </a:solidFill>
            </a:endParaRPr>
          </a:p>
        </p:txBody>
      </p:sp>
      <p:cxnSp>
        <p:nvCxnSpPr>
          <p:cNvPr id="22" name="מחבר ישר 21"/>
          <p:cNvCxnSpPr/>
          <p:nvPr/>
        </p:nvCxnSpPr>
        <p:spPr>
          <a:xfrm>
            <a:off x="179512" y="2708920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/>
          <p:cNvCxnSpPr/>
          <p:nvPr/>
        </p:nvCxnSpPr>
        <p:spPr>
          <a:xfrm>
            <a:off x="179512" y="3645024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/>
          <p:cNvCxnSpPr/>
          <p:nvPr/>
        </p:nvCxnSpPr>
        <p:spPr>
          <a:xfrm>
            <a:off x="179512" y="4581128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7832228" y="4149080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6804248" y="3212976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6880225" y="378904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 err="1">
                <a:solidFill>
                  <a:srgbClr val="2D1993"/>
                </a:solidFill>
              </a:rPr>
              <a:t>MarSt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7002463" y="3212976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dirty="0"/>
              <a:t>No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8034213" y="4215085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Married</a:t>
            </a:r>
            <a:r>
              <a:rPr lang="en-US" sz="16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7494588" y="2276872"/>
            <a:ext cx="101748" cy="144016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" name="מלבן 25"/>
          <p:cNvSpPr/>
          <p:nvPr/>
        </p:nvSpPr>
        <p:spPr>
          <a:xfrm>
            <a:off x="179512" y="5013176"/>
            <a:ext cx="3744416" cy="288032"/>
          </a:xfrm>
          <a:prstGeom prst="rect">
            <a:avLst/>
          </a:prstGeom>
          <a:solidFill>
            <a:srgbClr val="00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/>
          <p:cNvSpPr/>
          <p:nvPr/>
        </p:nvSpPr>
        <p:spPr>
          <a:xfrm>
            <a:off x="179512" y="4077072"/>
            <a:ext cx="3744416" cy="288032"/>
          </a:xfrm>
          <a:prstGeom prst="rect">
            <a:avLst/>
          </a:prstGeom>
          <a:solidFill>
            <a:srgbClr val="00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מלבן 27"/>
          <p:cNvSpPr/>
          <p:nvPr/>
        </p:nvSpPr>
        <p:spPr>
          <a:xfrm>
            <a:off x="179512" y="2924944"/>
            <a:ext cx="3744416" cy="288032"/>
          </a:xfrm>
          <a:prstGeom prst="rect">
            <a:avLst/>
          </a:prstGeom>
          <a:solidFill>
            <a:srgbClr val="00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TextBox 37"/>
          <p:cNvSpPr txBox="1"/>
          <p:nvPr/>
        </p:nvSpPr>
        <p:spPr>
          <a:xfrm>
            <a:off x="8100392" y="4797152"/>
            <a:ext cx="504056" cy="369332"/>
          </a:xfrm>
          <a:prstGeom prst="rect">
            <a:avLst/>
          </a:prstGeom>
          <a:solidFill>
            <a:srgbClr val="33CCFF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NO</a:t>
            </a:r>
            <a:endParaRPr lang="he-IL" b="1" dirty="0">
              <a:solidFill>
                <a:schemeClr val="accent2"/>
              </a:solidFill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  <a:noFill/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Decision tree construction: example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598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 rot="19183191">
            <a:off x="932552" y="1441994"/>
            <a:ext cx="11055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categorical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 rot="19183191">
            <a:off x="1724639" y="1441995"/>
            <a:ext cx="11055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categorical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 rot="19183191">
            <a:off x="2685112" y="1451156"/>
            <a:ext cx="79040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+mj-lt"/>
              </a:rPr>
              <a:t>Integer</a:t>
            </a:r>
            <a:endParaRPr lang="en-US" sz="16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 rot="19183191">
            <a:off x="3298472" y="1633893"/>
            <a:ext cx="5854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class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5864225" y="2870919"/>
            <a:ext cx="936625" cy="369332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rgbClr val="2D1993"/>
                </a:solidFill>
                <a:latin typeface="+mj-lt"/>
              </a:rPr>
              <a:t>Refund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5185032" y="3134444"/>
            <a:ext cx="4855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dirty="0">
                <a:latin typeface="+mj-lt"/>
              </a:rPr>
              <a:t>Yes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6503988" y="1916832"/>
            <a:ext cx="19023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Splitting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Attribute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Line 33"/>
          <p:cNvSpPr>
            <a:spLocks noChangeShapeType="1"/>
          </p:cNvSpPr>
          <p:nvPr/>
        </p:nvSpPr>
        <p:spPr bwMode="auto">
          <a:xfrm flipH="1">
            <a:off x="6881813" y="2297832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" name="AutoShape 34"/>
          <p:cNvSpPr>
            <a:spLocks noChangeArrowheads="1"/>
          </p:cNvSpPr>
          <p:nvPr/>
        </p:nvSpPr>
        <p:spPr bwMode="auto">
          <a:xfrm>
            <a:off x="3886200" y="3959944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" name="Text Box 36"/>
          <p:cNvSpPr txBox="1">
            <a:spLocks noChangeArrowheads="1"/>
          </p:cNvSpPr>
          <p:nvPr/>
        </p:nvSpPr>
        <p:spPr bwMode="auto">
          <a:xfrm>
            <a:off x="738154" y="5805264"/>
            <a:ext cx="2514600" cy="395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Training Data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5297760" y="5805264"/>
            <a:ext cx="3162672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Model: Decision Tree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25" name="טבלה 24"/>
          <p:cNvGraphicFramePr>
            <a:graphicFrameLocks noGrp="1"/>
          </p:cNvGraphicFramePr>
          <p:nvPr/>
        </p:nvGraphicFramePr>
        <p:xfrm>
          <a:off x="306107" y="2060848"/>
          <a:ext cx="3474714" cy="35719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378"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Cheat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Taxable Income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Marital status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Refund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id</a:t>
                      </a:r>
                      <a:endParaRPr lang="he-IL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125K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Yes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1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 smtClean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100K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70K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3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 smtClean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120K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Yes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4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95K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Divorced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5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60K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6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220K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Divorced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Yes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7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85K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8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75K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9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90K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10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9" name="Line 14"/>
          <p:cNvSpPr>
            <a:spLocks noChangeShapeType="1"/>
          </p:cNvSpPr>
          <p:nvPr/>
        </p:nvSpPr>
        <p:spPr bwMode="auto">
          <a:xfrm flipH="1">
            <a:off x="5302994" y="3212976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4932040" y="3789040"/>
            <a:ext cx="504056" cy="369332"/>
          </a:xfrm>
          <a:prstGeom prst="rect">
            <a:avLst/>
          </a:prstGeom>
          <a:solidFill>
            <a:srgbClr val="33CCFF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NO</a:t>
            </a:r>
            <a:endParaRPr lang="he-IL" b="1" dirty="0">
              <a:solidFill>
                <a:schemeClr val="accent2"/>
              </a:solidFill>
            </a:endParaRPr>
          </a:p>
        </p:txBody>
      </p:sp>
      <p:cxnSp>
        <p:nvCxnSpPr>
          <p:cNvPr id="22" name="מחבר ישר 21"/>
          <p:cNvCxnSpPr/>
          <p:nvPr/>
        </p:nvCxnSpPr>
        <p:spPr>
          <a:xfrm>
            <a:off x="179512" y="2708920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/>
          <p:cNvCxnSpPr/>
          <p:nvPr/>
        </p:nvCxnSpPr>
        <p:spPr>
          <a:xfrm>
            <a:off x="179512" y="3645024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/>
          <p:cNvCxnSpPr/>
          <p:nvPr/>
        </p:nvCxnSpPr>
        <p:spPr>
          <a:xfrm>
            <a:off x="179512" y="4581128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7832228" y="4149080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6804248" y="3212976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6880225" y="378904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 err="1">
                <a:solidFill>
                  <a:srgbClr val="2D1993"/>
                </a:solidFill>
              </a:rPr>
              <a:t>MarSt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7002463" y="3212976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dirty="0"/>
              <a:t>No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8034213" y="4215085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Married</a:t>
            </a:r>
            <a:r>
              <a:rPr lang="en-US" sz="16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7494588" y="2276872"/>
            <a:ext cx="101748" cy="144016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8100392" y="4797152"/>
            <a:ext cx="504056" cy="369332"/>
          </a:xfrm>
          <a:prstGeom prst="rect">
            <a:avLst/>
          </a:prstGeom>
          <a:solidFill>
            <a:srgbClr val="33CCFF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NO</a:t>
            </a:r>
            <a:endParaRPr lang="he-IL" b="1" dirty="0">
              <a:solidFill>
                <a:schemeClr val="accent2"/>
              </a:solidFill>
            </a:endParaRPr>
          </a:p>
        </p:txBody>
      </p:sp>
      <p:cxnSp>
        <p:nvCxnSpPr>
          <p:cNvPr id="39" name="מחבר ישר 38"/>
          <p:cNvCxnSpPr/>
          <p:nvPr/>
        </p:nvCxnSpPr>
        <p:spPr>
          <a:xfrm>
            <a:off x="179512" y="3068960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/>
          <p:cNvCxnSpPr/>
          <p:nvPr/>
        </p:nvCxnSpPr>
        <p:spPr>
          <a:xfrm>
            <a:off x="179512" y="4293096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/>
          <p:cNvCxnSpPr/>
          <p:nvPr/>
        </p:nvCxnSpPr>
        <p:spPr>
          <a:xfrm>
            <a:off x="179512" y="5157192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  <a:noFill/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Decision tree construction: example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598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 rot="19183191">
            <a:off x="932552" y="1441994"/>
            <a:ext cx="11055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categorical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 rot="19183191">
            <a:off x="1724639" y="1441995"/>
            <a:ext cx="11055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categorical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 rot="19183191">
            <a:off x="2685112" y="1451156"/>
            <a:ext cx="79040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+mj-lt"/>
              </a:rPr>
              <a:t>Integer</a:t>
            </a:r>
            <a:endParaRPr lang="en-US" sz="16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 rot="19183191">
            <a:off x="3298472" y="1633893"/>
            <a:ext cx="5854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class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5864225" y="2870919"/>
            <a:ext cx="936625" cy="369332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rgbClr val="2D1993"/>
                </a:solidFill>
                <a:latin typeface="+mj-lt"/>
              </a:rPr>
              <a:t>Refund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5185032" y="3134444"/>
            <a:ext cx="4855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dirty="0">
                <a:latin typeface="+mj-lt"/>
              </a:rPr>
              <a:t>Yes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6503988" y="1916832"/>
            <a:ext cx="19023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Splitting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Attribute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Line 33"/>
          <p:cNvSpPr>
            <a:spLocks noChangeShapeType="1"/>
          </p:cNvSpPr>
          <p:nvPr/>
        </p:nvSpPr>
        <p:spPr bwMode="auto">
          <a:xfrm flipH="1">
            <a:off x="6881813" y="2297832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" name="AutoShape 34"/>
          <p:cNvSpPr>
            <a:spLocks noChangeArrowheads="1"/>
          </p:cNvSpPr>
          <p:nvPr/>
        </p:nvSpPr>
        <p:spPr bwMode="auto">
          <a:xfrm>
            <a:off x="3886200" y="3959944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" name="Text Box 36"/>
          <p:cNvSpPr txBox="1">
            <a:spLocks noChangeArrowheads="1"/>
          </p:cNvSpPr>
          <p:nvPr/>
        </p:nvSpPr>
        <p:spPr bwMode="auto">
          <a:xfrm>
            <a:off x="738154" y="5805264"/>
            <a:ext cx="2514600" cy="395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Training Data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5297760" y="5805264"/>
            <a:ext cx="3162672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Model: Decision Tree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25" name="טבלה 24"/>
          <p:cNvGraphicFramePr>
            <a:graphicFrameLocks noGrp="1"/>
          </p:cNvGraphicFramePr>
          <p:nvPr/>
        </p:nvGraphicFramePr>
        <p:xfrm>
          <a:off x="306107" y="2060848"/>
          <a:ext cx="3474714" cy="35719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378"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Cheat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Taxable Income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Marital status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Refund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id</a:t>
                      </a:r>
                      <a:endParaRPr lang="he-IL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125K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Yes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1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 smtClean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100K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70K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3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 smtClean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120K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Yes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4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95K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Divorced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5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60K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6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220K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Divorced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Yes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7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85K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8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75K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9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90K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10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9" name="Line 14"/>
          <p:cNvSpPr>
            <a:spLocks noChangeShapeType="1"/>
          </p:cNvSpPr>
          <p:nvPr/>
        </p:nvSpPr>
        <p:spPr bwMode="auto">
          <a:xfrm flipH="1">
            <a:off x="5302994" y="3212976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4932040" y="3789040"/>
            <a:ext cx="504056" cy="369332"/>
          </a:xfrm>
          <a:prstGeom prst="rect">
            <a:avLst/>
          </a:prstGeom>
          <a:solidFill>
            <a:srgbClr val="33CCFF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NO</a:t>
            </a:r>
            <a:endParaRPr lang="he-IL" b="1" dirty="0">
              <a:solidFill>
                <a:schemeClr val="accent2"/>
              </a:solidFill>
            </a:endParaRPr>
          </a:p>
        </p:txBody>
      </p:sp>
      <p:cxnSp>
        <p:nvCxnSpPr>
          <p:cNvPr id="22" name="מחבר ישר 21"/>
          <p:cNvCxnSpPr/>
          <p:nvPr/>
        </p:nvCxnSpPr>
        <p:spPr>
          <a:xfrm>
            <a:off x="179512" y="2708920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/>
          <p:cNvCxnSpPr/>
          <p:nvPr/>
        </p:nvCxnSpPr>
        <p:spPr>
          <a:xfrm>
            <a:off x="179512" y="3645024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/>
          <p:cNvCxnSpPr/>
          <p:nvPr/>
        </p:nvCxnSpPr>
        <p:spPr>
          <a:xfrm>
            <a:off x="179512" y="4581128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7832228" y="4149080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6804248" y="3212976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6880225" y="378904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 err="1">
                <a:solidFill>
                  <a:srgbClr val="2D1993"/>
                </a:solidFill>
              </a:rPr>
              <a:t>MarSt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7002463" y="3212976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dirty="0"/>
              <a:t>No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8034213" y="4215085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Married</a:t>
            </a:r>
            <a:r>
              <a:rPr lang="en-US" sz="16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7494588" y="2276872"/>
            <a:ext cx="101748" cy="144016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8100392" y="4797152"/>
            <a:ext cx="504056" cy="369332"/>
          </a:xfrm>
          <a:prstGeom prst="rect">
            <a:avLst/>
          </a:prstGeom>
          <a:solidFill>
            <a:srgbClr val="33CCFF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NO</a:t>
            </a:r>
            <a:endParaRPr lang="he-IL" b="1" dirty="0">
              <a:solidFill>
                <a:schemeClr val="accent2"/>
              </a:solidFill>
            </a:endParaRPr>
          </a:p>
        </p:txBody>
      </p:sp>
      <p:cxnSp>
        <p:nvCxnSpPr>
          <p:cNvPr id="39" name="מחבר ישר 38"/>
          <p:cNvCxnSpPr/>
          <p:nvPr/>
        </p:nvCxnSpPr>
        <p:spPr>
          <a:xfrm>
            <a:off x="179512" y="3068960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/>
          <p:cNvCxnSpPr/>
          <p:nvPr/>
        </p:nvCxnSpPr>
        <p:spPr>
          <a:xfrm>
            <a:off x="179512" y="4293096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/>
          <p:cNvCxnSpPr/>
          <p:nvPr/>
        </p:nvCxnSpPr>
        <p:spPr>
          <a:xfrm>
            <a:off x="179512" y="5157192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ine 11"/>
          <p:cNvSpPr>
            <a:spLocks noChangeShapeType="1"/>
          </p:cNvSpPr>
          <p:nvPr/>
        </p:nvSpPr>
        <p:spPr bwMode="auto">
          <a:xfrm flipH="1">
            <a:off x="6473031" y="4149080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3" name="Text Box 29"/>
          <p:cNvSpPr txBox="1">
            <a:spLocks noChangeArrowheads="1"/>
          </p:cNvSpPr>
          <p:nvPr/>
        </p:nvSpPr>
        <p:spPr bwMode="auto">
          <a:xfrm>
            <a:off x="5004048" y="42210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dirty="0"/>
              <a:t>Single, Divorced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  <a:noFill/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Decision tree construction: example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598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 rot="19183191">
            <a:off x="932552" y="1441994"/>
            <a:ext cx="11055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categorical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 rot="19183191">
            <a:off x="1724639" y="1441995"/>
            <a:ext cx="11055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categorical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 rot="19183191">
            <a:off x="2685112" y="1451156"/>
            <a:ext cx="79040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+mj-lt"/>
              </a:rPr>
              <a:t>Integer</a:t>
            </a:r>
            <a:endParaRPr lang="en-US" sz="16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 rot="19183191">
            <a:off x="3298472" y="1633893"/>
            <a:ext cx="5854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class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5864225" y="2870919"/>
            <a:ext cx="936625" cy="369332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rgbClr val="2D1993"/>
                </a:solidFill>
                <a:latin typeface="+mj-lt"/>
              </a:rPr>
              <a:t>Refund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5185032" y="3134444"/>
            <a:ext cx="4855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dirty="0">
                <a:latin typeface="+mj-lt"/>
              </a:rPr>
              <a:t>Yes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6503988" y="1916832"/>
            <a:ext cx="19023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Splitting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Attribute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Line 33"/>
          <p:cNvSpPr>
            <a:spLocks noChangeShapeType="1"/>
          </p:cNvSpPr>
          <p:nvPr/>
        </p:nvSpPr>
        <p:spPr bwMode="auto">
          <a:xfrm flipH="1">
            <a:off x="6881813" y="2297832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" name="AutoShape 34"/>
          <p:cNvSpPr>
            <a:spLocks noChangeArrowheads="1"/>
          </p:cNvSpPr>
          <p:nvPr/>
        </p:nvSpPr>
        <p:spPr bwMode="auto">
          <a:xfrm>
            <a:off x="3886200" y="3959944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" name="Text Box 36"/>
          <p:cNvSpPr txBox="1">
            <a:spLocks noChangeArrowheads="1"/>
          </p:cNvSpPr>
          <p:nvPr/>
        </p:nvSpPr>
        <p:spPr bwMode="auto">
          <a:xfrm>
            <a:off x="738154" y="5805264"/>
            <a:ext cx="2514600" cy="395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Training Data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5297760" y="5805264"/>
            <a:ext cx="3162672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Model: Decision Tree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25" name="טבלה 24"/>
          <p:cNvGraphicFramePr>
            <a:graphicFrameLocks noGrp="1"/>
          </p:cNvGraphicFramePr>
          <p:nvPr/>
        </p:nvGraphicFramePr>
        <p:xfrm>
          <a:off x="306107" y="2060848"/>
          <a:ext cx="3474714" cy="35719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378"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Cheat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Taxable Income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Marital status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Refund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id</a:t>
                      </a:r>
                      <a:endParaRPr lang="he-IL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125K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Yes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1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 smtClean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100K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70K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3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 smtClean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120K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Yes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4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95K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Divorced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5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60K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6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220K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Divorced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Yes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7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85K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8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75K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9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90K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10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9" name="Line 14"/>
          <p:cNvSpPr>
            <a:spLocks noChangeShapeType="1"/>
          </p:cNvSpPr>
          <p:nvPr/>
        </p:nvSpPr>
        <p:spPr bwMode="auto">
          <a:xfrm flipH="1">
            <a:off x="5302994" y="3212976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4932040" y="3789040"/>
            <a:ext cx="504056" cy="369332"/>
          </a:xfrm>
          <a:prstGeom prst="rect">
            <a:avLst/>
          </a:prstGeom>
          <a:solidFill>
            <a:srgbClr val="33CCFF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NO</a:t>
            </a:r>
            <a:endParaRPr lang="he-IL" b="1" dirty="0">
              <a:solidFill>
                <a:schemeClr val="accent2"/>
              </a:solidFill>
            </a:endParaRPr>
          </a:p>
        </p:txBody>
      </p:sp>
      <p:cxnSp>
        <p:nvCxnSpPr>
          <p:cNvPr id="22" name="מחבר ישר 21"/>
          <p:cNvCxnSpPr/>
          <p:nvPr/>
        </p:nvCxnSpPr>
        <p:spPr>
          <a:xfrm>
            <a:off x="179512" y="2708920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/>
          <p:cNvCxnSpPr/>
          <p:nvPr/>
        </p:nvCxnSpPr>
        <p:spPr>
          <a:xfrm>
            <a:off x="179512" y="3645024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/>
          <p:cNvCxnSpPr/>
          <p:nvPr/>
        </p:nvCxnSpPr>
        <p:spPr>
          <a:xfrm>
            <a:off x="179512" y="4581128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7832228" y="4149080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6804248" y="3212976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6880225" y="378904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 err="1">
                <a:solidFill>
                  <a:srgbClr val="2D1993"/>
                </a:solidFill>
              </a:rPr>
              <a:t>MarSt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7002463" y="3212976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dirty="0"/>
              <a:t>No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8034213" y="4215085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Married</a:t>
            </a:r>
            <a:r>
              <a:rPr lang="en-US" sz="16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7494588" y="2276872"/>
            <a:ext cx="101748" cy="144016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8100392" y="4797152"/>
            <a:ext cx="504056" cy="369332"/>
          </a:xfrm>
          <a:prstGeom prst="rect">
            <a:avLst/>
          </a:prstGeom>
          <a:solidFill>
            <a:srgbClr val="33CCFF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NO</a:t>
            </a:r>
            <a:endParaRPr lang="he-IL" b="1" dirty="0">
              <a:solidFill>
                <a:schemeClr val="accent2"/>
              </a:solidFill>
            </a:endParaRPr>
          </a:p>
        </p:txBody>
      </p:sp>
      <p:cxnSp>
        <p:nvCxnSpPr>
          <p:cNvPr id="39" name="מחבר ישר 38"/>
          <p:cNvCxnSpPr/>
          <p:nvPr/>
        </p:nvCxnSpPr>
        <p:spPr>
          <a:xfrm>
            <a:off x="179512" y="3068960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/>
          <p:cNvCxnSpPr/>
          <p:nvPr/>
        </p:nvCxnSpPr>
        <p:spPr>
          <a:xfrm>
            <a:off x="179512" y="4293096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/>
          <p:cNvCxnSpPr/>
          <p:nvPr/>
        </p:nvCxnSpPr>
        <p:spPr>
          <a:xfrm>
            <a:off x="179512" y="5157192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ine 11"/>
          <p:cNvSpPr>
            <a:spLocks noChangeShapeType="1"/>
          </p:cNvSpPr>
          <p:nvPr/>
        </p:nvSpPr>
        <p:spPr bwMode="auto">
          <a:xfrm flipH="1">
            <a:off x="6473031" y="4149080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3" name="Text Box 29"/>
          <p:cNvSpPr txBox="1">
            <a:spLocks noChangeArrowheads="1"/>
          </p:cNvSpPr>
          <p:nvPr/>
        </p:nvSpPr>
        <p:spPr bwMode="auto">
          <a:xfrm>
            <a:off x="5004048" y="42210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dirty="0"/>
              <a:t>Single, Divorced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4" name="מלבן 43"/>
          <p:cNvSpPr/>
          <p:nvPr/>
        </p:nvSpPr>
        <p:spPr>
          <a:xfrm>
            <a:off x="179512" y="3212976"/>
            <a:ext cx="3744416" cy="288032"/>
          </a:xfrm>
          <a:prstGeom prst="rect">
            <a:avLst/>
          </a:prstGeom>
          <a:solidFill>
            <a:srgbClr val="00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מלבן 44"/>
          <p:cNvSpPr/>
          <p:nvPr/>
        </p:nvSpPr>
        <p:spPr>
          <a:xfrm>
            <a:off x="179512" y="3789040"/>
            <a:ext cx="3744416" cy="288032"/>
          </a:xfrm>
          <a:prstGeom prst="rect">
            <a:avLst/>
          </a:prstGeom>
          <a:solidFill>
            <a:srgbClr val="00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מלבן 45"/>
          <p:cNvSpPr/>
          <p:nvPr/>
        </p:nvSpPr>
        <p:spPr>
          <a:xfrm>
            <a:off x="179512" y="4725144"/>
            <a:ext cx="3744416" cy="288032"/>
          </a:xfrm>
          <a:prstGeom prst="rect">
            <a:avLst/>
          </a:prstGeom>
          <a:solidFill>
            <a:srgbClr val="00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מלבן 46"/>
          <p:cNvSpPr/>
          <p:nvPr/>
        </p:nvSpPr>
        <p:spPr>
          <a:xfrm>
            <a:off x="179512" y="5301208"/>
            <a:ext cx="3744416" cy="288032"/>
          </a:xfrm>
          <a:prstGeom prst="rect">
            <a:avLst/>
          </a:prstGeom>
          <a:solidFill>
            <a:srgbClr val="00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  <a:noFill/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Decision tree construction: example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598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 rot="19183191">
            <a:off x="932552" y="1441994"/>
            <a:ext cx="11055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categorical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 rot="19183191">
            <a:off x="1724639" y="1441995"/>
            <a:ext cx="11055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categorical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 rot="19183191">
            <a:off x="2685112" y="1451156"/>
            <a:ext cx="79040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+mj-lt"/>
              </a:rPr>
              <a:t>Integer</a:t>
            </a:r>
            <a:endParaRPr lang="en-US" sz="16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 rot="19183191">
            <a:off x="3298472" y="1633893"/>
            <a:ext cx="5854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class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5864225" y="2870919"/>
            <a:ext cx="936625" cy="369332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rgbClr val="2D1993"/>
                </a:solidFill>
                <a:latin typeface="+mj-lt"/>
              </a:rPr>
              <a:t>Refund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5185032" y="3134444"/>
            <a:ext cx="4855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dirty="0">
                <a:latin typeface="+mj-lt"/>
              </a:rPr>
              <a:t>Yes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6503988" y="1916832"/>
            <a:ext cx="19023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Splitting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Attribute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Line 33"/>
          <p:cNvSpPr>
            <a:spLocks noChangeShapeType="1"/>
          </p:cNvSpPr>
          <p:nvPr/>
        </p:nvSpPr>
        <p:spPr bwMode="auto">
          <a:xfrm flipH="1">
            <a:off x="6881813" y="2297832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" name="AutoShape 34"/>
          <p:cNvSpPr>
            <a:spLocks noChangeArrowheads="1"/>
          </p:cNvSpPr>
          <p:nvPr/>
        </p:nvSpPr>
        <p:spPr bwMode="auto">
          <a:xfrm>
            <a:off x="3886200" y="3959944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" name="Text Box 36"/>
          <p:cNvSpPr txBox="1">
            <a:spLocks noChangeArrowheads="1"/>
          </p:cNvSpPr>
          <p:nvPr/>
        </p:nvSpPr>
        <p:spPr bwMode="auto">
          <a:xfrm>
            <a:off x="738154" y="5805264"/>
            <a:ext cx="2514600" cy="395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Training Data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5297760" y="5805264"/>
            <a:ext cx="3162672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Model: Decision Tree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25" name="טבלה 24"/>
          <p:cNvGraphicFramePr>
            <a:graphicFrameLocks noGrp="1"/>
          </p:cNvGraphicFramePr>
          <p:nvPr/>
        </p:nvGraphicFramePr>
        <p:xfrm>
          <a:off x="306107" y="2060848"/>
          <a:ext cx="3474714" cy="35719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378"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Cheat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Taxable Income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Marital status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Refund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id</a:t>
                      </a:r>
                      <a:endParaRPr lang="he-IL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125K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Yes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1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 smtClean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100K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70K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3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 smtClean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120K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Yes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4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95K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Divorced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5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60K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6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220K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Divorced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Yes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7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85K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8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75K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9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90K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10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9" name="Line 14"/>
          <p:cNvSpPr>
            <a:spLocks noChangeShapeType="1"/>
          </p:cNvSpPr>
          <p:nvPr/>
        </p:nvSpPr>
        <p:spPr bwMode="auto">
          <a:xfrm flipH="1">
            <a:off x="5302994" y="3212976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4932040" y="3789040"/>
            <a:ext cx="504056" cy="369332"/>
          </a:xfrm>
          <a:prstGeom prst="rect">
            <a:avLst/>
          </a:prstGeom>
          <a:solidFill>
            <a:srgbClr val="33CCFF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NO</a:t>
            </a:r>
            <a:endParaRPr lang="he-IL" b="1" dirty="0">
              <a:solidFill>
                <a:schemeClr val="accent2"/>
              </a:solidFill>
            </a:endParaRPr>
          </a:p>
        </p:txBody>
      </p:sp>
      <p:cxnSp>
        <p:nvCxnSpPr>
          <p:cNvPr id="22" name="מחבר ישר 21"/>
          <p:cNvCxnSpPr/>
          <p:nvPr/>
        </p:nvCxnSpPr>
        <p:spPr>
          <a:xfrm>
            <a:off x="179512" y="2708920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/>
          <p:cNvCxnSpPr/>
          <p:nvPr/>
        </p:nvCxnSpPr>
        <p:spPr>
          <a:xfrm>
            <a:off x="179512" y="3645024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/>
          <p:cNvCxnSpPr/>
          <p:nvPr/>
        </p:nvCxnSpPr>
        <p:spPr>
          <a:xfrm>
            <a:off x="179512" y="4581128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7832228" y="4149080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6804248" y="3212976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6880225" y="378904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 err="1">
                <a:solidFill>
                  <a:srgbClr val="2D1993"/>
                </a:solidFill>
              </a:rPr>
              <a:t>MarSt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7002463" y="3212976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dirty="0"/>
              <a:t>No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8034213" y="4215085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Married</a:t>
            </a:r>
            <a:r>
              <a:rPr lang="en-US" sz="16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7494588" y="2276872"/>
            <a:ext cx="101748" cy="144016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8100392" y="4797152"/>
            <a:ext cx="504056" cy="369332"/>
          </a:xfrm>
          <a:prstGeom prst="rect">
            <a:avLst/>
          </a:prstGeom>
          <a:solidFill>
            <a:srgbClr val="33CCFF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NO</a:t>
            </a:r>
            <a:endParaRPr lang="he-IL" b="1" dirty="0">
              <a:solidFill>
                <a:schemeClr val="accent2"/>
              </a:solidFill>
            </a:endParaRPr>
          </a:p>
        </p:txBody>
      </p:sp>
      <p:cxnSp>
        <p:nvCxnSpPr>
          <p:cNvPr id="39" name="מחבר ישר 38"/>
          <p:cNvCxnSpPr/>
          <p:nvPr/>
        </p:nvCxnSpPr>
        <p:spPr>
          <a:xfrm>
            <a:off x="179512" y="3068960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/>
          <p:cNvCxnSpPr/>
          <p:nvPr/>
        </p:nvCxnSpPr>
        <p:spPr>
          <a:xfrm>
            <a:off x="179512" y="4293096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/>
          <p:cNvCxnSpPr/>
          <p:nvPr/>
        </p:nvCxnSpPr>
        <p:spPr>
          <a:xfrm>
            <a:off x="179512" y="5157192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ine 11"/>
          <p:cNvSpPr>
            <a:spLocks noChangeShapeType="1"/>
          </p:cNvSpPr>
          <p:nvPr/>
        </p:nvSpPr>
        <p:spPr bwMode="auto">
          <a:xfrm flipH="1">
            <a:off x="6473031" y="4149080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3" name="Text Box 29"/>
          <p:cNvSpPr txBox="1">
            <a:spLocks noChangeArrowheads="1"/>
          </p:cNvSpPr>
          <p:nvPr/>
        </p:nvSpPr>
        <p:spPr bwMode="auto">
          <a:xfrm>
            <a:off x="5004048" y="42210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dirty="0"/>
              <a:t>Single, Divorced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4" name="מלבן 43"/>
          <p:cNvSpPr/>
          <p:nvPr/>
        </p:nvSpPr>
        <p:spPr>
          <a:xfrm>
            <a:off x="179512" y="3212976"/>
            <a:ext cx="3744416" cy="288032"/>
          </a:xfrm>
          <a:prstGeom prst="rect">
            <a:avLst/>
          </a:prstGeom>
          <a:solidFill>
            <a:srgbClr val="00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מלבן 44"/>
          <p:cNvSpPr/>
          <p:nvPr/>
        </p:nvSpPr>
        <p:spPr>
          <a:xfrm>
            <a:off x="179512" y="3789040"/>
            <a:ext cx="3744416" cy="288032"/>
          </a:xfrm>
          <a:prstGeom prst="rect">
            <a:avLst/>
          </a:prstGeom>
          <a:solidFill>
            <a:srgbClr val="00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מלבן 45"/>
          <p:cNvSpPr/>
          <p:nvPr/>
        </p:nvSpPr>
        <p:spPr>
          <a:xfrm>
            <a:off x="179512" y="4725144"/>
            <a:ext cx="3744416" cy="288032"/>
          </a:xfrm>
          <a:prstGeom prst="rect">
            <a:avLst/>
          </a:prstGeom>
          <a:solidFill>
            <a:srgbClr val="00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מלבן 46"/>
          <p:cNvSpPr/>
          <p:nvPr/>
        </p:nvSpPr>
        <p:spPr>
          <a:xfrm>
            <a:off x="179512" y="5301208"/>
            <a:ext cx="3744416" cy="288032"/>
          </a:xfrm>
          <a:prstGeom prst="rect">
            <a:avLst/>
          </a:prstGeom>
          <a:solidFill>
            <a:srgbClr val="00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Text Box 17"/>
          <p:cNvSpPr txBox="1">
            <a:spLocks noChangeArrowheads="1"/>
          </p:cNvSpPr>
          <p:nvPr/>
        </p:nvSpPr>
        <p:spPr bwMode="auto">
          <a:xfrm>
            <a:off x="6154738" y="4705623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 err="1">
                <a:solidFill>
                  <a:srgbClr val="2D1993"/>
                </a:solidFill>
              </a:rPr>
              <a:t>TaxInc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7164388" y="503582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&gt; 80K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51" name="Line 9"/>
          <p:cNvSpPr>
            <a:spLocks noChangeShapeType="1"/>
          </p:cNvSpPr>
          <p:nvPr/>
        </p:nvSpPr>
        <p:spPr bwMode="auto">
          <a:xfrm>
            <a:off x="7092280" y="5062190"/>
            <a:ext cx="216024" cy="45504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  <a:noFill/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Decision tree construction: example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598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 rot="19183191">
            <a:off x="932552" y="1441994"/>
            <a:ext cx="11055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categorical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 rot="19183191">
            <a:off x="1724639" y="1441995"/>
            <a:ext cx="11055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categorical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 rot="19183191">
            <a:off x="2685112" y="1451156"/>
            <a:ext cx="79040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+mj-lt"/>
              </a:rPr>
              <a:t>Integer</a:t>
            </a:r>
            <a:endParaRPr lang="en-US" sz="16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 rot="19183191">
            <a:off x="3298472" y="1633893"/>
            <a:ext cx="5854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class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5864225" y="2870919"/>
            <a:ext cx="936625" cy="369332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rgbClr val="2D1993"/>
                </a:solidFill>
                <a:latin typeface="+mj-lt"/>
              </a:rPr>
              <a:t>Refund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5185032" y="3134444"/>
            <a:ext cx="4855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dirty="0">
                <a:latin typeface="+mj-lt"/>
              </a:rPr>
              <a:t>Yes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6503988" y="1916832"/>
            <a:ext cx="19023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Splitting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Attribute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Line 33"/>
          <p:cNvSpPr>
            <a:spLocks noChangeShapeType="1"/>
          </p:cNvSpPr>
          <p:nvPr/>
        </p:nvSpPr>
        <p:spPr bwMode="auto">
          <a:xfrm flipH="1">
            <a:off x="6881813" y="2297832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" name="AutoShape 34"/>
          <p:cNvSpPr>
            <a:spLocks noChangeArrowheads="1"/>
          </p:cNvSpPr>
          <p:nvPr/>
        </p:nvSpPr>
        <p:spPr bwMode="auto">
          <a:xfrm>
            <a:off x="3886200" y="3959944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" name="Text Box 36"/>
          <p:cNvSpPr txBox="1">
            <a:spLocks noChangeArrowheads="1"/>
          </p:cNvSpPr>
          <p:nvPr/>
        </p:nvSpPr>
        <p:spPr bwMode="auto">
          <a:xfrm>
            <a:off x="738154" y="5805264"/>
            <a:ext cx="2514600" cy="395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Training Data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5297760" y="5805264"/>
            <a:ext cx="3162672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Model: Decision Tree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25" name="טבלה 24"/>
          <p:cNvGraphicFramePr>
            <a:graphicFrameLocks noGrp="1"/>
          </p:cNvGraphicFramePr>
          <p:nvPr/>
        </p:nvGraphicFramePr>
        <p:xfrm>
          <a:off x="306107" y="2060848"/>
          <a:ext cx="3474714" cy="35719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378"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Cheat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Taxable Income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Marital status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Refund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id</a:t>
                      </a:r>
                      <a:endParaRPr lang="he-IL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125K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Yes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1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 smtClean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100K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70K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3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 smtClean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120K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Yes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4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95K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Divorced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5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60K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6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220K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Divorced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Yes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7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85K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8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75K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9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90K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10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9" name="Line 14"/>
          <p:cNvSpPr>
            <a:spLocks noChangeShapeType="1"/>
          </p:cNvSpPr>
          <p:nvPr/>
        </p:nvSpPr>
        <p:spPr bwMode="auto">
          <a:xfrm flipH="1">
            <a:off x="5302994" y="3212976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4932040" y="3789040"/>
            <a:ext cx="504056" cy="369332"/>
          </a:xfrm>
          <a:prstGeom prst="rect">
            <a:avLst/>
          </a:prstGeom>
          <a:solidFill>
            <a:srgbClr val="33CCFF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NO</a:t>
            </a:r>
            <a:endParaRPr lang="he-IL" b="1" dirty="0">
              <a:solidFill>
                <a:schemeClr val="accent2"/>
              </a:solidFill>
            </a:endParaRPr>
          </a:p>
        </p:txBody>
      </p:sp>
      <p:cxnSp>
        <p:nvCxnSpPr>
          <p:cNvPr id="22" name="מחבר ישר 21"/>
          <p:cNvCxnSpPr/>
          <p:nvPr/>
        </p:nvCxnSpPr>
        <p:spPr>
          <a:xfrm>
            <a:off x="179512" y="2708920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/>
          <p:cNvCxnSpPr/>
          <p:nvPr/>
        </p:nvCxnSpPr>
        <p:spPr>
          <a:xfrm>
            <a:off x="179512" y="3645024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/>
          <p:cNvCxnSpPr/>
          <p:nvPr/>
        </p:nvCxnSpPr>
        <p:spPr>
          <a:xfrm>
            <a:off x="179512" y="4581128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7832228" y="4149080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6804248" y="3212976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6880225" y="378904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 err="1">
                <a:solidFill>
                  <a:srgbClr val="2D1993"/>
                </a:solidFill>
              </a:rPr>
              <a:t>MarSt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7002463" y="3212976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dirty="0"/>
              <a:t>No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8034213" y="4215085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Married</a:t>
            </a:r>
            <a:r>
              <a:rPr lang="en-US" sz="16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7494588" y="2276872"/>
            <a:ext cx="101748" cy="144016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8100392" y="4797152"/>
            <a:ext cx="504056" cy="369332"/>
          </a:xfrm>
          <a:prstGeom prst="rect">
            <a:avLst/>
          </a:prstGeom>
          <a:solidFill>
            <a:srgbClr val="33CCFF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NO</a:t>
            </a:r>
            <a:endParaRPr lang="he-IL" b="1" dirty="0">
              <a:solidFill>
                <a:schemeClr val="accent2"/>
              </a:solidFill>
            </a:endParaRPr>
          </a:p>
        </p:txBody>
      </p:sp>
      <p:cxnSp>
        <p:nvCxnSpPr>
          <p:cNvPr id="39" name="מחבר ישר 38"/>
          <p:cNvCxnSpPr/>
          <p:nvPr/>
        </p:nvCxnSpPr>
        <p:spPr>
          <a:xfrm>
            <a:off x="179512" y="3068960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/>
          <p:cNvCxnSpPr/>
          <p:nvPr/>
        </p:nvCxnSpPr>
        <p:spPr>
          <a:xfrm>
            <a:off x="179512" y="4293096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/>
          <p:cNvCxnSpPr/>
          <p:nvPr/>
        </p:nvCxnSpPr>
        <p:spPr>
          <a:xfrm>
            <a:off x="179512" y="5157192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ine 11"/>
          <p:cNvSpPr>
            <a:spLocks noChangeShapeType="1"/>
          </p:cNvSpPr>
          <p:nvPr/>
        </p:nvSpPr>
        <p:spPr bwMode="auto">
          <a:xfrm flipH="1">
            <a:off x="6473031" y="4149080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3" name="Text Box 29"/>
          <p:cNvSpPr txBox="1">
            <a:spLocks noChangeArrowheads="1"/>
          </p:cNvSpPr>
          <p:nvPr/>
        </p:nvSpPr>
        <p:spPr bwMode="auto">
          <a:xfrm>
            <a:off x="5004048" y="42210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dirty="0"/>
              <a:t>Single, Divorced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5" name="מלבן 44"/>
          <p:cNvSpPr/>
          <p:nvPr/>
        </p:nvSpPr>
        <p:spPr>
          <a:xfrm>
            <a:off x="179512" y="3789040"/>
            <a:ext cx="3744416" cy="288032"/>
          </a:xfrm>
          <a:prstGeom prst="rect">
            <a:avLst/>
          </a:prstGeom>
          <a:solidFill>
            <a:srgbClr val="00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מלבן 45"/>
          <p:cNvSpPr/>
          <p:nvPr/>
        </p:nvSpPr>
        <p:spPr>
          <a:xfrm>
            <a:off x="179512" y="4725144"/>
            <a:ext cx="3744416" cy="288032"/>
          </a:xfrm>
          <a:prstGeom prst="rect">
            <a:avLst/>
          </a:prstGeom>
          <a:solidFill>
            <a:srgbClr val="00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מלבן 46"/>
          <p:cNvSpPr/>
          <p:nvPr/>
        </p:nvSpPr>
        <p:spPr>
          <a:xfrm>
            <a:off x="179512" y="5301208"/>
            <a:ext cx="3744416" cy="288032"/>
          </a:xfrm>
          <a:prstGeom prst="rect">
            <a:avLst/>
          </a:prstGeom>
          <a:solidFill>
            <a:srgbClr val="00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Text Box 17"/>
          <p:cNvSpPr txBox="1">
            <a:spLocks noChangeArrowheads="1"/>
          </p:cNvSpPr>
          <p:nvPr/>
        </p:nvSpPr>
        <p:spPr bwMode="auto">
          <a:xfrm>
            <a:off x="6154738" y="4705623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 err="1">
                <a:solidFill>
                  <a:srgbClr val="2D1993"/>
                </a:solidFill>
              </a:rPr>
              <a:t>TaxInc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7164388" y="503582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&gt; 80K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51" name="Line 9"/>
          <p:cNvSpPr>
            <a:spLocks noChangeShapeType="1"/>
          </p:cNvSpPr>
          <p:nvPr/>
        </p:nvSpPr>
        <p:spPr bwMode="auto">
          <a:xfrm>
            <a:off x="7092280" y="5062190"/>
            <a:ext cx="216024" cy="45504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  <a:noFill/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Decision tree construction: example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598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3600" b="1" dirty="0" smtClean="0">
                <a:solidFill>
                  <a:srgbClr val="0070C0"/>
                </a:solidFill>
              </a:rPr>
              <a:t>Data mining/</a:t>
            </a:r>
            <a:br>
              <a:rPr lang="en-US" sz="3600" b="1" dirty="0" smtClean="0">
                <a:solidFill>
                  <a:srgbClr val="0070C0"/>
                </a:solidFill>
              </a:rPr>
            </a:br>
            <a:r>
              <a:rPr lang="en-US" sz="3600" b="1" dirty="0" smtClean="0">
                <a:solidFill>
                  <a:srgbClr val="0070C0"/>
                </a:solidFill>
              </a:rPr>
              <a:t>Knowledge Discovery in DB (KDD)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69751" y="1484784"/>
            <a:ext cx="8435975" cy="1920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 marL="341313" indent="-341313" eaLnBrk="0" hangingPunct="0"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marL="457200" indent="-457200">
              <a:spcBef>
                <a:spcPts val="600"/>
              </a:spcBef>
              <a:buClr>
                <a:srgbClr val="3333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altLang="he-IL" sz="2400" dirty="0" smtClean="0">
                <a:solidFill>
                  <a:schemeClr val="tx1"/>
                </a:solidFill>
                <a:latin typeface="+mj-lt"/>
              </a:rPr>
              <a:t>Infer actionable knowledge/insights from data</a:t>
            </a:r>
          </a:p>
          <a:p>
            <a:pPr marL="858837" lvl="1" indent="-457200">
              <a:spcBef>
                <a:spcPts val="600"/>
              </a:spcBef>
              <a:buClr>
                <a:srgbClr val="3333FF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altLang="he-IL" sz="2000" dirty="0" smtClean="0">
                <a:solidFill>
                  <a:schemeClr val="tx1"/>
                </a:solidFill>
                <a:latin typeface="+mj-lt"/>
              </a:rPr>
              <a:t>When men buy diapers on Fridays, they also buy </a:t>
            </a:r>
            <a:r>
              <a:rPr lang="en-GB" altLang="he-IL" sz="2000" dirty="0" smtClean="0">
                <a:solidFill>
                  <a:schemeClr val="tx1"/>
                </a:solidFill>
                <a:latin typeface="+mj-lt"/>
              </a:rPr>
              <a:t>beer (a myth…)</a:t>
            </a:r>
            <a:endParaRPr lang="en-GB" altLang="he-IL" sz="2000" dirty="0" smtClean="0">
              <a:solidFill>
                <a:schemeClr val="tx1"/>
              </a:solidFill>
              <a:latin typeface="+mj-lt"/>
            </a:endParaRPr>
          </a:p>
          <a:p>
            <a:pPr marL="858837" lvl="1" indent="-457200">
              <a:spcBef>
                <a:spcPts val="600"/>
              </a:spcBef>
              <a:buClr>
                <a:srgbClr val="3333FF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altLang="he-IL" sz="2000" dirty="0" smtClean="0">
                <a:solidFill>
                  <a:schemeClr val="tx1"/>
                </a:solidFill>
                <a:latin typeface="+mj-lt"/>
              </a:rPr>
              <a:t>Email spamming accounts tend to cluster in communities</a:t>
            </a:r>
          </a:p>
          <a:p>
            <a:pPr marL="858837" lvl="1" indent="-457200">
              <a:spcBef>
                <a:spcPts val="600"/>
              </a:spcBef>
              <a:buClr>
                <a:srgbClr val="3333FF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altLang="he-IL" sz="2000" dirty="0" smtClean="0">
                <a:solidFill>
                  <a:schemeClr val="tx1"/>
                </a:solidFill>
                <a:latin typeface="+mj-lt"/>
              </a:rPr>
              <a:t>Both love &amp; hate drive reality ratings</a:t>
            </a:r>
            <a:br>
              <a:rPr lang="en-GB" altLang="he-IL" sz="2000" dirty="0" smtClean="0">
                <a:solidFill>
                  <a:schemeClr val="tx1"/>
                </a:solidFill>
                <a:latin typeface="+mj-lt"/>
              </a:rPr>
            </a:br>
            <a:endParaRPr lang="en-GB" altLang="he-IL" sz="2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639" y="3540001"/>
            <a:ext cx="5004048" cy="3248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Bent-Up Arrow 2"/>
          <p:cNvSpPr>
            <a:spLocks/>
          </p:cNvSpPr>
          <p:nvPr/>
        </p:nvSpPr>
        <p:spPr>
          <a:xfrm flipV="1">
            <a:off x="5292080" y="2841470"/>
            <a:ext cx="1442503" cy="671233"/>
          </a:xfrm>
          <a:prstGeom prst="bentUpArrow">
            <a:avLst>
              <a:gd name="adj1" fmla="val 25000"/>
              <a:gd name="adj2" fmla="val 2235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809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 rot="19183191">
            <a:off x="932552" y="1441994"/>
            <a:ext cx="11055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categorical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 rot="19183191">
            <a:off x="1724639" y="1441995"/>
            <a:ext cx="11055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categorical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 rot="19183191">
            <a:off x="2685112" y="1451156"/>
            <a:ext cx="79040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+mj-lt"/>
              </a:rPr>
              <a:t>Integer</a:t>
            </a:r>
            <a:endParaRPr lang="en-US" sz="16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 rot="19183191">
            <a:off x="3298472" y="1633893"/>
            <a:ext cx="5854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class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5864225" y="2870919"/>
            <a:ext cx="936625" cy="369332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rgbClr val="2D1993"/>
                </a:solidFill>
                <a:latin typeface="+mj-lt"/>
              </a:rPr>
              <a:t>Refund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5185032" y="3134444"/>
            <a:ext cx="4855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dirty="0">
                <a:latin typeface="+mj-lt"/>
              </a:rPr>
              <a:t>Yes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6503988" y="1916832"/>
            <a:ext cx="19023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Splitting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Attribute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Line 33"/>
          <p:cNvSpPr>
            <a:spLocks noChangeShapeType="1"/>
          </p:cNvSpPr>
          <p:nvPr/>
        </p:nvSpPr>
        <p:spPr bwMode="auto">
          <a:xfrm flipH="1">
            <a:off x="6881813" y="2297832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" name="AutoShape 34"/>
          <p:cNvSpPr>
            <a:spLocks noChangeArrowheads="1"/>
          </p:cNvSpPr>
          <p:nvPr/>
        </p:nvSpPr>
        <p:spPr bwMode="auto">
          <a:xfrm>
            <a:off x="3886200" y="3959944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" name="Text Box 36"/>
          <p:cNvSpPr txBox="1">
            <a:spLocks noChangeArrowheads="1"/>
          </p:cNvSpPr>
          <p:nvPr/>
        </p:nvSpPr>
        <p:spPr bwMode="auto">
          <a:xfrm>
            <a:off x="738154" y="5805264"/>
            <a:ext cx="2514600" cy="395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Training Data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5297760" y="5805264"/>
            <a:ext cx="3162672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Model: Decision Tree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25" name="טבלה 24"/>
          <p:cNvGraphicFramePr>
            <a:graphicFrameLocks noGrp="1"/>
          </p:cNvGraphicFramePr>
          <p:nvPr/>
        </p:nvGraphicFramePr>
        <p:xfrm>
          <a:off x="306107" y="2060848"/>
          <a:ext cx="3474714" cy="35719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378"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Cheat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Taxable Income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Marital status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Refund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id</a:t>
                      </a:r>
                      <a:endParaRPr lang="he-IL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125K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Yes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1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 smtClean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100K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70K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3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 smtClean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120K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Yes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4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95K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Divorced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5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60K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6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220K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Divorced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Yes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7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85K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8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75K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9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90K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10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9" name="Line 14"/>
          <p:cNvSpPr>
            <a:spLocks noChangeShapeType="1"/>
          </p:cNvSpPr>
          <p:nvPr/>
        </p:nvSpPr>
        <p:spPr bwMode="auto">
          <a:xfrm flipH="1">
            <a:off x="5302994" y="3212976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4932040" y="3789040"/>
            <a:ext cx="504056" cy="369332"/>
          </a:xfrm>
          <a:prstGeom prst="rect">
            <a:avLst/>
          </a:prstGeom>
          <a:solidFill>
            <a:srgbClr val="33CCFF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NO</a:t>
            </a:r>
            <a:endParaRPr lang="he-IL" b="1" dirty="0">
              <a:solidFill>
                <a:schemeClr val="accent2"/>
              </a:solidFill>
            </a:endParaRPr>
          </a:p>
        </p:txBody>
      </p:sp>
      <p:cxnSp>
        <p:nvCxnSpPr>
          <p:cNvPr id="22" name="מחבר ישר 21"/>
          <p:cNvCxnSpPr/>
          <p:nvPr/>
        </p:nvCxnSpPr>
        <p:spPr>
          <a:xfrm>
            <a:off x="179512" y="2708920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/>
          <p:cNvCxnSpPr/>
          <p:nvPr/>
        </p:nvCxnSpPr>
        <p:spPr>
          <a:xfrm>
            <a:off x="179512" y="3645024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/>
          <p:cNvCxnSpPr/>
          <p:nvPr/>
        </p:nvCxnSpPr>
        <p:spPr>
          <a:xfrm>
            <a:off x="179512" y="4581128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7832228" y="4149080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6804248" y="3212976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6880225" y="378904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 err="1">
                <a:solidFill>
                  <a:srgbClr val="2D1993"/>
                </a:solidFill>
              </a:rPr>
              <a:t>MarSt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7002463" y="3212976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dirty="0"/>
              <a:t>No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8034213" y="4215085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Married</a:t>
            </a:r>
            <a:r>
              <a:rPr lang="en-US" sz="16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7494588" y="2276872"/>
            <a:ext cx="101748" cy="144016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8100392" y="4797152"/>
            <a:ext cx="504056" cy="369332"/>
          </a:xfrm>
          <a:prstGeom prst="rect">
            <a:avLst/>
          </a:prstGeom>
          <a:solidFill>
            <a:srgbClr val="33CCFF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NO</a:t>
            </a:r>
            <a:endParaRPr lang="he-IL" b="1" dirty="0">
              <a:solidFill>
                <a:schemeClr val="accent2"/>
              </a:solidFill>
            </a:endParaRPr>
          </a:p>
        </p:txBody>
      </p:sp>
      <p:cxnSp>
        <p:nvCxnSpPr>
          <p:cNvPr id="39" name="מחבר ישר 38"/>
          <p:cNvCxnSpPr/>
          <p:nvPr/>
        </p:nvCxnSpPr>
        <p:spPr>
          <a:xfrm>
            <a:off x="179512" y="3068960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/>
          <p:cNvCxnSpPr/>
          <p:nvPr/>
        </p:nvCxnSpPr>
        <p:spPr>
          <a:xfrm>
            <a:off x="179512" y="4293096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/>
          <p:cNvCxnSpPr/>
          <p:nvPr/>
        </p:nvCxnSpPr>
        <p:spPr>
          <a:xfrm>
            <a:off x="179512" y="5157192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ine 11"/>
          <p:cNvSpPr>
            <a:spLocks noChangeShapeType="1"/>
          </p:cNvSpPr>
          <p:nvPr/>
        </p:nvSpPr>
        <p:spPr bwMode="auto">
          <a:xfrm flipH="1">
            <a:off x="6473031" y="4149080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3" name="Text Box 29"/>
          <p:cNvSpPr txBox="1">
            <a:spLocks noChangeArrowheads="1"/>
          </p:cNvSpPr>
          <p:nvPr/>
        </p:nvSpPr>
        <p:spPr bwMode="auto">
          <a:xfrm>
            <a:off x="5004048" y="42210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dirty="0"/>
              <a:t>Single, Divorced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5" name="מלבן 44"/>
          <p:cNvSpPr/>
          <p:nvPr/>
        </p:nvSpPr>
        <p:spPr>
          <a:xfrm>
            <a:off x="179512" y="3789040"/>
            <a:ext cx="3744416" cy="288032"/>
          </a:xfrm>
          <a:prstGeom prst="rect">
            <a:avLst/>
          </a:prstGeom>
          <a:solidFill>
            <a:srgbClr val="00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מלבן 45"/>
          <p:cNvSpPr/>
          <p:nvPr/>
        </p:nvSpPr>
        <p:spPr>
          <a:xfrm>
            <a:off x="179512" y="4725144"/>
            <a:ext cx="3744416" cy="288032"/>
          </a:xfrm>
          <a:prstGeom prst="rect">
            <a:avLst/>
          </a:prstGeom>
          <a:solidFill>
            <a:srgbClr val="00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מלבן 46"/>
          <p:cNvSpPr/>
          <p:nvPr/>
        </p:nvSpPr>
        <p:spPr>
          <a:xfrm>
            <a:off x="179512" y="5301208"/>
            <a:ext cx="3744416" cy="288032"/>
          </a:xfrm>
          <a:prstGeom prst="rect">
            <a:avLst/>
          </a:prstGeom>
          <a:solidFill>
            <a:srgbClr val="00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Text Box 17"/>
          <p:cNvSpPr txBox="1">
            <a:spLocks noChangeArrowheads="1"/>
          </p:cNvSpPr>
          <p:nvPr/>
        </p:nvSpPr>
        <p:spPr bwMode="auto">
          <a:xfrm>
            <a:off x="6154738" y="4705623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 err="1">
                <a:solidFill>
                  <a:srgbClr val="2D1993"/>
                </a:solidFill>
              </a:rPr>
              <a:t>TaxInc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9" name="Line 9"/>
          <p:cNvSpPr>
            <a:spLocks noChangeShapeType="1"/>
          </p:cNvSpPr>
          <p:nvPr/>
        </p:nvSpPr>
        <p:spPr bwMode="auto">
          <a:xfrm>
            <a:off x="7092280" y="5062190"/>
            <a:ext cx="216024" cy="45504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7164388" y="503582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&gt; 80K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92280" y="5517232"/>
            <a:ext cx="576064" cy="369332"/>
          </a:xfrm>
          <a:prstGeom prst="rect">
            <a:avLst/>
          </a:prstGeom>
          <a:solidFill>
            <a:srgbClr val="33CCFF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Yes</a:t>
            </a:r>
            <a:endParaRPr lang="he-IL" b="1" dirty="0">
              <a:solidFill>
                <a:schemeClr val="accent2"/>
              </a:solidFill>
            </a:endParaRPr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  <a:noFill/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Decision tree construction: example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598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 rot="19183191">
            <a:off x="932552" y="1441994"/>
            <a:ext cx="11055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categorical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 rot="19183191">
            <a:off x="1724639" y="1441995"/>
            <a:ext cx="11055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categorical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 rot="19183191">
            <a:off x="2685112" y="1451156"/>
            <a:ext cx="79040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+mj-lt"/>
              </a:rPr>
              <a:t>Integer</a:t>
            </a:r>
            <a:endParaRPr lang="en-US" sz="16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 rot="19183191">
            <a:off x="3298472" y="1633893"/>
            <a:ext cx="5854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class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5864225" y="2870919"/>
            <a:ext cx="936625" cy="369332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rgbClr val="2D1993"/>
                </a:solidFill>
                <a:latin typeface="+mj-lt"/>
              </a:rPr>
              <a:t>Refund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5185032" y="3134444"/>
            <a:ext cx="4855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dirty="0">
                <a:latin typeface="+mj-lt"/>
              </a:rPr>
              <a:t>Yes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6503988" y="1916832"/>
            <a:ext cx="19023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Splitting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Attribute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Line 33"/>
          <p:cNvSpPr>
            <a:spLocks noChangeShapeType="1"/>
          </p:cNvSpPr>
          <p:nvPr/>
        </p:nvSpPr>
        <p:spPr bwMode="auto">
          <a:xfrm flipH="1">
            <a:off x="6881813" y="2297832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" name="AutoShape 34"/>
          <p:cNvSpPr>
            <a:spLocks noChangeArrowheads="1"/>
          </p:cNvSpPr>
          <p:nvPr/>
        </p:nvSpPr>
        <p:spPr bwMode="auto">
          <a:xfrm>
            <a:off x="3886200" y="3959944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" name="Text Box 36"/>
          <p:cNvSpPr txBox="1">
            <a:spLocks noChangeArrowheads="1"/>
          </p:cNvSpPr>
          <p:nvPr/>
        </p:nvSpPr>
        <p:spPr bwMode="auto">
          <a:xfrm>
            <a:off x="738154" y="5805264"/>
            <a:ext cx="2514600" cy="395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Training Data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5297760" y="5805264"/>
            <a:ext cx="3162672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Model: Decision Tree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25" name="טבלה 24"/>
          <p:cNvGraphicFramePr>
            <a:graphicFrameLocks noGrp="1"/>
          </p:cNvGraphicFramePr>
          <p:nvPr/>
        </p:nvGraphicFramePr>
        <p:xfrm>
          <a:off x="306107" y="2060848"/>
          <a:ext cx="3474714" cy="35719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378"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Cheat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Taxable Income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Marital status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Refund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id</a:t>
                      </a:r>
                      <a:endParaRPr lang="he-IL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125K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Yes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1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 smtClean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100K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70K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3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 smtClean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120K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Yes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4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95K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Divorced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5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60K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6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220K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Divorced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Yes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7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85K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8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75K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9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90K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10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9" name="Line 14"/>
          <p:cNvSpPr>
            <a:spLocks noChangeShapeType="1"/>
          </p:cNvSpPr>
          <p:nvPr/>
        </p:nvSpPr>
        <p:spPr bwMode="auto">
          <a:xfrm flipH="1">
            <a:off x="5302994" y="3212976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4932040" y="3789040"/>
            <a:ext cx="504056" cy="369332"/>
          </a:xfrm>
          <a:prstGeom prst="rect">
            <a:avLst/>
          </a:prstGeom>
          <a:solidFill>
            <a:srgbClr val="33CCFF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NO</a:t>
            </a:r>
            <a:endParaRPr lang="he-IL" b="1" dirty="0">
              <a:solidFill>
                <a:schemeClr val="accent2"/>
              </a:solidFill>
            </a:endParaRPr>
          </a:p>
        </p:txBody>
      </p:sp>
      <p:cxnSp>
        <p:nvCxnSpPr>
          <p:cNvPr id="22" name="מחבר ישר 21"/>
          <p:cNvCxnSpPr/>
          <p:nvPr/>
        </p:nvCxnSpPr>
        <p:spPr>
          <a:xfrm>
            <a:off x="179512" y="2708920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/>
          <p:cNvCxnSpPr/>
          <p:nvPr/>
        </p:nvCxnSpPr>
        <p:spPr>
          <a:xfrm>
            <a:off x="179512" y="3645024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/>
          <p:cNvCxnSpPr/>
          <p:nvPr/>
        </p:nvCxnSpPr>
        <p:spPr>
          <a:xfrm>
            <a:off x="179512" y="4581128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7832228" y="4149080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6804248" y="3212976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6880225" y="378904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 err="1">
                <a:solidFill>
                  <a:srgbClr val="2D1993"/>
                </a:solidFill>
              </a:rPr>
              <a:t>MarSt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7002463" y="3212976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dirty="0"/>
              <a:t>No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8034213" y="4215085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Married</a:t>
            </a:r>
            <a:r>
              <a:rPr lang="en-US" sz="16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7494588" y="2276872"/>
            <a:ext cx="101748" cy="144016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8100392" y="4797152"/>
            <a:ext cx="504056" cy="369332"/>
          </a:xfrm>
          <a:prstGeom prst="rect">
            <a:avLst/>
          </a:prstGeom>
          <a:solidFill>
            <a:srgbClr val="33CCFF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NO</a:t>
            </a:r>
            <a:endParaRPr lang="he-IL" b="1" dirty="0">
              <a:solidFill>
                <a:schemeClr val="accent2"/>
              </a:solidFill>
            </a:endParaRPr>
          </a:p>
        </p:txBody>
      </p:sp>
      <p:cxnSp>
        <p:nvCxnSpPr>
          <p:cNvPr id="39" name="מחבר ישר 38"/>
          <p:cNvCxnSpPr/>
          <p:nvPr/>
        </p:nvCxnSpPr>
        <p:spPr>
          <a:xfrm>
            <a:off x="179512" y="3068960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/>
          <p:cNvCxnSpPr/>
          <p:nvPr/>
        </p:nvCxnSpPr>
        <p:spPr>
          <a:xfrm>
            <a:off x="179512" y="4293096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/>
          <p:cNvCxnSpPr/>
          <p:nvPr/>
        </p:nvCxnSpPr>
        <p:spPr>
          <a:xfrm>
            <a:off x="179512" y="5157192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ine 11"/>
          <p:cNvSpPr>
            <a:spLocks noChangeShapeType="1"/>
          </p:cNvSpPr>
          <p:nvPr/>
        </p:nvSpPr>
        <p:spPr bwMode="auto">
          <a:xfrm flipH="1">
            <a:off x="6473031" y="4149080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3" name="Text Box 29"/>
          <p:cNvSpPr txBox="1">
            <a:spLocks noChangeArrowheads="1"/>
          </p:cNvSpPr>
          <p:nvPr/>
        </p:nvSpPr>
        <p:spPr bwMode="auto">
          <a:xfrm>
            <a:off x="5004048" y="42210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dirty="0"/>
              <a:t>Single, Divorced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8" name="Text Box 17"/>
          <p:cNvSpPr txBox="1">
            <a:spLocks noChangeArrowheads="1"/>
          </p:cNvSpPr>
          <p:nvPr/>
        </p:nvSpPr>
        <p:spPr bwMode="auto">
          <a:xfrm>
            <a:off x="6154738" y="4705623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 err="1">
                <a:solidFill>
                  <a:srgbClr val="2D1993"/>
                </a:solidFill>
              </a:rPr>
              <a:t>TaxInc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9" name="Line 9"/>
          <p:cNvSpPr>
            <a:spLocks noChangeShapeType="1"/>
          </p:cNvSpPr>
          <p:nvPr/>
        </p:nvSpPr>
        <p:spPr bwMode="auto">
          <a:xfrm>
            <a:off x="7092280" y="5062190"/>
            <a:ext cx="216024" cy="45504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7164388" y="503582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&gt; 80K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92279" y="5517232"/>
            <a:ext cx="576065" cy="369332"/>
          </a:xfrm>
          <a:prstGeom prst="rect">
            <a:avLst/>
          </a:prstGeom>
          <a:solidFill>
            <a:srgbClr val="33CCFF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Yes</a:t>
            </a:r>
            <a:endParaRPr lang="he-IL" b="1" dirty="0">
              <a:solidFill>
                <a:schemeClr val="accent2"/>
              </a:solidFill>
            </a:endParaRPr>
          </a:p>
        </p:txBody>
      </p:sp>
      <p:cxnSp>
        <p:nvCxnSpPr>
          <p:cNvPr id="51" name="מחבר ישר 50"/>
          <p:cNvCxnSpPr/>
          <p:nvPr/>
        </p:nvCxnSpPr>
        <p:spPr>
          <a:xfrm>
            <a:off x="179512" y="5517232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1"/>
          <p:cNvCxnSpPr/>
          <p:nvPr/>
        </p:nvCxnSpPr>
        <p:spPr>
          <a:xfrm>
            <a:off x="179512" y="4869160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/>
          <p:cNvCxnSpPr/>
          <p:nvPr/>
        </p:nvCxnSpPr>
        <p:spPr>
          <a:xfrm>
            <a:off x="179512" y="3933056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  <a:noFill/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Decision tree construction: example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598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 rot="19183191">
            <a:off x="932552" y="1441994"/>
            <a:ext cx="11055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categorical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 rot="19183191">
            <a:off x="1724639" y="1441995"/>
            <a:ext cx="11055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categorical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 rot="19183191">
            <a:off x="2685112" y="1451156"/>
            <a:ext cx="79040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+mj-lt"/>
              </a:rPr>
              <a:t>Integer</a:t>
            </a:r>
            <a:endParaRPr lang="en-US" sz="16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 rot="19183191">
            <a:off x="3298472" y="1633893"/>
            <a:ext cx="5854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class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5864225" y="2870919"/>
            <a:ext cx="936625" cy="369332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rgbClr val="2D1993"/>
                </a:solidFill>
                <a:latin typeface="+mj-lt"/>
              </a:rPr>
              <a:t>Refund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5185032" y="3134444"/>
            <a:ext cx="4855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dirty="0">
                <a:latin typeface="+mj-lt"/>
              </a:rPr>
              <a:t>Yes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6503988" y="1916832"/>
            <a:ext cx="19023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Splitting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Attribute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Line 33"/>
          <p:cNvSpPr>
            <a:spLocks noChangeShapeType="1"/>
          </p:cNvSpPr>
          <p:nvPr/>
        </p:nvSpPr>
        <p:spPr bwMode="auto">
          <a:xfrm flipH="1">
            <a:off x="6881813" y="2297832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" name="AutoShape 34"/>
          <p:cNvSpPr>
            <a:spLocks noChangeArrowheads="1"/>
          </p:cNvSpPr>
          <p:nvPr/>
        </p:nvSpPr>
        <p:spPr bwMode="auto">
          <a:xfrm>
            <a:off x="3886200" y="3959944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" name="Text Box 36"/>
          <p:cNvSpPr txBox="1">
            <a:spLocks noChangeArrowheads="1"/>
          </p:cNvSpPr>
          <p:nvPr/>
        </p:nvSpPr>
        <p:spPr bwMode="auto">
          <a:xfrm>
            <a:off x="738154" y="5805264"/>
            <a:ext cx="2514600" cy="395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Training Data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5297760" y="5805264"/>
            <a:ext cx="3162672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Model: Decision Tree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25" name="טבלה 24"/>
          <p:cNvGraphicFramePr>
            <a:graphicFrameLocks noGrp="1"/>
          </p:cNvGraphicFramePr>
          <p:nvPr/>
        </p:nvGraphicFramePr>
        <p:xfrm>
          <a:off x="306107" y="2060848"/>
          <a:ext cx="3474714" cy="35719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378"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Cheat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Taxable Income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Marital status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Refund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id</a:t>
                      </a:r>
                      <a:endParaRPr lang="he-IL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125K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Yes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1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 smtClean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100K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70K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3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 smtClean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120K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Yes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4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95K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Divorced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5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60K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6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220K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Divorced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Yes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7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85K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8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75K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9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90K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10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9" name="Line 14"/>
          <p:cNvSpPr>
            <a:spLocks noChangeShapeType="1"/>
          </p:cNvSpPr>
          <p:nvPr/>
        </p:nvSpPr>
        <p:spPr bwMode="auto">
          <a:xfrm flipH="1">
            <a:off x="5302994" y="3212976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4932040" y="3789040"/>
            <a:ext cx="504056" cy="369332"/>
          </a:xfrm>
          <a:prstGeom prst="rect">
            <a:avLst/>
          </a:prstGeom>
          <a:solidFill>
            <a:srgbClr val="33CCFF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NO</a:t>
            </a:r>
            <a:endParaRPr lang="he-IL" b="1" dirty="0">
              <a:solidFill>
                <a:schemeClr val="accent2"/>
              </a:solidFill>
            </a:endParaRPr>
          </a:p>
        </p:txBody>
      </p:sp>
      <p:cxnSp>
        <p:nvCxnSpPr>
          <p:cNvPr id="22" name="מחבר ישר 21"/>
          <p:cNvCxnSpPr/>
          <p:nvPr/>
        </p:nvCxnSpPr>
        <p:spPr>
          <a:xfrm>
            <a:off x="179512" y="2708920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/>
          <p:cNvCxnSpPr/>
          <p:nvPr/>
        </p:nvCxnSpPr>
        <p:spPr>
          <a:xfrm>
            <a:off x="179512" y="3645024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/>
          <p:cNvCxnSpPr/>
          <p:nvPr/>
        </p:nvCxnSpPr>
        <p:spPr>
          <a:xfrm>
            <a:off x="179512" y="4581128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7832228" y="4149080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6804248" y="3212976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6880225" y="378904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 err="1">
                <a:solidFill>
                  <a:srgbClr val="2D1993"/>
                </a:solidFill>
              </a:rPr>
              <a:t>MarSt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7002463" y="3212976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dirty="0"/>
              <a:t>No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8034213" y="4215085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Married</a:t>
            </a:r>
            <a:r>
              <a:rPr lang="en-US" sz="16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7494588" y="2276872"/>
            <a:ext cx="101748" cy="144016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8100392" y="4797152"/>
            <a:ext cx="504056" cy="369332"/>
          </a:xfrm>
          <a:prstGeom prst="rect">
            <a:avLst/>
          </a:prstGeom>
          <a:solidFill>
            <a:srgbClr val="33CCFF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NO</a:t>
            </a:r>
            <a:endParaRPr lang="he-IL" b="1" dirty="0">
              <a:solidFill>
                <a:schemeClr val="accent2"/>
              </a:solidFill>
            </a:endParaRPr>
          </a:p>
        </p:txBody>
      </p:sp>
      <p:cxnSp>
        <p:nvCxnSpPr>
          <p:cNvPr id="39" name="מחבר ישר 38"/>
          <p:cNvCxnSpPr/>
          <p:nvPr/>
        </p:nvCxnSpPr>
        <p:spPr>
          <a:xfrm>
            <a:off x="179512" y="3068960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/>
          <p:cNvCxnSpPr/>
          <p:nvPr/>
        </p:nvCxnSpPr>
        <p:spPr>
          <a:xfrm>
            <a:off x="179512" y="4293096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/>
          <p:cNvCxnSpPr/>
          <p:nvPr/>
        </p:nvCxnSpPr>
        <p:spPr>
          <a:xfrm>
            <a:off x="179512" y="5157192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ine 11"/>
          <p:cNvSpPr>
            <a:spLocks noChangeShapeType="1"/>
          </p:cNvSpPr>
          <p:nvPr/>
        </p:nvSpPr>
        <p:spPr bwMode="auto">
          <a:xfrm flipH="1">
            <a:off x="6473031" y="4149080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3" name="Text Box 29"/>
          <p:cNvSpPr txBox="1">
            <a:spLocks noChangeArrowheads="1"/>
          </p:cNvSpPr>
          <p:nvPr/>
        </p:nvSpPr>
        <p:spPr bwMode="auto">
          <a:xfrm>
            <a:off x="5004048" y="42210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dirty="0"/>
              <a:t>Single, Divorced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8" name="Text Box 17"/>
          <p:cNvSpPr txBox="1">
            <a:spLocks noChangeArrowheads="1"/>
          </p:cNvSpPr>
          <p:nvPr/>
        </p:nvSpPr>
        <p:spPr bwMode="auto">
          <a:xfrm>
            <a:off x="6154738" y="4705623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 err="1">
                <a:solidFill>
                  <a:srgbClr val="2D1993"/>
                </a:solidFill>
              </a:rPr>
              <a:t>TaxInc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9" name="Line 9"/>
          <p:cNvSpPr>
            <a:spLocks noChangeShapeType="1"/>
          </p:cNvSpPr>
          <p:nvPr/>
        </p:nvSpPr>
        <p:spPr bwMode="auto">
          <a:xfrm>
            <a:off x="7092280" y="5062190"/>
            <a:ext cx="216024" cy="45504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7164388" y="503582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&gt; 80K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92280" y="5517232"/>
            <a:ext cx="648072" cy="369332"/>
          </a:xfrm>
          <a:prstGeom prst="rect">
            <a:avLst/>
          </a:prstGeom>
          <a:solidFill>
            <a:srgbClr val="33CCFF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Yes</a:t>
            </a:r>
            <a:endParaRPr lang="he-IL" b="1" dirty="0">
              <a:solidFill>
                <a:schemeClr val="accent2"/>
              </a:solidFill>
            </a:endParaRPr>
          </a:p>
        </p:txBody>
      </p:sp>
      <p:cxnSp>
        <p:nvCxnSpPr>
          <p:cNvPr id="51" name="מחבר ישר 50"/>
          <p:cNvCxnSpPr/>
          <p:nvPr/>
        </p:nvCxnSpPr>
        <p:spPr>
          <a:xfrm>
            <a:off x="179512" y="5517232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1"/>
          <p:cNvCxnSpPr/>
          <p:nvPr/>
        </p:nvCxnSpPr>
        <p:spPr>
          <a:xfrm>
            <a:off x="179512" y="4869160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/>
          <p:cNvCxnSpPr/>
          <p:nvPr/>
        </p:nvCxnSpPr>
        <p:spPr>
          <a:xfrm>
            <a:off x="179512" y="3933056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5363443" y="5036666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dirty="0" smtClean="0"/>
              <a:t>&lt; </a:t>
            </a:r>
            <a:r>
              <a:rPr lang="en-US" sz="1600" dirty="0"/>
              <a:t>80K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 flipH="1">
            <a:off x="5940152" y="5062190"/>
            <a:ext cx="190598" cy="38303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  <a:noFill/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Decision tree construction: example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598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 rot="19183191">
            <a:off x="932552" y="1441994"/>
            <a:ext cx="11055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categorical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 rot="19183191">
            <a:off x="1724639" y="1441995"/>
            <a:ext cx="11055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categorical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 rot="19183191">
            <a:off x="2685112" y="1451156"/>
            <a:ext cx="79040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+mj-lt"/>
              </a:rPr>
              <a:t>Integer</a:t>
            </a:r>
            <a:endParaRPr lang="en-US" sz="16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 rot="19183191">
            <a:off x="3298472" y="1633893"/>
            <a:ext cx="5854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class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5864225" y="2870919"/>
            <a:ext cx="936625" cy="369332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rgbClr val="2D1993"/>
                </a:solidFill>
                <a:latin typeface="+mj-lt"/>
              </a:rPr>
              <a:t>Refund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5185032" y="3134444"/>
            <a:ext cx="4855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dirty="0">
                <a:latin typeface="+mj-lt"/>
              </a:rPr>
              <a:t>Yes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6503988" y="1916832"/>
            <a:ext cx="19023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Splitting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Attribute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Line 33"/>
          <p:cNvSpPr>
            <a:spLocks noChangeShapeType="1"/>
          </p:cNvSpPr>
          <p:nvPr/>
        </p:nvSpPr>
        <p:spPr bwMode="auto">
          <a:xfrm flipH="1">
            <a:off x="6881813" y="2297832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" name="AutoShape 34"/>
          <p:cNvSpPr>
            <a:spLocks noChangeArrowheads="1"/>
          </p:cNvSpPr>
          <p:nvPr/>
        </p:nvSpPr>
        <p:spPr bwMode="auto">
          <a:xfrm>
            <a:off x="3886200" y="3959944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" name="Text Box 36"/>
          <p:cNvSpPr txBox="1">
            <a:spLocks noChangeArrowheads="1"/>
          </p:cNvSpPr>
          <p:nvPr/>
        </p:nvSpPr>
        <p:spPr bwMode="auto">
          <a:xfrm>
            <a:off x="738154" y="5805264"/>
            <a:ext cx="2514600" cy="395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Training Data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5297760" y="5805264"/>
            <a:ext cx="3162672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Model: Decision Tree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25" name="טבלה 24"/>
          <p:cNvGraphicFramePr>
            <a:graphicFrameLocks noGrp="1"/>
          </p:cNvGraphicFramePr>
          <p:nvPr/>
        </p:nvGraphicFramePr>
        <p:xfrm>
          <a:off x="306107" y="2060848"/>
          <a:ext cx="3474714" cy="35719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378"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Cheat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Taxable Income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Marital status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Refund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id</a:t>
                      </a:r>
                      <a:endParaRPr lang="he-IL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125K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Yes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1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 smtClean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100K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70K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3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 smtClean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120K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Yes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4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95K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Divorced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5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60K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6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220K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Divorced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Yes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7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85K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8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75K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9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90K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10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9" name="Line 14"/>
          <p:cNvSpPr>
            <a:spLocks noChangeShapeType="1"/>
          </p:cNvSpPr>
          <p:nvPr/>
        </p:nvSpPr>
        <p:spPr bwMode="auto">
          <a:xfrm flipH="1">
            <a:off x="5302994" y="3212976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4932040" y="3789040"/>
            <a:ext cx="504056" cy="369332"/>
          </a:xfrm>
          <a:prstGeom prst="rect">
            <a:avLst/>
          </a:prstGeom>
          <a:solidFill>
            <a:srgbClr val="33CCFF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NO</a:t>
            </a:r>
            <a:endParaRPr lang="he-IL" b="1" dirty="0">
              <a:solidFill>
                <a:schemeClr val="accent2"/>
              </a:solidFill>
            </a:endParaRPr>
          </a:p>
        </p:txBody>
      </p:sp>
      <p:cxnSp>
        <p:nvCxnSpPr>
          <p:cNvPr id="22" name="מחבר ישר 21"/>
          <p:cNvCxnSpPr/>
          <p:nvPr/>
        </p:nvCxnSpPr>
        <p:spPr>
          <a:xfrm>
            <a:off x="179512" y="2708920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/>
          <p:cNvCxnSpPr/>
          <p:nvPr/>
        </p:nvCxnSpPr>
        <p:spPr>
          <a:xfrm>
            <a:off x="179512" y="3645024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/>
          <p:cNvCxnSpPr/>
          <p:nvPr/>
        </p:nvCxnSpPr>
        <p:spPr>
          <a:xfrm>
            <a:off x="179512" y="4581128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7832228" y="4149080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6804248" y="3212976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6880225" y="378904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 err="1">
                <a:solidFill>
                  <a:srgbClr val="2D1993"/>
                </a:solidFill>
              </a:rPr>
              <a:t>MarSt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7002463" y="3212976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dirty="0"/>
              <a:t>No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8034213" y="4215085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Married</a:t>
            </a:r>
            <a:r>
              <a:rPr lang="en-US" sz="16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7494588" y="2276872"/>
            <a:ext cx="101748" cy="144016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8100392" y="4797152"/>
            <a:ext cx="504056" cy="369332"/>
          </a:xfrm>
          <a:prstGeom prst="rect">
            <a:avLst/>
          </a:prstGeom>
          <a:solidFill>
            <a:srgbClr val="33CCFF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NO</a:t>
            </a:r>
            <a:endParaRPr lang="he-IL" b="1" dirty="0">
              <a:solidFill>
                <a:schemeClr val="accent2"/>
              </a:solidFill>
            </a:endParaRPr>
          </a:p>
        </p:txBody>
      </p:sp>
      <p:cxnSp>
        <p:nvCxnSpPr>
          <p:cNvPr id="39" name="מחבר ישר 38"/>
          <p:cNvCxnSpPr/>
          <p:nvPr/>
        </p:nvCxnSpPr>
        <p:spPr>
          <a:xfrm>
            <a:off x="179512" y="3068960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/>
          <p:cNvCxnSpPr/>
          <p:nvPr/>
        </p:nvCxnSpPr>
        <p:spPr>
          <a:xfrm>
            <a:off x="179512" y="4293096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/>
          <p:cNvCxnSpPr/>
          <p:nvPr/>
        </p:nvCxnSpPr>
        <p:spPr>
          <a:xfrm>
            <a:off x="179512" y="5157192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ine 11"/>
          <p:cNvSpPr>
            <a:spLocks noChangeShapeType="1"/>
          </p:cNvSpPr>
          <p:nvPr/>
        </p:nvSpPr>
        <p:spPr bwMode="auto">
          <a:xfrm flipH="1">
            <a:off x="6473031" y="4149080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3" name="Text Box 29"/>
          <p:cNvSpPr txBox="1">
            <a:spLocks noChangeArrowheads="1"/>
          </p:cNvSpPr>
          <p:nvPr/>
        </p:nvSpPr>
        <p:spPr bwMode="auto">
          <a:xfrm>
            <a:off x="5004048" y="42210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dirty="0"/>
              <a:t>Single, Divorced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8" name="Text Box 17"/>
          <p:cNvSpPr txBox="1">
            <a:spLocks noChangeArrowheads="1"/>
          </p:cNvSpPr>
          <p:nvPr/>
        </p:nvSpPr>
        <p:spPr bwMode="auto">
          <a:xfrm>
            <a:off x="6154738" y="4705623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 err="1">
                <a:solidFill>
                  <a:srgbClr val="2D1993"/>
                </a:solidFill>
              </a:rPr>
              <a:t>TaxInc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9" name="Line 9"/>
          <p:cNvSpPr>
            <a:spLocks noChangeShapeType="1"/>
          </p:cNvSpPr>
          <p:nvPr/>
        </p:nvSpPr>
        <p:spPr bwMode="auto">
          <a:xfrm>
            <a:off x="7092280" y="5062190"/>
            <a:ext cx="216024" cy="45504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7164388" y="503582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&gt; 80K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92280" y="5517232"/>
            <a:ext cx="648072" cy="369332"/>
          </a:xfrm>
          <a:prstGeom prst="rect">
            <a:avLst/>
          </a:prstGeom>
          <a:solidFill>
            <a:srgbClr val="33CCFF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Yes</a:t>
            </a:r>
            <a:endParaRPr lang="he-IL" b="1" dirty="0">
              <a:solidFill>
                <a:schemeClr val="accent2"/>
              </a:solidFill>
            </a:endParaRPr>
          </a:p>
        </p:txBody>
      </p:sp>
      <p:cxnSp>
        <p:nvCxnSpPr>
          <p:cNvPr id="51" name="מחבר ישר 50"/>
          <p:cNvCxnSpPr/>
          <p:nvPr/>
        </p:nvCxnSpPr>
        <p:spPr>
          <a:xfrm>
            <a:off x="179512" y="5517232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1"/>
          <p:cNvCxnSpPr/>
          <p:nvPr/>
        </p:nvCxnSpPr>
        <p:spPr>
          <a:xfrm>
            <a:off x="179512" y="4869160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/>
          <p:cNvCxnSpPr/>
          <p:nvPr/>
        </p:nvCxnSpPr>
        <p:spPr>
          <a:xfrm>
            <a:off x="179512" y="3933056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5363443" y="5036666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dirty="0" smtClean="0"/>
              <a:t>&lt; </a:t>
            </a:r>
            <a:r>
              <a:rPr lang="en-US" sz="1600" dirty="0"/>
              <a:t>80K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7" name="מלבן 46"/>
          <p:cNvSpPr/>
          <p:nvPr/>
        </p:nvSpPr>
        <p:spPr>
          <a:xfrm>
            <a:off x="179512" y="3212976"/>
            <a:ext cx="3744416" cy="288032"/>
          </a:xfrm>
          <a:prstGeom prst="rect">
            <a:avLst/>
          </a:prstGeom>
          <a:solidFill>
            <a:srgbClr val="00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Line 9"/>
          <p:cNvSpPr>
            <a:spLocks noChangeShapeType="1"/>
          </p:cNvSpPr>
          <p:nvPr/>
        </p:nvSpPr>
        <p:spPr bwMode="auto">
          <a:xfrm flipH="1">
            <a:off x="5940152" y="5062190"/>
            <a:ext cx="190598" cy="38303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  <a:noFill/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Decision tree construction: example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598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 rot="19183191">
            <a:off x="932552" y="1441994"/>
            <a:ext cx="11055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categorical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 rot="19183191">
            <a:off x="1724639" y="1441995"/>
            <a:ext cx="11055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categorical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 rot="19183191">
            <a:off x="2685112" y="1451156"/>
            <a:ext cx="79040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+mj-lt"/>
              </a:rPr>
              <a:t>Integer</a:t>
            </a:r>
            <a:endParaRPr lang="en-US" sz="16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 rot="19183191">
            <a:off x="3298472" y="1633893"/>
            <a:ext cx="5854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class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5864225" y="2870919"/>
            <a:ext cx="936625" cy="369332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rgbClr val="2D1993"/>
                </a:solidFill>
                <a:latin typeface="+mj-lt"/>
              </a:rPr>
              <a:t>Refund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5185032" y="3134444"/>
            <a:ext cx="4855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dirty="0">
                <a:latin typeface="+mj-lt"/>
              </a:rPr>
              <a:t>Yes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6503988" y="1916832"/>
            <a:ext cx="19023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Splitting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Attribute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Line 33"/>
          <p:cNvSpPr>
            <a:spLocks noChangeShapeType="1"/>
          </p:cNvSpPr>
          <p:nvPr/>
        </p:nvSpPr>
        <p:spPr bwMode="auto">
          <a:xfrm flipH="1">
            <a:off x="6881813" y="2297832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" name="AutoShape 34"/>
          <p:cNvSpPr>
            <a:spLocks noChangeArrowheads="1"/>
          </p:cNvSpPr>
          <p:nvPr/>
        </p:nvSpPr>
        <p:spPr bwMode="auto">
          <a:xfrm>
            <a:off x="3886200" y="3959944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" name="Text Box 36"/>
          <p:cNvSpPr txBox="1">
            <a:spLocks noChangeArrowheads="1"/>
          </p:cNvSpPr>
          <p:nvPr/>
        </p:nvSpPr>
        <p:spPr bwMode="auto">
          <a:xfrm>
            <a:off x="738154" y="5805264"/>
            <a:ext cx="2514600" cy="395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Training Data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5297760" y="5805264"/>
            <a:ext cx="3162672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Model: Decision Tree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25" name="טבלה 24"/>
          <p:cNvGraphicFramePr>
            <a:graphicFrameLocks noGrp="1"/>
          </p:cNvGraphicFramePr>
          <p:nvPr/>
        </p:nvGraphicFramePr>
        <p:xfrm>
          <a:off x="306107" y="2060848"/>
          <a:ext cx="3474714" cy="35719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378"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Cheat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Taxable Income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Marital status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Refund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id</a:t>
                      </a:r>
                      <a:endParaRPr lang="he-IL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125K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Yes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1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 smtClean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100K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70K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3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 smtClean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120K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Yes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4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95K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Divorced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5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60K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6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220K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Divorced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Yes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7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85K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8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75K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9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90K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10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9" name="Line 14"/>
          <p:cNvSpPr>
            <a:spLocks noChangeShapeType="1"/>
          </p:cNvSpPr>
          <p:nvPr/>
        </p:nvSpPr>
        <p:spPr bwMode="auto">
          <a:xfrm flipH="1">
            <a:off x="5302994" y="3212976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4932040" y="3789040"/>
            <a:ext cx="504056" cy="369332"/>
          </a:xfrm>
          <a:prstGeom prst="rect">
            <a:avLst/>
          </a:prstGeom>
          <a:solidFill>
            <a:srgbClr val="33CCFF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NO</a:t>
            </a:r>
            <a:endParaRPr lang="he-IL" b="1" dirty="0">
              <a:solidFill>
                <a:schemeClr val="accent2"/>
              </a:solidFill>
            </a:endParaRPr>
          </a:p>
        </p:txBody>
      </p:sp>
      <p:cxnSp>
        <p:nvCxnSpPr>
          <p:cNvPr id="22" name="מחבר ישר 21"/>
          <p:cNvCxnSpPr/>
          <p:nvPr/>
        </p:nvCxnSpPr>
        <p:spPr>
          <a:xfrm>
            <a:off x="179512" y="2708920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/>
          <p:cNvCxnSpPr/>
          <p:nvPr/>
        </p:nvCxnSpPr>
        <p:spPr>
          <a:xfrm>
            <a:off x="179512" y="3645024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/>
          <p:cNvCxnSpPr/>
          <p:nvPr/>
        </p:nvCxnSpPr>
        <p:spPr>
          <a:xfrm>
            <a:off x="179512" y="4581128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7832228" y="4149080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6804248" y="3212976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6880225" y="378904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 err="1">
                <a:solidFill>
                  <a:srgbClr val="2D1993"/>
                </a:solidFill>
              </a:rPr>
              <a:t>MarSt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7002463" y="3212976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dirty="0"/>
              <a:t>No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8034213" y="4215085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Married</a:t>
            </a:r>
            <a:r>
              <a:rPr lang="en-US" sz="16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7494588" y="2276872"/>
            <a:ext cx="101748" cy="144016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8100392" y="4797152"/>
            <a:ext cx="504056" cy="369332"/>
          </a:xfrm>
          <a:prstGeom prst="rect">
            <a:avLst/>
          </a:prstGeom>
          <a:solidFill>
            <a:srgbClr val="33CCFF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NO</a:t>
            </a:r>
            <a:endParaRPr lang="he-IL" b="1" dirty="0">
              <a:solidFill>
                <a:schemeClr val="accent2"/>
              </a:solidFill>
            </a:endParaRPr>
          </a:p>
        </p:txBody>
      </p:sp>
      <p:cxnSp>
        <p:nvCxnSpPr>
          <p:cNvPr id="39" name="מחבר ישר 38"/>
          <p:cNvCxnSpPr/>
          <p:nvPr/>
        </p:nvCxnSpPr>
        <p:spPr>
          <a:xfrm>
            <a:off x="179512" y="3068960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/>
          <p:cNvCxnSpPr/>
          <p:nvPr/>
        </p:nvCxnSpPr>
        <p:spPr>
          <a:xfrm>
            <a:off x="179512" y="4293096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/>
          <p:cNvCxnSpPr/>
          <p:nvPr/>
        </p:nvCxnSpPr>
        <p:spPr>
          <a:xfrm>
            <a:off x="179512" y="5157192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ine 11"/>
          <p:cNvSpPr>
            <a:spLocks noChangeShapeType="1"/>
          </p:cNvSpPr>
          <p:nvPr/>
        </p:nvSpPr>
        <p:spPr bwMode="auto">
          <a:xfrm flipH="1">
            <a:off x="6473031" y="4149080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3" name="Text Box 29"/>
          <p:cNvSpPr txBox="1">
            <a:spLocks noChangeArrowheads="1"/>
          </p:cNvSpPr>
          <p:nvPr/>
        </p:nvSpPr>
        <p:spPr bwMode="auto">
          <a:xfrm>
            <a:off x="5004048" y="42210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dirty="0"/>
              <a:t>Single, Divorced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8" name="Text Box 17"/>
          <p:cNvSpPr txBox="1">
            <a:spLocks noChangeArrowheads="1"/>
          </p:cNvSpPr>
          <p:nvPr/>
        </p:nvSpPr>
        <p:spPr bwMode="auto">
          <a:xfrm>
            <a:off x="6154738" y="4705623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 err="1">
                <a:solidFill>
                  <a:srgbClr val="2D1993"/>
                </a:solidFill>
              </a:rPr>
              <a:t>TaxInc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9" name="Line 9"/>
          <p:cNvSpPr>
            <a:spLocks noChangeShapeType="1"/>
          </p:cNvSpPr>
          <p:nvPr/>
        </p:nvSpPr>
        <p:spPr bwMode="auto">
          <a:xfrm>
            <a:off x="7092280" y="5062190"/>
            <a:ext cx="216024" cy="45504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7164388" y="503582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&gt; 80K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92280" y="5517232"/>
            <a:ext cx="576064" cy="369332"/>
          </a:xfrm>
          <a:prstGeom prst="rect">
            <a:avLst/>
          </a:prstGeom>
          <a:solidFill>
            <a:srgbClr val="33CCFF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Yes</a:t>
            </a:r>
            <a:endParaRPr lang="he-IL" b="1" dirty="0">
              <a:solidFill>
                <a:schemeClr val="accent2"/>
              </a:solidFill>
            </a:endParaRPr>
          </a:p>
        </p:txBody>
      </p:sp>
      <p:cxnSp>
        <p:nvCxnSpPr>
          <p:cNvPr id="51" name="מחבר ישר 50"/>
          <p:cNvCxnSpPr/>
          <p:nvPr/>
        </p:nvCxnSpPr>
        <p:spPr>
          <a:xfrm>
            <a:off x="179512" y="5517232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1"/>
          <p:cNvCxnSpPr/>
          <p:nvPr/>
        </p:nvCxnSpPr>
        <p:spPr>
          <a:xfrm>
            <a:off x="179512" y="4869160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/>
          <p:cNvCxnSpPr/>
          <p:nvPr/>
        </p:nvCxnSpPr>
        <p:spPr>
          <a:xfrm>
            <a:off x="179512" y="3933056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ine 9"/>
          <p:cNvSpPr>
            <a:spLocks noChangeShapeType="1"/>
          </p:cNvSpPr>
          <p:nvPr/>
        </p:nvSpPr>
        <p:spPr bwMode="auto">
          <a:xfrm flipH="1">
            <a:off x="5940152" y="5062190"/>
            <a:ext cx="190598" cy="38303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5363443" y="5036666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dirty="0" smtClean="0"/>
              <a:t>&lt; </a:t>
            </a:r>
            <a:r>
              <a:rPr lang="en-US" sz="1600" dirty="0"/>
              <a:t>80K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7" name="מלבן 46"/>
          <p:cNvSpPr/>
          <p:nvPr/>
        </p:nvSpPr>
        <p:spPr>
          <a:xfrm>
            <a:off x="179512" y="3212976"/>
            <a:ext cx="3744416" cy="288032"/>
          </a:xfrm>
          <a:prstGeom prst="rect">
            <a:avLst/>
          </a:prstGeom>
          <a:solidFill>
            <a:srgbClr val="00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TextBox 53"/>
          <p:cNvSpPr txBox="1"/>
          <p:nvPr/>
        </p:nvSpPr>
        <p:spPr>
          <a:xfrm>
            <a:off x="5580112" y="5445224"/>
            <a:ext cx="504056" cy="369332"/>
          </a:xfrm>
          <a:prstGeom prst="rect">
            <a:avLst/>
          </a:prstGeom>
          <a:solidFill>
            <a:srgbClr val="33CCFF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NO</a:t>
            </a:r>
            <a:endParaRPr lang="he-IL" b="1" dirty="0">
              <a:solidFill>
                <a:schemeClr val="accent2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  <a:noFill/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Decision tree construction: example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598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 rot="19183191">
            <a:off x="932552" y="1441994"/>
            <a:ext cx="11055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categorical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 rot="19183191">
            <a:off x="1724639" y="1441995"/>
            <a:ext cx="11055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categorical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 rot="19183191">
            <a:off x="2685112" y="1451156"/>
            <a:ext cx="79040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+mj-lt"/>
              </a:rPr>
              <a:t>Integer</a:t>
            </a:r>
            <a:endParaRPr lang="en-US" sz="16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 rot="19183191">
            <a:off x="3298472" y="1633893"/>
            <a:ext cx="5854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class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5864225" y="2870919"/>
            <a:ext cx="936625" cy="369332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rgbClr val="2D1993"/>
                </a:solidFill>
                <a:latin typeface="+mj-lt"/>
              </a:rPr>
              <a:t>Refund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5185032" y="3134444"/>
            <a:ext cx="4855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dirty="0">
                <a:latin typeface="+mj-lt"/>
              </a:rPr>
              <a:t>Yes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6503988" y="1916832"/>
            <a:ext cx="19023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Splitting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Attribute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Line 33"/>
          <p:cNvSpPr>
            <a:spLocks noChangeShapeType="1"/>
          </p:cNvSpPr>
          <p:nvPr/>
        </p:nvSpPr>
        <p:spPr bwMode="auto">
          <a:xfrm flipH="1">
            <a:off x="6881813" y="2297832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" name="AutoShape 34"/>
          <p:cNvSpPr>
            <a:spLocks noChangeArrowheads="1"/>
          </p:cNvSpPr>
          <p:nvPr/>
        </p:nvSpPr>
        <p:spPr bwMode="auto">
          <a:xfrm>
            <a:off x="3886200" y="3959944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" name="Text Box 36"/>
          <p:cNvSpPr txBox="1">
            <a:spLocks noChangeArrowheads="1"/>
          </p:cNvSpPr>
          <p:nvPr/>
        </p:nvSpPr>
        <p:spPr bwMode="auto">
          <a:xfrm>
            <a:off x="738154" y="5805264"/>
            <a:ext cx="2514600" cy="395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Training Data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5297760" y="5805264"/>
            <a:ext cx="3162672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Model: Decision Tree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25" name="טבלה 24"/>
          <p:cNvGraphicFramePr>
            <a:graphicFrameLocks noGrp="1"/>
          </p:cNvGraphicFramePr>
          <p:nvPr/>
        </p:nvGraphicFramePr>
        <p:xfrm>
          <a:off x="306107" y="2060848"/>
          <a:ext cx="3474714" cy="35719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378"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Cheat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Taxable Income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Marital status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Refund</a:t>
                      </a:r>
                      <a:endParaRPr kumimoji="0" lang="he-IL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id</a:t>
                      </a:r>
                      <a:endParaRPr lang="he-IL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125K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Yes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1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 smtClean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100K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70K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3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 smtClean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120K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Yes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4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95K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Divorced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5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60K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6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220K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Divorced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Yes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7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85K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8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No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75K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Married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9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+mj-lt"/>
                        </a:rPr>
                        <a:t>Yes</a:t>
                      </a:r>
                      <a:endParaRPr lang="he-IL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400" dirty="0" smtClean="0">
                          <a:latin typeface="+mj-lt"/>
                        </a:rPr>
                        <a:t>90K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Single</a:t>
                      </a:r>
                      <a:endParaRPr lang="he-IL" sz="140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  <a:endParaRPr kumimoji="0" lang="he-IL" sz="14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>
                          <a:latin typeface="+mj-lt"/>
                        </a:rPr>
                        <a:t>10</a:t>
                      </a:r>
                      <a:endParaRPr lang="he-IL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9" name="Line 14"/>
          <p:cNvSpPr>
            <a:spLocks noChangeShapeType="1"/>
          </p:cNvSpPr>
          <p:nvPr/>
        </p:nvSpPr>
        <p:spPr bwMode="auto">
          <a:xfrm flipH="1">
            <a:off x="5302994" y="3212976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4932040" y="3789040"/>
            <a:ext cx="504056" cy="369332"/>
          </a:xfrm>
          <a:prstGeom prst="rect">
            <a:avLst/>
          </a:prstGeom>
          <a:solidFill>
            <a:srgbClr val="33CCFF"/>
          </a:solidFill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NO</a:t>
            </a:r>
            <a:endParaRPr lang="he-IL" b="1" dirty="0">
              <a:solidFill>
                <a:schemeClr val="accent2"/>
              </a:solidFill>
            </a:endParaRPr>
          </a:p>
        </p:txBody>
      </p:sp>
      <p:cxnSp>
        <p:nvCxnSpPr>
          <p:cNvPr id="22" name="מחבר ישר 21"/>
          <p:cNvCxnSpPr/>
          <p:nvPr/>
        </p:nvCxnSpPr>
        <p:spPr>
          <a:xfrm>
            <a:off x="179512" y="2708920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/>
          <p:cNvCxnSpPr/>
          <p:nvPr/>
        </p:nvCxnSpPr>
        <p:spPr>
          <a:xfrm>
            <a:off x="179512" y="3645024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/>
          <p:cNvCxnSpPr/>
          <p:nvPr/>
        </p:nvCxnSpPr>
        <p:spPr>
          <a:xfrm>
            <a:off x="179512" y="4581128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7832228" y="4149080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6804248" y="3212976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6880225" y="378904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 err="1">
                <a:solidFill>
                  <a:srgbClr val="2D1993"/>
                </a:solidFill>
              </a:rPr>
              <a:t>MarSt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7002463" y="3212976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dirty="0"/>
              <a:t>No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8034213" y="4215085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Married</a:t>
            </a:r>
            <a:r>
              <a:rPr lang="en-US" sz="16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7494588" y="2276872"/>
            <a:ext cx="101748" cy="144016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8100392" y="4797152"/>
            <a:ext cx="504056" cy="369332"/>
          </a:xfrm>
          <a:prstGeom prst="rect">
            <a:avLst/>
          </a:prstGeom>
          <a:solidFill>
            <a:srgbClr val="33CCFF"/>
          </a:solidFill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NO</a:t>
            </a:r>
            <a:endParaRPr lang="he-IL" b="1" dirty="0">
              <a:solidFill>
                <a:schemeClr val="accent2"/>
              </a:solidFill>
            </a:endParaRPr>
          </a:p>
        </p:txBody>
      </p:sp>
      <p:cxnSp>
        <p:nvCxnSpPr>
          <p:cNvPr id="39" name="מחבר ישר 38"/>
          <p:cNvCxnSpPr/>
          <p:nvPr/>
        </p:nvCxnSpPr>
        <p:spPr>
          <a:xfrm>
            <a:off x="179512" y="3068960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/>
          <p:cNvCxnSpPr/>
          <p:nvPr/>
        </p:nvCxnSpPr>
        <p:spPr>
          <a:xfrm>
            <a:off x="179512" y="4293096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/>
          <p:cNvCxnSpPr/>
          <p:nvPr/>
        </p:nvCxnSpPr>
        <p:spPr>
          <a:xfrm>
            <a:off x="179512" y="5157192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ine 11"/>
          <p:cNvSpPr>
            <a:spLocks noChangeShapeType="1"/>
          </p:cNvSpPr>
          <p:nvPr/>
        </p:nvSpPr>
        <p:spPr bwMode="auto">
          <a:xfrm flipH="1">
            <a:off x="6473031" y="4149080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3" name="Text Box 29"/>
          <p:cNvSpPr txBox="1">
            <a:spLocks noChangeArrowheads="1"/>
          </p:cNvSpPr>
          <p:nvPr/>
        </p:nvSpPr>
        <p:spPr bwMode="auto">
          <a:xfrm>
            <a:off x="5004048" y="42210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dirty="0"/>
              <a:t>Single, Divorced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8" name="Text Box 17"/>
          <p:cNvSpPr txBox="1">
            <a:spLocks noChangeArrowheads="1"/>
          </p:cNvSpPr>
          <p:nvPr/>
        </p:nvSpPr>
        <p:spPr bwMode="auto">
          <a:xfrm>
            <a:off x="6154738" y="4705623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 err="1">
                <a:solidFill>
                  <a:srgbClr val="2D1993"/>
                </a:solidFill>
              </a:rPr>
              <a:t>TaxInc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9" name="Line 9"/>
          <p:cNvSpPr>
            <a:spLocks noChangeShapeType="1"/>
          </p:cNvSpPr>
          <p:nvPr/>
        </p:nvSpPr>
        <p:spPr bwMode="auto">
          <a:xfrm>
            <a:off x="7092280" y="5062190"/>
            <a:ext cx="216024" cy="45504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7164388" y="503582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&gt; 80K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92280" y="5517232"/>
            <a:ext cx="648072" cy="369332"/>
          </a:xfrm>
          <a:prstGeom prst="rect">
            <a:avLst/>
          </a:prstGeom>
          <a:solidFill>
            <a:srgbClr val="33CCFF"/>
          </a:solidFill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Yes</a:t>
            </a:r>
            <a:endParaRPr lang="he-IL" b="1" dirty="0">
              <a:solidFill>
                <a:schemeClr val="accent2"/>
              </a:solidFill>
            </a:endParaRPr>
          </a:p>
        </p:txBody>
      </p:sp>
      <p:cxnSp>
        <p:nvCxnSpPr>
          <p:cNvPr id="51" name="מחבר ישר 50"/>
          <p:cNvCxnSpPr/>
          <p:nvPr/>
        </p:nvCxnSpPr>
        <p:spPr>
          <a:xfrm>
            <a:off x="179512" y="5517232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1"/>
          <p:cNvCxnSpPr/>
          <p:nvPr/>
        </p:nvCxnSpPr>
        <p:spPr>
          <a:xfrm>
            <a:off x="179512" y="4869160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/>
          <p:cNvCxnSpPr/>
          <p:nvPr/>
        </p:nvCxnSpPr>
        <p:spPr>
          <a:xfrm>
            <a:off x="179512" y="3933056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ine 9"/>
          <p:cNvSpPr>
            <a:spLocks noChangeShapeType="1"/>
          </p:cNvSpPr>
          <p:nvPr/>
        </p:nvSpPr>
        <p:spPr bwMode="auto">
          <a:xfrm flipH="1">
            <a:off x="5940152" y="5062190"/>
            <a:ext cx="190598" cy="38303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5363443" y="5036666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dirty="0" smtClean="0"/>
              <a:t>&lt; </a:t>
            </a:r>
            <a:r>
              <a:rPr lang="en-US" sz="1600" dirty="0"/>
              <a:t>80K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80112" y="5445224"/>
            <a:ext cx="504056" cy="369332"/>
          </a:xfrm>
          <a:prstGeom prst="rect">
            <a:avLst/>
          </a:prstGeom>
          <a:solidFill>
            <a:srgbClr val="33CCFF"/>
          </a:solidFill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NO</a:t>
            </a:r>
            <a:endParaRPr lang="he-IL" b="1" dirty="0">
              <a:solidFill>
                <a:schemeClr val="accent2"/>
              </a:solidFill>
            </a:endParaRPr>
          </a:p>
        </p:txBody>
      </p:sp>
      <p:cxnSp>
        <p:nvCxnSpPr>
          <p:cNvPr id="47" name="מחבר ישר 46"/>
          <p:cNvCxnSpPr/>
          <p:nvPr/>
        </p:nvCxnSpPr>
        <p:spPr>
          <a:xfrm>
            <a:off x="179512" y="3356992"/>
            <a:ext cx="3744416" cy="0"/>
          </a:xfrm>
          <a:prstGeom prst="line">
            <a:avLst/>
          </a:prstGeom>
          <a:ln w="412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  <a:noFill/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Decision tree construction: example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598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Talk outline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10146" y="3184649"/>
            <a:ext cx="6682134" cy="460375"/>
          </a:xfrm>
          <a:prstGeom prst="rect">
            <a:avLst/>
          </a:prstGeom>
          <a:solidFill>
            <a:srgbClr val="99CCFF">
              <a:alpha val="2509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endParaRPr lang="he-IL" altLang="he-IL">
              <a:latin typeface="+mj-lt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87363" y="2078272"/>
            <a:ext cx="8423275" cy="218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 marL="341313" indent="-341313" eaLnBrk="0" hangingPunct="0"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l" rtl="0">
              <a:lnSpc>
                <a:spcPct val="95000"/>
              </a:lnSpc>
              <a:spcBef>
                <a:spcPts val="1200"/>
              </a:spcBef>
              <a:buClr>
                <a:srgbClr val="063DE8"/>
              </a:buClr>
              <a:buSzPct val="100000"/>
              <a:buFont typeface="Wingdings" pitchFamily="2" charset="2"/>
              <a:buChar char=""/>
            </a:pPr>
            <a:r>
              <a:rPr lang="en-GB" altLang="he-IL" sz="2800" dirty="0" smtClean="0">
                <a:solidFill>
                  <a:schemeClr val="tx1"/>
                </a:solidFill>
                <a:latin typeface="+mj-lt"/>
              </a:rPr>
              <a:t>Data </a:t>
            </a:r>
            <a:r>
              <a:rPr lang="en-GB" altLang="he-IL" sz="2800" dirty="0" smtClean="0">
                <a:solidFill>
                  <a:schemeClr val="tx1"/>
                </a:solidFill>
                <a:latin typeface="+mj-lt"/>
              </a:rPr>
              <a:t>mining &amp; machine learning </a:t>
            </a:r>
            <a:r>
              <a:rPr lang="en-GB" altLang="he-IL" sz="2800" dirty="0" smtClean="0">
                <a:solidFill>
                  <a:schemeClr val="tx1"/>
                </a:solidFill>
                <a:latin typeface="+mj-lt"/>
              </a:rPr>
              <a:t>concepts</a:t>
            </a:r>
          </a:p>
          <a:p>
            <a:pPr algn="l" rtl="0">
              <a:lnSpc>
                <a:spcPct val="95000"/>
              </a:lnSpc>
              <a:spcBef>
                <a:spcPts val="1200"/>
              </a:spcBef>
              <a:buClr>
                <a:srgbClr val="063DE8"/>
              </a:buClr>
              <a:buSzPct val="100000"/>
              <a:buFont typeface="Wingdings" pitchFamily="2" charset="2"/>
              <a:buChar char=""/>
            </a:pPr>
            <a:r>
              <a:rPr lang="en-GB" altLang="he-IL" sz="2800" dirty="0" smtClean="0">
                <a:solidFill>
                  <a:schemeClr val="tx1"/>
                </a:solidFill>
                <a:latin typeface="+mj-lt"/>
              </a:rPr>
              <a:t>Decision trees</a:t>
            </a:r>
          </a:p>
          <a:p>
            <a:pPr marL="341313" lvl="1" indent="-341313">
              <a:lnSpc>
                <a:spcPct val="95000"/>
              </a:lnSpc>
              <a:spcBef>
                <a:spcPts val="1200"/>
              </a:spcBef>
              <a:buClr>
                <a:srgbClr val="063DE8"/>
              </a:buClr>
              <a:buSzPct val="100000"/>
              <a:buFont typeface="Wingdings" pitchFamily="2" charset="2"/>
              <a:buChar char=""/>
            </a:pPr>
            <a:r>
              <a:rPr lang="en-GB" altLang="he-IL" sz="2800" dirty="0">
                <a:solidFill>
                  <a:schemeClr val="tx1"/>
                </a:solidFill>
                <a:latin typeface="+mj-lt"/>
              </a:rPr>
              <a:t>Naïve Bayes </a:t>
            </a:r>
            <a:r>
              <a:rPr lang="en-GB" altLang="he-IL" sz="2800" dirty="0" smtClean="0">
                <a:solidFill>
                  <a:schemeClr val="tx1"/>
                </a:solidFill>
                <a:latin typeface="+mj-lt"/>
              </a:rPr>
              <a:t>classifier</a:t>
            </a:r>
          </a:p>
          <a:p>
            <a:pPr marL="341313" lvl="1" indent="-341313">
              <a:lnSpc>
                <a:spcPct val="95000"/>
              </a:lnSpc>
              <a:spcBef>
                <a:spcPts val="1200"/>
              </a:spcBef>
              <a:buClr>
                <a:srgbClr val="063DE8"/>
              </a:buClr>
              <a:buSzPct val="100000"/>
              <a:buFont typeface="Wingdings" pitchFamily="2" charset="2"/>
              <a:buChar char=""/>
            </a:pPr>
            <a:r>
              <a:rPr lang="en-GB" altLang="he-IL" sz="2800" dirty="0" smtClean="0">
                <a:solidFill>
                  <a:schemeClr val="tx1"/>
                </a:solidFill>
                <a:latin typeface="+mj-lt"/>
              </a:rPr>
              <a:t>Classification quality metrics</a:t>
            </a:r>
            <a:endParaRPr lang="en-GB" altLang="he-IL" sz="2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69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  <a:noFill/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Naïve Bayes' Classifier</a:t>
            </a:r>
            <a:endParaRPr lang="en-US" sz="4000" b="1" dirty="0">
              <a:solidFill>
                <a:srgbClr val="0070C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23528" y="1124744"/>
            <a:ext cx="8820472" cy="1862652"/>
            <a:chOff x="323528" y="2420888"/>
            <a:chExt cx="8599810" cy="1862652"/>
          </a:xfrm>
        </p:grpSpPr>
        <p:grpSp>
          <p:nvGrpSpPr>
            <p:cNvPr id="13" name="Group 12"/>
            <p:cNvGrpSpPr/>
            <p:nvPr/>
          </p:nvGrpSpPr>
          <p:grpSpPr>
            <a:xfrm>
              <a:off x="323528" y="2420888"/>
              <a:ext cx="8599810" cy="1862652"/>
              <a:chOff x="323528" y="2636912"/>
              <a:chExt cx="8599810" cy="186265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323528" y="2636912"/>
                    <a:ext cx="8599810" cy="1631216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2400" dirty="0" smtClean="0"/>
                      <a:t>Let </a:t>
                    </a:r>
                    <a:r>
                      <a:rPr lang="en-US" sz="2400" dirty="0" smtClean="0">
                        <a:solidFill>
                          <a:srgbClr val="3333FF"/>
                        </a:solidFill>
                      </a:rPr>
                      <a:t>Y</a:t>
                    </a:r>
                    <a:r>
                      <a:rPr lang="en-US" sz="2400" dirty="0" smtClean="0"/>
                      <a:t> represent the class variable with </a:t>
                    </a:r>
                    <a:r>
                      <a:rPr lang="en-US" sz="2400" dirty="0"/>
                      <a:t>class values </a:t>
                    </a:r>
                    <a14:m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rgbClr val="3333FF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rgbClr val="3333FF"/>
                        </a:solidFill>
                      </a:rPr>
                      <a:t>,…,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3333FF"/>
                            </a:solidFill>
                            <a:latin typeface="Cambria Math"/>
                          </a:rPr>
                          <m:t>)</m:t>
                        </m:r>
                      </m:oMath>
                    </a14:m>
                    <a:r>
                      <a:rPr lang="en-US" sz="2400" dirty="0" smtClean="0"/>
                      <a:t/>
                    </a:r>
                    <a:br>
                      <a:rPr lang="en-US" sz="2400" dirty="0" smtClean="0"/>
                    </a:br>
                    <a:r>
                      <a:rPr lang="en-US" sz="2400" dirty="0" smtClean="0"/>
                      <a:t>Let </a:t>
                    </a:r>
                    <a14:m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sz="240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=(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rgbClr val="3333FF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rgbClr val="3333FF"/>
                        </a:solidFill>
                      </a:rPr>
                      <a:t>,…,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3333FF"/>
                            </a:solidFill>
                            <a:latin typeface="Cambria Math"/>
                          </a:rPr>
                          <m:t>)</m:t>
                        </m:r>
                      </m:oMath>
                    </a14:m>
                    <a:r>
                      <a:rPr lang="en-US" sz="2400" dirty="0" smtClean="0"/>
                      <a:t> be an unclassified instance (feature vector)</a:t>
                    </a:r>
                    <a:br>
                      <a:rPr lang="en-US" sz="2400" dirty="0" smtClean="0"/>
                    </a:br>
                    <a:r>
                      <a:rPr lang="en-US" sz="2400" dirty="0" smtClean="0"/>
                      <a:t/>
                    </a:r>
                    <a:br>
                      <a:rPr lang="en-US" sz="2400" dirty="0" smtClean="0"/>
                    </a:br>
                    <a:r>
                      <a:rPr lang="en-US" sz="2400" dirty="0" smtClean="0"/>
                      <a:t>Naïve Bayes Classifier estimates:  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𝑎𝑟𝑔𝑚𝑎𝑥</m:t>
                        </m:r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)</m:t>
                        </m:r>
                      </m:oMath>
                    </a14:m>
                    <a:endParaRPr lang="he-IL" sz="2800" dirty="0">
                      <a:solidFill>
                        <a:srgbClr val="3333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528" y="2636912"/>
                    <a:ext cx="8599810" cy="1631216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1037" t="-2996" b="-6742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Rectangle 10"/>
              <p:cNvSpPr/>
              <p:nvPr/>
            </p:nvSpPr>
            <p:spPr>
              <a:xfrm>
                <a:off x="4548176" y="3701265"/>
                <a:ext cx="3357662" cy="79829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724128" y="3789040"/>
                  <a:ext cx="522835" cy="461665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e-IL" sz="240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he-IL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4128" y="3789040"/>
                  <a:ext cx="522835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179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  <a:noFill/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Naïve Bayes' Classifier</a:t>
            </a:r>
            <a:endParaRPr lang="en-US" sz="4000" b="1" dirty="0">
              <a:solidFill>
                <a:srgbClr val="0070C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23528" y="1124744"/>
            <a:ext cx="8820472" cy="1862652"/>
            <a:chOff x="323528" y="2420888"/>
            <a:chExt cx="8599810" cy="1862652"/>
          </a:xfrm>
        </p:grpSpPr>
        <p:grpSp>
          <p:nvGrpSpPr>
            <p:cNvPr id="13" name="Group 12"/>
            <p:cNvGrpSpPr/>
            <p:nvPr/>
          </p:nvGrpSpPr>
          <p:grpSpPr>
            <a:xfrm>
              <a:off x="323528" y="2420888"/>
              <a:ext cx="8599810" cy="1862652"/>
              <a:chOff x="323528" y="2636912"/>
              <a:chExt cx="8599810" cy="186265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323528" y="2636912"/>
                    <a:ext cx="8599810" cy="1631216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2400" dirty="0" smtClean="0"/>
                      <a:t>Let </a:t>
                    </a:r>
                    <a:r>
                      <a:rPr lang="en-US" sz="2400" dirty="0" smtClean="0">
                        <a:solidFill>
                          <a:srgbClr val="3333FF"/>
                        </a:solidFill>
                      </a:rPr>
                      <a:t>Y</a:t>
                    </a:r>
                    <a:r>
                      <a:rPr lang="en-US" sz="2400" dirty="0" smtClean="0"/>
                      <a:t> represent the class variable with </a:t>
                    </a:r>
                    <a:r>
                      <a:rPr lang="en-US" sz="2400" dirty="0"/>
                      <a:t>class values </a:t>
                    </a:r>
                    <a14:m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rgbClr val="3333FF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rgbClr val="3333FF"/>
                        </a:solidFill>
                      </a:rPr>
                      <a:t>,…,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3333FF"/>
                            </a:solidFill>
                            <a:latin typeface="Cambria Math"/>
                          </a:rPr>
                          <m:t>)</m:t>
                        </m:r>
                      </m:oMath>
                    </a14:m>
                    <a:r>
                      <a:rPr lang="en-US" sz="2400" dirty="0" smtClean="0"/>
                      <a:t/>
                    </a:r>
                    <a:br>
                      <a:rPr lang="en-US" sz="2400" dirty="0" smtClean="0"/>
                    </a:br>
                    <a:r>
                      <a:rPr lang="en-US" sz="2400" dirty="0" smtClean="0"/>
                      <a:t>Let </a:t>
                    </a:r>
                    <a14:m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sz="240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=(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rgbClr val="3333FF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rgbClr val="3333FF"/>
                        </a:solidFill>
                      </a:rPr>
                      <a:t>,…,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3333FF"/>
                            </a:solidFill>
                            <a:latin typeface="Cambria Math"/>
                          </a:rPr>
                          <m:t>)</m:t>
                        </m:r>
                      </m:oMath>
                    </a14:m>
                    <a:r>
                      <a:rPr lang="en-US" sz="2400" dirty="0" smtClean="0"/>
                      <a:t> be an unclassified instance (feature vector)</a:t>
                    </a:r>
                    <a:br>
                      <a:rPr lang="en-US" sz="2400" dirty="0" smtClean="0"/>
                    </a:br>
                    <a:r>
                      <a:rPr lang="en-US" sz="2400" dirty="0" smtClean="0"/>
                      <a:t/>
                    </a:r>
                    <a:br>
                      <a:rPr lang="en-US" sz="2400" dirty="0" smtClean="0"/>
                    </a:br>
                    <a:r>
                      <a:rPr lang="en-US" sz="2400" dirty="0" smtClean="0"/>
                      <a:t>Naïve Bayes Classifier estimates:  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𝑎𝑟𝑔𝑚𝑎𝑥</m:t>
                        </m:r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)</m:t>
                        </m:r>
                      </m:oMath>
                    </a14:m>
                    <a:endParaRPr lang="he-IL" sz="2800" dirty="0">
                      <a:solidFill>
                        <a:srgbClr val="3333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528" y="2636912"/>
                    <a:ext cx="8599810" cy="1631216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1037" t="-2996" b="-6742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Rectangle 10"/>
              <p:cNvSpPr/>
              <p:nvPr/>
            </p:nvSpPr>
            <p:spPr>
              <a:xfrm>
                <a:off x="4548176" y="3701265"/>
                <a:ext cx="3357662" cy="79829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724128" y="3789040"/>
                  <a:ext cx="522835" cy="461665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e-IL" sz="240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he-IL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4128" y="3789040"/>
                  <a:ext cx="522835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10274" y="3284984"/>
                <a:ext cx="8136904" cy="7976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r>
                  <a:rPr lang="en-US" sz="2400" dirty="0" smtClean="0"/>
                  <a:t>From Bayes formula: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3333FF"/>
                        </a:solidFill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3333FF"/>
                        </a:solidFill>
                        <a:latin typeface="Cambria Math"/>
                      </a:rPr>
                      <m:t>|</m:t>
                    </m:r>
                    <m:r>
                      <a:rPr lang="en-US" sz="2800" b="0" i="1" smtClean="0">
                        <a:solidFill>
                          <a:srgbClr val="3333FF"/>
                        </a:solidFill>
                        <a:latin typeface="Cambria Math"/>
                      </a:rPr>
                      <m:t>𝑋</m:t>
                    </m:r>
                    <m:r>
                      <a:rPr lang="en-US" sz="2800" b="0" i="1" smtClean="0">
                        <a:solidFill>
                          <a:srgbClr val="3333FF"/>
                        </a:solidFill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3333FF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3333FF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he-IL" sz="28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74" y="3284984"/>
                <a:ext cx="8136904" cy="797654"/>
              </a:xfrm>
              <a:prstGeom prst="rect">
                <a:avLst/>
              </a:prstGeom>
              <a:blipFill rotWithShape="1">
                <a:blip r:embed="rId6"/>
                <a:stretch>
                  <a:fillRect l="-11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65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  <a:noFill/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Naïve Bayes' Classifier</a:t>
            </a:r>
            <a:endParaRPr lang="en-US" sz="4000" b="1" dirty="0">
              <a:solidFill>
                <a:srgbClr val="0070C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23528" y="1124744"/>
            <a:ext cx="8820472" cy="1862652"/>
            <a:chOff x="323528" y="2420888"/>
            <a:chExt cx="8599810" cy="1862652"/>
          </a:xfrm>
        </p:grpSpPr>
        <p:grpSp>
          <p:nvGrpSpPr>
            <p:cNvPr id="13" name="Group 12"/>
            <p:cNvGrpSpPr/>
            <p:nvPr/>
          </p:nvGrpSpPr>
          <p:grpSpPr>
            <a:xfrm>
              <a:off x="323528" y="2420888"/>
              <a:ext cx="8599810" cy="1862652"/>
              <a:chOff x="323528" y="2636912"/>
              <a:chExt cx="8599810" cy="186265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323528" y="2636912"/>
                    <a:ext cx="8599810" cy="1631216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2400" dirty="0" smtClean="0"/>
                      <a:t>Let </a:t>
                    </a:r>
                    <a:r>
                      <a:rPr lang="en-US" sz="2400" dirty="0" smtClean="0">
                        <a:solidFill>
                          <a:srgbClr val="3333FF"/>
                        </a:solidFill>
                      </a:rPr>
                      <a:t>Y</a:t>
                    </a:r>
                    <a:r>
                      <a:rPr lang="en-US" sz="2400" dirty="0" smtClean="0"/>
                      <a:t> represent the class variable with </a:t>
                    </a:r>
                    <a:r>
                      <a:rPr lang="en-US" sz="2400" dirty="0"/>
                      <a:t>class values </a:t>
                    </a:r>
                    <a14:m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rgbClr val="3333FF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rgbClr val="3333FF"/>
                        </a:solidFill>
                      </a:rPr>
                      <a:t>,…,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3333FF"/>
                            </a:solidFill>
                            <a:latin typeface="Cambria Math"/>
                          </a:rPr>
                          <m:t>)</m:t>
                        </m:r>
                      </m:oMath>
                    </a14:m>
                    <a:r>
                      <a:rPr lang="en-US" sz="2400" dirty="0" smtClean="0"/>
                      <a:t/>
                    </a:r>
                    <a:br>
                      <a:rPr lang="en-US" sz="2400" dirty="0" smtClean="0"/>
                    </a:br>
                    <a:r>
                      <a:rPr lang="en-US" sz="2400" dirty="0" smtClean="0"/>
                      <a:t>Let </a:t>
                    </a:r>
                    <a14:m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sz="240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=(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rgbClr val="3333FF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rgbClr val="3333FF"/>
                        </a:solidFill>
                      </a:rPr>
                      <a:t>,…,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3333FF"/>
                            </a:solidFill>
                            <a:latin typeface="Cambria Math"/>
                          </a:rPr>
                          <m:t>)</m:t>
                        </m:r>
                      </m:oMath>
                    </a14:m>
                    <a:r>
                      <a:rPr lang="en-US" sz="2400" dirty="0" smtClean="0"/>
                      <a:t> be an unclassified instance (feature vector)</a:t>
                    </a:r>
                    <a:br>
                      <a:rPr lang="en-US" sz="2400" dirty="0" smtClean="0"/>
                    </a:br>
                    <a:r>
                      <a:rPr lang="en-US" sz="2400" dirty="0" smtClean="0"/>
                      <a:t/>
                    </a:r>
                    <a:br>
                      <a:rPr lang="en-US" sz="2400" dirty="0" smtClean="0"/>
                    </a:br>
                    <a:r>
                      <a:rPr lang="en-US" sz="2400" dirty="0" smtClean="0"/>
                      <a:t>Naïve Bayes Classifier estimates:  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𝑎𝑟𝑔𝑚𝑎𝑥</m:t>
                        </m:r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)</m:t>
                        </m:r>
                      </m:oMath>
                    </a14:m>
                    <a:endParaRPr lang="he-IL" sz="2800" dirty="0">
                      <a:solidFill>
                        <a:srgbClr val="3333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528" y="2636912"/>
                    <a:ext cx="8599810" cy="1631216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1037" t="-2996" b="-6742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Rectangle 10"/>
              <p:cNvSpPr/>
              <p:nvPr/>
            </p:nvSpPr>
            <p:spPr>
              <a:xfrm>
                <a:off x="4548176" y="3701265"/>
                <a:ext cx="3357662" cy="79829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724128" y="3789040"/>
                  <a:ext cx="522835" cy="461665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e-IL" sz="240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he-IL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4128" y="3789040"/>
                  <a:ext cx="522835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10274" y="3284984"/>
                <a:ext cx="8136904" cy="7976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r>
                  <a:rPr lang="en-US" sz="2400" dirty="0" smtClean="0"/>
                  <a:t>From Bayes formula: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3333FF"/>
                        </a:solidFill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3333FF"/>
                        </a:solidFill>
                        <a:latin typeface="Cambria Math"/>
                      </a:rPr>
                      <m:t>|</m:t>
                    </m:r>
                    <m:r>
                      <a:rPr lang="en-US" sz="2800" b="0" i="1" smtClean="0">
                        <a:solidFill>
                          <a:srgbClr val="3333FF"/>
                        </a:solidFill>
                        <a:latin typeface="Cambria Math"/>
                      </a:rPr>
                      <m:t>𝑋</m:t>
                    </m:r>
                    <m:r>
                      <a:rPr lang="en-US" sz="2800" b="0" i="1" smtClean="0">
                        <a:solidFill>
                          <a:srgbClr val="3333FF"/>
                        </a:solidFill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3333FF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3333FF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he-IL" sz="28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74" y="3284984"/>
                <a:ext cx="8136904" cy="797654"/>
              </a:xfrm>
              <a:prstGeom prst="rect">
                <a:avLst/>
              </a:prstGeom>
              <a:blipFill rotWithShape="1">
                <a:blip r:embed="rId6"/>
                <a:stretch>
                  <a:fillRect l="-11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619672" y="4509120"/>
            <a:ext cx="74888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Assumption</a:t>
            </a:r>
            <a:r>
              <a:rPr lang="en-US" sz="2400" dirty="0" smtClean="0"/>
              <a:t>:  </a:t>
            </a:r>
            <a:endParaRPr lang="he-IL" sz="2800" dirty="0">
              <a:solidFill>
                <a:srgbClr val="3333FF"/>
              </a:solidFill>
            </a:endParaRPr>
          </a:p>
        </p:txBody>
      </p:sp>
      <p:pic>
        <p:nvPicPr>
          <p:cNvPr id="16" name="Picture 2" descr="תוצאת תמונה עבור ‪naive‬‏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31114"/>
            <a:ext cx="1574852" cy="11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437574" y="4511757"/>
                <a:ext cx="3888432" cy="57342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𝑃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𝑋</m:t>
                    </m:r>
                    <m:r>
                      <a:rPr lang="en-US" sz="2800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dirty="0" smtClean="0">
                            <a:latin typeface="Cambria Math"/>
                          </a:rPr>
                          <m:t>𝑗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800" b="0" i="1" dirty="0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𝑃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he-IL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574" y="4511757"/>
                <a:ext cx="3888432" cy="573427"/>
              </a:xfrm>
              <a:prstGeom prst="rect">
                <a:avLst/>
              </a:prstGeom>
              <a:blipFill rotWithShape="1">
                <a:blip r:embed="rId9"/>
                <a:stretch>
                  <a:fillRect t="-11702" b="-1914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3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3600" b="1" dirty="0" smtClean="0">
                <a:solidFill>
                  <a:srgbClr val="0070C0"/>
                </a:solidFill>
              </a:rPr>
              <a:t>Data mining/</a:t>
            </a:r>
            <a:br>
              <a:rPr lang="en-US" sz="3600" b="1" dirty="0" smtClean="0">
                <a:solidFill>
                  <a:srgbClr val="0070C0"/>
                </a:solidFill>
              </a:rPr>
            </a:br>
            <a:r>
              <a:rPr lang="en-US" sz="3600" b="1" dirty="0" smtClean="0">
                <a:solidFill>
                  <a:srgbClr val="0070C0"/>
                </a:solidFill>
              </a:rPr>
              <a:t>Knowledge Discovery in DB (KDD)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69751" y="1484784"/>
            <a:ext cx="8435975" cy="4675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 marL="341313" indent="-341313" eaLnBrk="0" hangingPunct="0"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marL="457200" indent="-457200">
              <a:spcBef>
                <a:spcPts val="600"/>
              </a:spcBef>
              <a:buClr>
                <a:srgbClr val="3333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altLang="he-IL" sz="2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Infer actionable knowledge/insights from data</a:t>
            </a:r>
          </a:p>
          <a:p>
            <a:pPr marL="858837" lvl="1" indent="-457200">
              <a:spcBef>
                <a:spcPts val="600"/>
              </a:spcBef>
              <a:buClr>
                <a:srgbClr val="3333FF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altLang="he-IL" sz="2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When men buy diapers on Fridays, they also buy beer</a:t>
            </a:r>
          </a:p>
          <a:p>
            <a:pPr marL="858837" lvl="1" indent="-457200">
              <a:spcBef>
                <a:spcPts val="600"/>
              </a:spcBef>
              <a:buClr>
                <a:srgbClr val="3333FF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altLang="he-IL" sz="2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Email spamming accounts tend to cluster in communities</a:t>
            </a:r>
          </a:p>
          <a:p>
            <a:pPr marL="858837" lvl="1" indent="-457200">
              <a:spcBef>
                <a:spcPts val="600"/>
              </a:spcBef>
              <a:buClr>
                <a:srgbClr val="3333FF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altLang="he-IL" sz="2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Both love &amp; hate drive reality ratings</a:t>
            </a:r>
            <a:br>
              <a:rPr lang="en-GB" altLang="he-IL" sz="2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endParaRPr lang="en-GB" altLang="he-IL" sz="2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marL="457200" indent="-457200">
              <a:spcBef>
                <a:spcPts val="600"/>
              </a:spcBef>
              <a:buClr>
                <a:srgbClr val="3333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altLang="he-IL" sz="2400" dirty="0" smtClean="0">
                <a:solidFill>
                  <a:schemeClr val="tx1"/>
                </a:solidFill>
                <a:latin typeface="+mj-lt"/>
              </a:rPr>
              <a:t>Involves several tasks</a:t>
            </a:r>
          </a:p>
          <a:p>
            <a:pPr marL="858837" lvl="1" indent="-457200">
              <a:spcBef>
                <a:spcPts val="600"/>
              </a:spcBef>
              <a:buClr>
                <a:srgbClr val="3333FF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altLang="he-IL" sz="2000" dirty="0" smtClean="0">
                <a:solidFill>
                  <a:schemeClr val="tx1"/>
                </a:solidFill>
                <a:latin typeface="+mj-lt"/>
              </a:rPr>
              <a:t>Anomaly detection</a:t>
            </a:r>
          </a:p>
          <a:p>
            <a:pPr marL="858837" lvl="1" indent="-457200">
              <a:spcBef>
                <a:spcPts val="600"/>
              </a:spcBef>
              <a:buClr>
                <a:srgbClr val="3333FF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altLang="he-IL" sz="2000" dirty="0" smtClean="0">
                <a:solidFill>
                  <a:schemeClr val="tx1"/>
                </a:solidFill>
                <a:latin typeface="+mj-lt"/>
              </a:rPr>
              <a:t>Association rule learning</a:t>
            </a:r>
          </a:p>
          <a:p>
            <a:pPr marL="858837" lvl="1" indent="-457200">
              <a:spcBef>
                <a:spcPts val="600"/>
              </a:spcBef>
              <a:buClr>
                <a:srgbClr val="3333FF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altLang="he-IL" sz="2000" dirty="0" smtClean="0">
                <a:solidFill>
                  <a:schemeClr val="tx1"/>
                </a:solidFill>
                <a:latin typeface="+mj-lt"/>
              </a:rPr>
              <a:t>Classification</a:t>
            </a:r>
          </a:p>
          <a:p>
            <a:pPr marL="858837" lvl="1" indent="-457200">
              <a:spcBef>
                <a:spcPts val="600"/>
              </a:spcBef>
              <a:buClr>
                <a:srgbClr val="3333FF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altLang="he-IL" sz="2000" dirty="0" smtClean="0">
                <a:solidFill>
                  <a:schemeClr val="tx1"/>
                </a:solidFill>
                <a:latin typeface="+mj-lt"/>
              </a:rPr>
              <a:t>Regression</a:t>
            </a:r>
          </a:p>
          <a:p>
            <a:pPr marL="858837" lvl="1" indent="-457200">
              <a:spcBef>
                <a:spcPts val="600"/>
              </a:spcBef>
              <a:buClr>
                <a:srgbClr val="3333FF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altLang="he-IL" sz="2000" dirty="0" smtClean="0">
                <a:solidFill>
                  <a:schemeClr val="tx1"/>
                </a:solidFill>
                <a:latin typeface="+mj-lt"/>
              </a:rPr>
              <a:t>Summarization</a:t>
            </a:r>
          </a:p>
          <a:p>
            <a:pPr marL="858837" lvl="1" indent="-457200">
              <a:spcBef>
                <a:spcPts val="600"/>
              </a:spcBef>
              <a:buClr>
                <a:srgbClr val="3333FF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altLang="he-IL" sz="2000" dirty="0" smtClean="0">
                <a:solidFill>
                  <a:schemeClr val="tx1"/>
                </a:solidFill>
                <a:latin typeface="+mj-lt"/>
              </a:rPr>
              <a:t>Clustering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639" y="3540001"/>
            <a:ext cx="5004048" cy="3248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Bent-Up Arrow 2"/>
          <p:cNvSpPr>
            <a:spLocks/>
          </p:cNvSpPr>
          <p:nvPr/>
        </p:nvSpPr>
        <p:spPr>
          <a:xfrm flipV="1">
            <a:off x="5292080" y="2841470"/>
            <a:ext cx="1442503" cy="671233"/>
          </a:xfrm>
          <a:prstGeom prst="bentUpArrow">
            <a:avLst>
              <a:gd name="adj1" fmla="val 25000"/>
              <a:gd name="adj2" fmla="val 2235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7662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  <a:noFill/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Naïve Bayes' Classifier</a:t>
            </a:r>
            <a:endParaRPr lang="en-US" sz="4000" b="1" dirty="0">
              <a:solidFill>
                <a:srgbClr val="0070C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23528" y="1124744"/>
            <a:ext cx="8820472" cy="1862652"/>
            <a:chOff x="323528" y="2420888"/>
            <a:chExt cx="8599810" cy="1862652"/>
          </a:xfrm>
        </p:grpSpPr>
        <p:grpSp>
          <p:nvGrpSpPr>
            <p:cNvPr id="13" name="Group 12"/>
            <p:cNvGrpSpPr/>
            <p:nvPr/>
          </p:nvGrpSpPr>
          <p:grpSpPr>
            <a:xfrm>
              <a:off x="323528" y="2420888"/>
              <a:ext cx="8599810" cy="1862652"/>
              <a:chOff x="323528" y="2636912"/>
              <a:chExt cx="8599810" cy="186265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323528" y="2636912"/>
                    <a:ext cx="8599810" cy="1631216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2400" dirty="0" smtClean="0"/>
                      <a:t>Let </a:t>
                    </a:r>
                    <a:r>
                      <a:rPr lang="en-US" sz="2400" dirty="0" smtClean="0">
                        <a:solidFill>
                          <a:srgbClr val="3333FF"/>
                        </a:solidFill>
                      </a:rPr>
                      <a:t>Y</a:t>
                    </a:r>
                    <a:r>
                      <a:rPr lang="en-US" sz="2400" dirty="0" smtClean="0"/>
                      <a:t> represent the class variable with </a:t>
                    </a:r>
                    <a:r>
                      <a:rPr lang="en-US" sz="2400" dirty="0"/>
                      <a:t>class values </a:t>
                    </a:r>
                    <a14:m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rgbClr val="3333FF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rgbClr val="3333FF"/>
                        </a:solidFill>
                      </a:rPr>
                      <a:t>,…,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3333FF"/>
                            </a:solidFill>
                            <a:latin typeface="Cambria Math"/>
                          </a:rPr>
                          <m:t>)</m:t>
                        </m:r>
                      </m:oMath>
                    </a14:m>
                    <a:r>
                      <a:rPr lang="en-US" sz="2400" dirty="0" smtClean="0"/>
                      <a:t/>
                    </a:r>
                    <a:br>
                      <a:rPr lang="en-US" sz="2400" dirty="0" smtClean="0"/>
                    </a:br>
                    <a:r>
                      <a:rPr lang="en-US" sz="2400" dirty="0" smtClean="0"/>
                      <a:t>Let </a:t>
                    </a:r>
                    <a14:m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sz="240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=(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rgbClr val="3333FF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rgbClr val="3333FF"/>
                        </a:solidFill>
                      </a:rPr>
                      <a:t>,…,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3333FF"/>
                            </a:solidFill>
                            <a:latin typeface="Cambria Math"/>
                          </a:rPr>
                          <m:t>)</m:t>
                        </m:r>
                      </m:oMath>
                    </a14:m>
                    <a:r>
                      <a:rPr lang="en-US" sz="2400" dirty="0" smtClean="0"/>
                      <a:t> be an unclassified instance (feature vector)</a:t>
                    </a:r>
                    <a:br>
                      <a:rPr lang="en-US" sz="2400" dirty="0" smtClean="0"/>
                    </a:br>
                    <a:r>
                      <a:rPr lang="en-US" sz="2400" dirty="0" smtClean="0"/>
                      <a:t/>
                    </a:r>
                    <a:br>
                      <a:rPr lang="en-US" sz="2400" dirty="0" smtClean="0"/>
                    </a:br>
                    <a:r>
                      <a:rPr lang="en-US" sz="2400" dirty="0" smtClean="0"/>
                      <a:t>Naïve Bayes Classifier estimates:  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𝑎𝑟𝑔𝑚𝑎𝑥</m:t>
                        </m:r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)</m:t>
                        </m:r>
                      </m:oMath>
                    </a14:m>
                    <a:endParaRPr lang="he-IL" sz="2800" dirty="0">
                      <a:solidFill>
                        <a:srgbClr val="3333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528" y="2636912"/>
                    <a:ext cx="8599810" cy="1631216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1037" t="-2996" b="-6742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Rectangle 10"/>
              <p:cNvSpPr/>
              <p:nvPr/>
            </p:nvSpPr>
            <p:spPr>
              <a:xfrm>
                <a:off x="4548176" y="3701265"/>
                <a:ext cx="3357662" cy="79829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724128" y="3789040"/>
                  <a:ext cx="522835" cy="461665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e-IL" sz="240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he-IL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4128" y="3789040"/>
                  <a:ext cx="522835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10274" y="3284984"/>
                <a:ext cx="8136904" cy="7976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r>
                  <a:rPr lang="en-US" sz="2400" dirty="0" smtClean="0"/>
                  <a:t>From Bayes formula: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3333FF"/>
                        </a:solidFill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3333FF"/>
                        </a:solidFill>
                        <a:latin typeface="Cambria Math"/>
                      </a:rPr>
                      <m:t>|</m:t>
                    </m:r>
                    <m:r>
                      <a:rPr lang="en-US" sz="2800" b="0" i="1" smtClean="0">
                        <a:solidFill>
                          <a:srgbClr val="3333FF"/>
                        </a:solidFill>
                        <a:latin typeface="Cambria Math"/>
                      </a:rPr>
                      <m:t>𝑋</m:t>
                    </m:r>
                    <m:r>
                      <a:rPr lang="en-US" sz="2800" b="0" i="1" smtClean="0">
                        <a:solidFill>
                          <a:srgbClr val="3333FF"/>
                        </a:solidFill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3333FF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3333FF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3333FF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he-IL" sz="28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74" y="3284984"/>
                <a:ext cx="8136904" cy="797654"/>
              </a:xfrm>
              <a:prstGeom prst="rect">
                <a:avLst/>
              </a:prstGeom>
              <a:blipFill rotWithShape="1">
                <a:blip r:embed="rId6"/>
                <a:stretch>
                  <a:fillRect l="-11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619672" y="4509120"/>
            <a:ext cx="74888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Assumption</a:t>
            </a:r>
            <a:r>
              <a:rPr lang="en-US" sz="2400" dirty="0" smtClean="0"/>
              <a:t>:  </a:t>
            </a:r>
            <a:endParaRPr lang="he-IL" sz="2800" dirty="0">
              <a:solidFill>
                <a:srgbClr val="3333FF"/>
              </a:solidFill>
            </a:endParaRPr>
          </a:p>
        </p:txBody>
      </p:sp>
      <p:pic>
        <p:nvPicPr>
          <p:cNvPr id="16" name="Picture 2" descr="תוצאת תמונה עבור ‪naive‬‏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31114"/>
            <a:ext cx="1574852" cy="11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Down Arrow 17"/>
          <p:cNvSpPr/>
          <p:nvPr/>
        </p:nvSpPr>
        <p:spPr>
          <a:xfrm>
            <a:off x="4378726" y="5157192"/>
            <a:ext cx="769338" cy="35055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907704" y="5661248"/>
                <a:ext cx="5426742" cy="10418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8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sz="2800" i="1">
                          <a:solidFill>
                            <a:srgbClr val="3333FF"/>
                          </a:solidFill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(</m:t>
                          </m:r>
                          <m:nary>
                            <m:naryPr>
                              <m:chr m:val="∏"/>
                              <m:ctrlPr>
                                <a:rPr lang="en-US" sz="28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sz="2800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 (</m:t>
                              </m:r>
                              <m:r>
                                <a:rPr lang="en-US" sz="2800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2800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3333FF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3333FF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3333FF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3333FF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8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sz="28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))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sz="2800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sz="2800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he-IL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661248"/>
                <a:ext cx="5426742" cy="104182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437574" y="4511757"/>
                <a:ext cx="3888432" cy="57342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𝑃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𝑋</m:t>
                    </m:r>
                    <m:r>
                      <a:rPr lang="en-US" sz="2800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dirty="0" smtClean="0">
                            <a:latin typeface="Cambria Math"/>
                          </a:rPr>
                          <m:t>𝑗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800" b="0" i="1" dirty="0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𝑃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he-IL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574" y="4511757"/>
                <a:ext cx="3888432" cy="573427"/>
              </a:xfrm>
              <a:prstGeom prst="rect">
                <a:avLst/>
              </a:prstGeom>
              <a:blipFill rotWithShape="1">
                <a:blip r:embed="rId10"/>
                <a:stretch>
                  <a:fillRect t="-11702" b="-1914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208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  <a:noFill/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Naïve Bayes' Classifier: example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06" y="1340768"/>
            <a:ext cx="7256971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85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  <a:noFill/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Naïve Bayes' Classifier: example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06" y="1340768"/>
            <a:ext cx="7256971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043608" y="3789040"/>
            <a:ext cx="4104456" cy="1027276"/>
            <a:chOff x="1043608" y="3789040"/>
            <a:chExt cx="4104456" cy="1027276"/>
          </a:xfrm>
        </p:grpSpPr>
        <p:sp>
          <p:nvSpPr>
            <p:cNvPr id="4" name="Oval 3"/>
            <p:cNvSpPr/>
            <p:nvPr/>
          </p:nvSpPr>
          <p:spPr>
            <a:xfrm>
              <a:off x="1043608" y="3789040"/>
              <a:ext cx="4104456" cy="576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3333FF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13998" y="4293096"/>
              <a:ext cx="389850" cy="52322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800" dirty="0" smtClean="0">
                  <a:solidFill>
                    <a:srgbClr val="3333FF"/>
                  </a:solidFill>
                </a:rPr>
                <a:t>X</a:t>
              </a:r>
              <a:endParaRPr lang="he-IL" sz="2800" dirty="0">
                <a:solidFill>
                  <a:srgbClr val="3333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59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  <a:noFill/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Naïve Bayes' Classifier: example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7" y="980728"/>
            <a:ext cx="4573542" cy="190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66" y="3230563"/>
            <a:ext cx="3934016" cy="558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409966" y="2564904"/>
            <a:ext cx="3369946" cy="3218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88024" y="2914442"/>
                <a:ext cx="3888432" cy="8745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|</m:t>
                      </m:r>
                      <m:r>
                        <a:rPr lang="en-US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3333FF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3333FF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he-IL" sz="24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914442"/>
                <a:ext cx="3888432" cy="87459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83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  <a:noFill/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Naïve Bayes' Classifier: example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7" y="980728"/>
            <a:ext cx="4573542" cy="190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66" y="3230563"/>
            <a:ext cx="3934016" cy="558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180" y="3908516"/>
            <a:ext cx="4104456" cy="816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409966" y="2564904"/>
            <a:ext cx="3369946" cy="3218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88024" y="2914442"/>
                <a:ext cx="3888432" cy="8745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|</m:t>
                      </m:r>
                      <m:r>
                        <a:rPr lang="en-US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3333FF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3333FF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he-IL" sz="24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914442"/>
                <a:ext cx="3888432" cy="87459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57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  <a:noFill/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Naïve Bayes' Classifier: example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7" y="980728"/>
            <a:ext cx="4573542" cy="190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66" y="3230563"/>
            <a:ext cx="3934016" cy="558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180" y="3908516"/>
            <a:ext cx="4104456" cy="816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861" y="4797152"/>
            <a:ext cx="4582340" cy="906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409966" y="2564904"/>
            <a:ext cx="3369946" cy="3218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2" descr="תוצאת תמונה עבור ‪naive‬‏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26" y="4735784"/>
            <a:ext cx="1164886" cy="88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88024" y="2914442"/>
                <a:ext cx="3888432" cy="8745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|</m:t>
                      </m:r>
                      <m:r>
                        <a:rPr lang="en-US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3333FF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3333FF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he-IL" sz="24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914442"/>
                <a:ext cx="3888432" cy="87459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11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  <a:noFill/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Naïve Bayes' Classifier: example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7" y="980728"/>
            <a:ext cx="4573542" cy="190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66" y="3230563"/>
            <a:ext cx="3934016" cy="558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180" y="3908516"/>
            <a:ext cx="4104456" cy="816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861" y="4797152"/>
            <a:ext cx="4582340" cy="906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969" y="5733256"/>
            <a:ext cx="2627015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409966" y="2564904"/>
            <a:ext cx="3369946" cy="3218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2" descr="תוצאת תמונה עבור ‪naive‬‏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26" y="4735784"/>
            <a:ext cx="1164886" cy="88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88024" y="2914442"/>
                <a:ext cx="3888432" cy="8745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|</m:t>
                      </m:r>
                      <m:r>
                        <a:rPr lang="en-US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3333FF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3333FF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he-IL" sz="24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914442"/>
                <a:ext cx="3888432" cy="87459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81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  <a:noFill/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Naïve Bayes' Classifier: example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7" y="980728"/>
            <a:ext cx="4573542" cy="190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409966" y="2564904"/>
            <a:ext cx="3369946" cy="3218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88024" y="2914442"/>
                <a:ext cx="3888432" cy="8745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|</m:t>
                      </m:r>
                      <m:r>
                        <a:rPr lang="en-US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3333FF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3333FF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he-IL" sz="24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914442"/>
                <a:ext cx="3888432" cy="8745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10400"/>
            <a:ext cx="3816424" cy="600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93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  <a:noFill/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Naïve Bayes' Classifier: example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7" y="980728"/>
            <a:ext cx="4573542" cy="190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409966" y="2564904"/>
            <a:ext cx="3369946" cy="3218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88024" y="2914442"/>
                <a:ext cx="3888432" cy="8745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|</m:t>
                      </m:r>
                      <m:r>
                        <a:rPr lang="en-US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3333FF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3333FF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he-IL" sz="24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914442"/>
                <a:ext cx="3888432" cy="8745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10400"/>
            <a:ext cx="3816424" cy="600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249" y="3908516"/>
            <a:ext cx="3991008" cy="816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392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  <a:noFill/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Naïve Bayes' Classifier: example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7" y="980728"/>
            <a:ext cx="4573542" cy="190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409966" y="2564904"/>
            <a:ext cx="3369946" cy="3218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88024" y="2914442"/>
                <a:ext cx="3888432" cy="8745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|</m:t>
                      </m:r>
                      <m:r>
                        <a:rPr lang="en-US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3333FF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3333FF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he-IL" sz="24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914442"/>
                <a:ext cx="3888432" cy="8745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10400"/>
            <a:ext cx="3816424" cy="600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249" y="3908516"/>
            <a:ext cx="3991008" cy="816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861" y="4797152"/>
            <a:ext cx="4582339" cy="86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תוצאת תמונה עבור ‪naive‬‏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26" y="4735784"/>
            <a:ext cx="1164886" cy="88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16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3600" b="1" dirty="0" smtClean="0">
                <a:solidFill>
                  <a:srgbClr val="0070C0"/>
                </a:solidFill>
              </a:rPr>
              <a:t>Data mining process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82002"/>
            <a:ext cx="8686800" cy="380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08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  <a:noFill/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Naïve Bayes' Classifier: example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7" y="980728"/>
            <a:ext cx="4573542" cy="190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409966" y="2564904"/>
            <a:ext cx="3369946" cy="3218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88024" y="2914442"/>
                <a:ext cx="3888432" cy="8745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|</m:t>
                      </m:r>
                      <m:r>
                        <a:rPr lang="en-US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3333FF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3333FF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he-IL" sz="24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914442"/>
                <a:ext cx="3888432" cy="8745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10400"/>
            <a:ext cx="3816424" cy="600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249" y="3908516"/>
            <a:ext cx="3991008" cy="816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861" y="4797152"/>
            <a:ext cx="4582339" cy="86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תוצאת תמונה עבור ‪naive‬‏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26" y="4735784"/>
            <a:ext cx="1164886" cy="88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817" y="5733256"/>
            <a:ext cx="2843199" cy="54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06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  <a:noFill/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Naïve Bayes' Classifier: example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7" y="980728"/>
            <a:ext cx="4573542" cy="190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409966" y="2564904"/>
            <a:ext cx="3369946" cy="3218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88024" y="2914442"/>
                <a:ext cx="3888432" cy="8745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|</m:t>
                      </m:r>
                      <m:r>
                        <a:rPr lang="en-US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3333FF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3333FF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he-IL" sz="24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914442"/>
                <a:ext cx="3888432" cy="8745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10400"/>
            <a:ext cx="3816424" cy="600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249" y="3908516"/>
            <a:ext cx="3991008" cy="816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861" y="4797152"/>
            <a:ext cx="4582339" cy="86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תוצאת תמונה עבור ‪naive‬‏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26" y="4735784"/>
            <a:ext cx="1164886" cy="88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817" y="5733256"/>
            <a:ext cx="2843199" cy="54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943" y="5715648"/>
            <a:ext cx="677201" cy="583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15995" y="5771521"/>
            <a:ext cx="57606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&gt;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54502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  <a:noFill/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Naïve Bayes' Classifier: example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7" y="980728"/>
            <a:ext cx="4573542" cy="190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409966" y="2564904"/>
            <a:ext cx="3369946" cy="3218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88024" y="2914442"/>
                <a:ext cx="3888432" cy="8745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|</m:t>
                      </m:r>
                      <m:r>
                        <a:rPr lang="en-US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3333FF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3333FF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he-IL" sz="24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914442"/>
                <a:ext cx="3888432" cy="8745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10400"/>
            <a:ext cx="3816424" cy="600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249" y="3908516"/>
            <a:ext cx="3991008" cy="816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861" y="4797152"/>
            <a:ext cx="4582339" cy="86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תוצאת תמונה עבור ‪naive‬‏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26" y="4735784"/>
            <a:ext cx="1164886" cy="88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817" y="5733256"/>
            <a:ext cx="2843199" cy="54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943" y="5715648"/>
            <a:ext cx="677201" cy="583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15995" y="5771521"/>
            <a:ext cx="57606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&gt;</a:t>
            </a:r>
            <a:endParaRPr lang="he-IL" sz="2400" dirty="0"/>
          </a:p>
        </p:txBody>
      </p:sp>
      <p:sp>
        <p:nvSpPr>
          <p:cNvPr id="12" name="Right Arrow 11"/>
          <p:cNvSpPr/>
          <p:nvPr/>
        </p:nvSpPr>
        <p:spPr>
          <a:xfrm>
            <a:off x="5970551" y="5850312"/>
            <a:ext cx="468052" cy="31438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516216" y="5763359"/>
                <a:ext cx="2016224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3333FF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sz="2800" b="0" i="1" smtClean="0">
                        <a:solidFill>
                          <a:srgbClr val="3333FF"/>
                        </a:solidFill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3333FF"/>
                        </a:solidFill>
                        <a:latin typeface="Cambria Math"/>
                      </a:rPr>
                      <m:t>𝑖</m:t>
                    </m:r>
                    <m:r>
                      <a:rPr lang="en-US" sz="2800" b="0" i="1" baseline="-25000" smtClean="0">
                        <a:solidFill>
                          <a:srgbClr val="3333FF"/>
                        </a:solidFill>
                        <a:latin typeface="Cambria Math"/>
                      </a:rPr>
                      <m:t>8</m:t>
                    </m:r>
                    <m:r>
                      <a:rPr lang="en-US" sz="2800" b="0" i="1" smtClean="0">
                        <a:solidFill>
                          <a:srgbClr val="3333FF"/>
                        </a:solidFill>
                        <a:latin typeface="Cambria Math"/>
                      </a:rPr>
                      <m:t>)</m:t>
                    </m:r>
                    <m:r>
                      <a:rPr lang="en-US" sz="2800" i="1">
                        <a:solidFill>
                          <a:srgbClr val="3333FF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 smtClean="0">
                    <a:solidFill>
                      <a:srgbClr val="3333FF"/>
                    </a:solidFill>
                  </a:rPr>
                  <a:t> N</a:t>
                </a:r>
                <a:endParaRPr lang="he-IL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5763359"/>
                <a:ext cx="2016224" cy="523220"/>
              </a:xfrm>
              <a:prstGeom prst="rect">
                <a:avLst/>
              </a:prstGeom>
              <a:blipFill rotWithShape="1">
                <a:blip r:embed="rId11"/>
                <a:stretch>
                  <a:fillRect t="-12791" b="-302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1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Talk outline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10146" y="3717032"/>
            <a:ext cx="6682134" cy="460375"/>
          </a:xfrm>
          <a:prstGeom prst="rect">
            <a:avLst/>
          </a:prstGeom>
          <a:solidFill>
            <a:srgbClr val="99CCFF">
              <a:alpha val="2509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endParaRPr lang="he-IL" altLang="he-IL">
              <a:latin typeface="+mj-lt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87363" y="2078272"/>
            <a:ext cx="8423275" cy="218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 marL="341313" indent="-341313" eaLnBrk="0" hangingPunct="0"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l" rtl="0">
              <a:lnSpc>
                <a:spcPct val="95000"/>
              </a:lnSpc>
              <a:spcBef>
                <a:spcPts val="1200"/>
              </a:spcBef>
              <a:buClr>
                <a:srgbClr val="063DE8"/>
              </a:buClr>
              <a:buSzPct val="100000"/>
              <a:buFont typeface="Wingdings" pitchFamily="2" charset="2"/>
              <a:buChar char=""/>
            </a:pPr>
            <a:r>
              <a:rPr lang="en-GB" altLang="he-IL" sz="2800" dirty="0" smtClean="0">
                <a:solidFill>
                  <a:schemeClr val="tx1"/>
                </a:solidFill>
                <a:latin typeface="+mj-lt"/>
              </a:rPr>
              <a:t>Data </a:t>
            </a:r>
            <a:r>
              <a:rPr lang="en-GB" altLang="he-IL" sz="2800" dirty="0" smtClean="0">
                <a:solidFill>
                  <a:schemeClr val="tx1"/>
                </a:solidFill>
                <a:latin typeface="+mj-lt"/>
              </a:rPr>
              <a:t>mining &amp; machine learning </a:t>
            </a:r>
            <a:r>
              <a:rPr lang="en-GB" altLang="he-IL" sz="2800" dirty="0" smtClean="0">
                <a:solidFill>
                  <a:schemeClr val="tx1"/>
                </a:solidFill>
                <a:latin typeface="+mj-lt"/>
              </a:rPr>
              <a:t>concepts</a:t>
            </a:r>
          </a:p>
          <a:p>
            <a:pPr algn="l" rtl="0">
              <a:lnSpc>
                <a:spcPct val="95000"/>
              </a:lnSpc>
              <a:spcBef>
                <a:spcPts val="1200"/>
              </a:spcBef>
              <a:buClr>
                <a:srgbClr val="063DE8"/>
              </a:buClr>
              <a:buSzPct val="100000"/>
              <a:buFont typeface="Wingdings" pitchFamily="2" charset="2"/>
              <a:buChar char=""/>
            </a:pPr>
            <a:r>
              <a:rPr lang="en-GB" altLang="he-IL" sz="2800" dirty="0" smtClean="0">
                <a:solidFill>
                  <a:schemeClr val="tx1"/>
                </a:solidFill>
                <a:latin typeface="+mj-lt"/>
              </a:rPr>
              <a:t>Decision trees</a:t>
            </a:r>
          </a:p>
          <a:p>
            <a:pPr marL="341313" lvl="1" indent="-341313">
              <a:lnSpc>
                <a:spcPct val="95000"/>
              </a:lnSpc>
              <a:spcBef>
                <a:spcPts val="1200"/>
              </a:spcBef>
              <a:buClr>
                <a:srgbClr val="063DE8"/>
              </a:buClr>
              <a:buSzPct val="100000"/>
              <a:buFont typeface="Wingdings" pitchFamily="2" charset="2"/>
              <a:buChar char=""/>
            </a:pPr>
            <a:r>
              <a:rPr lang="en-GB" altLang="he-IL" sz="2800" dirty="0">
                <a:solidFill>
                  <a:schemeClr val="tx1"/>
                </a:solidFill>
                <a:latin typeface="+mj-lt"/>
              </a:rPr>
              <a:t>Naïve Bayes </a:t>
            </a:r>
            <a:r>
              <a:rPr lang="en-GB" altLang="he-IL" sz="2800" dirty="0" smtClean="0">
                <a:solidFill>
                  <a:schemeClr val="tx1"/>
                </a:solidFill>
                <a:latin typeface="+mj-lt"/>
              </a:rPr>
              <a:t>classifier</a:t>
            </a:r>
          </a:p>
          <a:p>
            <a:pPr marL="341313" lvl="1" indent="-341313">
              <a:lnSpc>
                <a:spcPct val="95000"/>
              </a:lnSpc>
              <a:spcBef>
                <a:spcPts val="1200"/>
              </a:spcBef>
              <a:buClr>
                <a:srgbClr val="063DE8"/>
              </a:buClr>
              <a:buSzPct val="100000"/>
              <a:buFont typeface="Wingdings" pitchFamily="2" charset="2"/>
              <a:buChar char=""/>
            </a:pPr>
            <a:r>
              <a:rPr lang="en-GB" altLang="he-IL" sz="2800" dirty="0" smtClean="0">
                <a:solidFill>
                  <a:schemeClr val="tx1"/>
                </a:solidFill>
                <a:latin typeface="+mj-lt"/>
              </a:rPr>
              <a:t>Classification quality metrics</a:t>
            </a:r>
            <a:endParaRPr lang="en-GB" altLang="he-IL" sz="2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383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  <a:noFill/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Classification quality metrics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272128"/>
            <a:ext cx="8229600" cy="4389120"/>
          </a:xfrm>
        </p:spPr>
        <p:txBody>
          <a:bodyPr/>
          <a:lstStyle/>
          <a:p>
            <a:pPr algn="l" rtl="0"/>
            <a:r>
              <a:rPr lang="en-US" dirty="0">
                <a:latin typeface="+mj-lt"/>
                <a:cs typeface="Times New Roman" pitchFamily="18" charset="0"/>
              </a:rPr>
              <a:t>Binary classification</a:t>
            </a:r>
          </a:p>
          <a:p>
            <a:pPr lvl="1" algn="l" rtl="0"/>
            <a:r>
              <a:rPr lang="en-US" dirty="0">
                <a:latin typeface="+mj-lt"/>
                <a:cs typeface="Times New Roman" pitchFamily="18" charset="0"/>
              </a:rPr>
              <a:t>(Instances, Class labels): (x</a:t>
            </a:r>
            <a:r>
              <a:rPr lang="en-US" baseline="-25000" dirty="0">
                <a:latin typeface="+mj-lt"/>
                <a:cs typeface="Times New Roman" pitchFamily="18" charset="0"/>
              </a:rPr>
              <a:t>1</a:t>
            </a:r>
            <a:r>
              <a:rPr lang="en-US" dirty="0">
                <a:latin typeface="+mj-lt"/>
                <a:cs typeface="Times New Roman" pitchFamily="18" charset="0"/>
              </a:rPr>
              <a:t>, y</a:t>
            </a:r>
            <a:r>
              <a:rPr lang="en-US" baseline="-25000" dirty="0">
                <a:latin typeface="+mj-lt"/>
                <a:cs typeface="Times New Roman" pitchFamily="18" charset="0"/>
              </a:rPr>
              <a:t>1</a:t>
            </a:r>
            <a:r>
              <a:rPr lang="en-US" dirty="0">
                <a:latin typeface="+mj-lt"/>
                <a:cs typeface="Times New Roman" pitchFamily="18" charset="0"/>
              </a:rPr>
              <a:t>), (x</a:t>
            </a:r>
            <a:r>
              <a:rPr lang="en-US" baseline="-25000" dirty="0">
                <a:latin typeface="+mj-lt"/>
                <a:cs typeface="Times New Roman" pitchFamily="18" charset="0"/>
              </a:rPr>
              <a:t>2</a:t>
            </a:r>
            <a:r>
              <a:rPr lang="en-US" dirty="0">
                <a:latin typeface="+mj-lt"/>
                <a:cs typeface="Times New Roman" pitchFamily="18" charset="0"/>
              </a:rPr>
              <a:t>, y</a:t>
            </a:r>
            <a:r>
              <a:rPr lang="en-US" baseline="-25000" dirty="0">
                <a:latin typeface="+mj-lt"/>
                <a:cs typeface="Times New Roman" pitchFamily="18" charset="0"/>
              </a:rPr>
              <a:t>2</a:t>
            </a:r>
            <a:r>
              <a:rPr lang="en-US" dirty="0">
                <a:latin typeface="+mj-lt"/>
                <a:cs typeface="Times New Roman" pitchFamily="18" charset="0"/>
              </a:rPr>
              <a:t>), ..., (</a:t>
            </a:r>
            <a:r>
              <a:rPr lang="en-US" dirty="0" err="1">
                <a:latin typeface="+mj-lt"/>
                <a:cs typeface="Times New Roman" pitchFamily="18" charset="0"/>
              </a:rPr>
              <a:t>x</a:t>
            </a:r>
            <a:r>
              <a:rPr lang="en-US" baseline="-25000" dirty="0" err="1">
                <a:latin typeface="+mj-lt"/>
                <a:cs typeface="Times New Roman" pitchFamily="18" charset="0"/>
              </a:rPr>
              <a:t>n</a:t>
            </a:r>
            <a:r>
              <a:rPr lang="en-US" dirty="0">
                <a:latin typeface="+mj-lt"/>
                <a:cs typeface="Times New Roman" pitchFamily="18" charset="0"/>
              </a:rPr>
              <a:t>, </a:t>
            </a:r>
            <a:r>
              <a:rPr lang="en-US" dirty="0" err="1">
                <a:latin typeface="+mj-lt"/>
                <a:cs typeface="Times New Roman" pitchFamily="18" charset="0"/>
              </a:rPr>
              <a:t>y</a:t>
            </a:r>
            <a:r>
              <a:rPr lang="en-US" baseline="-25000" dirty="0" err="1">
                <a:latin typeface="+mj-lt"/>
                <a:cs typeface="Times New Roman" pitchFamily="18" charset="0"/>
              </a:rPr>
              <a:t>n</a:t>
            </a:r>
            <a:r>
              <a:rPr lang="en-US" dirty="0">
                <a:latin typeface="+mj-lt"/>
                <a:cs typeface="Times New Roman" pitchFamily="18" charset="0"/>
              </a:rPr>
              <a:t>)</a:t>
            </a:r>
          </a:p>
          <a:p>
            <a:pPr lvl="1" algn="l" rtl="0"/>
            <a:r>
              <a:rPr lang="en-US" dirty="0" err="1">
                <a:latin typeface="+mj-lt"/>
                <a:cs typeface="Times New Roman" pitchFamily="18" charset="0"/>
              </a:rPr>
              <a:t>y</a:t>
            </a:r>
            <a:r>
              <a:rPr lang="en-US" baseline="-25000" dirty="0" err="1">
                <a:latin typeface="+mj-lt"/>
                <a:cs typeface="Times New Roman" pitchFamily="18" charset="0"/>
              </a:rPr>
              <a:t>i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smtClean="0">
                <a:latin typeface="+mj-lt"/>
                <a:cs typeface="Times New Roman" pitchFamily="18" charset="0"/>
              </a:rPr>
              <a:t>:{</a:t>
            </a:r>
            <a:r>
              <a:rPr lang="en-US" dirty="0">
                <a:latin typeface="+mj-lt"/>
                <a:cs typeface="Times New Roman" pitchFamily="18" charset="0"/>
              </a:rPr>
              <a:t>1,-1} - valued</a:t>
            </a:r>
          </a:p>
          <a:p>
            <a:pPr lvl="1" algn="l" rtl="0"/>
            <a:r>
              <a:rPr lang="en-US" dirty="0">
                <a:latin typeface="+mj-lt"/>
                <a:cs typeface="Times New Roman" pitchFamily="18" charset="0"/>
              </a:rPr>
              <a:t>Classifier: provides class prediction Ŷ for an instance</a:t>
            </a:r>
          </a:p>
          <a:p>
            <a:pPr algn="l" rtl="0"/>
            <a:r>
              <a:rPr lang="en-US" dirty="0">
                <a:latin typeface="+mj-lt"/>
                <a:cs typeface="Times New Roman" pitchFamily="18" charset="0"/>
              </a:rPr>
              <a:t>Outcomes for a prediction:</a:t>
            </a:r>
          </a:p>
          <a:p>
            <a:pPr algn="l" rtl="0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733411"/>
              </p:ext>
            </p:extLst>
          </p:nvPr>
        </p:nvGraphicFramePr>
        <p:xfrm>
          <a:off x="2228850" y="4090384"/>
          <a:ext cx="4703763" cy="1642872"/>
        </p:xfrm>
        <a:graphic>
          <a:graphicData uri="http://schemas.openxmlformats.org/drawingml/2006/table">
            <a:tbl>
              <a:tblPr/>
              <a:tblGrid>
                <a:gridCol w="156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True positive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False positive</a:t>
                      </a:r>
                      <a:b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False negative</a:t>
                      </a:r>
                      <a:b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True negative</a:t>
                      </a:r>
                      <a:b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Text Box 45"/>
          <p:cNvSpPr txBox="1">
            <a:spLocks noChangeArrowheads="1"/>
          </p:cNvSpPr>
          <p:nvPr/>
        </p:nvSpPr>
        <p:spPr bwMode="auto">
          <a:xfrm>
            <a:off x="4824580" y="3603021"/>
            <a:ext cx="1009315" cy="326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chemeClr val="accent1"/>
              </a:buClr>
              <a:buSzPct val="110000"/>
            </a:pPr>
            <a:r>
              <a:rPr lang="en-US" sz="1600" b="1" dirty="0">
                <a:latin typeface="+mj-lt"/>
              </a:rPr>
              <a:t>True class</a:t>
            </a:r>
          </a:p>
        </p:txBody>
      </p:sp>
      <p:sp>
        <p:nvSpPr>
          <p:cNvPr id="22" name="Text Box 46"/>
          <p:cNvSpPr txBox="1">
            <a:spLocks noChangeArrowheads="1"/>
          </p:cNvSpPr>
          <p:nvPr/>
        </p:nvSpPr>
        <p:spPr bwMode="auto">
          <a:xfrm>
            <a:off x="922920" y="4725384"/>
            <a:ext cx="995785" cy="56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chemeClr val="accent1"/>
              </a:buClr>
              <a:buSzPct val="110000"/>
            </a:pPr>
            <a:r>
              <a:rPr lang="en-US" sz="1600" b="1" dirty="0">
                <a:latin typeface="+mj-lt"/>
              </a:rPr>
              <a:t>Predicted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452247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268760"/>
            <a:ext cx="8820472" cy="4389120"/>
          </a:xfrm>
        </p:spPr>
        <p:txBody>
          <a:bodyPr/>
          <a:lstStyle/>
          <a:p>
            <a:pPr algn="l" rtl="0"/>
            <a:r>
              <a:rPr lang="en-US" dirty="0"/>
              <a:t>P(</a:t>
            </a:r>
            <a:r>
              <a:rPr lang="en-US" dirty="0">
                <a:cs typeface="Arial" charset="0"/>
              </a:rPr>
              <a:t>Ŷ = Y): </a:t>
            </a:r>
            <a:r>
              <a:rPr lang="en-US" b="1" dirty="0" smtClean="0">
                <a:cs typeface="Arial" charset="0"/>
              </a:rPr>
              <a:t>accuracy</a:t>
            </a:r>
            <a:r>
              <a:rPr lang="en-US" dirty="0" smtClean="0">
                <a:cs typeface="Arial" charset="0"/>
              </a:rPr>
              <a:t> (TP+TN</a:t>
            </a:r>
            <a:r>
              <a:rPr lang="en-US" dirty="0" smtClean="0">
                <a:cs typeface="Arial" charset="0"/>
              </a:rPr>
              <a:t>)/ALL</a:t>
            </a:r>
            <a:endParaRPr lang="en-US" dirty="0">
              <a:cs typeface="Arial" charset="0"/>
            </a:endParaRPr>
          </a:p>
          <a:p>
            <a:pPr algn="l" rtl="0"/>
            <a:r>
              <a:rPr lang="en-US" dirty="0"/>
              <a:t>P(</a:t>
            </a:r>
            <a:r>
              <a:rPr lang="en-US" dirty="0">
                <a:cs typeface="Arial" charset="0"/>
              </a:rPr>
              <a:t>Ŷ = 1 | Y = 1): true positive </a:t>
            </a:r>
            <a:r>
              <a:rPr lang="en-US" dirty="0" smtClean="0">
                <a:cs typeface="Arial" charset="0"/>
              </a:rPr>
              <a:t>rate (</a:t>
            </a:r>
            <a:r>
              <a:rPr lang="en-US" b="1" dirty="0" smtClean="0">
                <a:cs typeface="Arial" charset="0"/>
              </a:rPr>
              <a:t>TPR</a:t>
            </a:r>
            <a:r>
              <a:rPr lang="en-US" dirty="0" smtClean="0">
                <a:cs typeface="Arial" charset="0"/>
              </a:rPr>
              <a:t>)/</a:t>
            </a:r>
            <a:r>
              <a:rPr lang="en-US" b="1" dirty="0" smtClean="0">
                <a:cs typeface="Arial" charset="0"/>
              </a:rPr>
              <a:t>recall</a:t>
            </a:r>
            <a:r>
              <a:rPr lang="en-US" dirty="0" smtClean="0">
                <a:cs typeface="Arial" charset="0"/>
              </a:rPr>
              <a:t>/</a:t>
            </a:r>
            <a:r>
              <a:rPr lang="en-US" b="1" dirty="0" smtClean="0">
                <a:cs typeface="Arial" charset="0"/>
              </a:rPr>
              <a:t>sensitivity</a:t>
            </a:r>
            <a:endParaRPr lang="en-US" b="1" dirty="0">
              <a:cs typeface="Arial" charset="0"/>
            </a:endParaRPr>
          </a:p>
          <a:p>
            <a:pPr algn="l" rtl="0"/>
            <a:r>
              <a:rPr lang="en-US" dirty="0">
                <a:cs typeface="Arial" charset="0"/>
              </a:rPr>
              <a:t>P(Ŷ = 1 | Y = -1): false positive </a:t>
            </a:r>
            <a:r>
              <a:rPr lang="en-US" dirty="0" smtClean="0">
                <a:cs typeface="Arial" charset="0"/>
              </a:rPr>
              <a:t>rate (</a:t>
            </a:r>
            <a:r>
              <a:rPr lang="en-US" b="1" dirty="0" smtClean="0">
                <a:cs typeface="Arial" charset="0"/>
              </a:rPr>
              <a:t>FPR</a:t>
            </a:r>
            <a:r>
              <a:rPr lang="en-US" dirty="0" smtClean="0">
                <a:cs typeface="Arial" charset="0"/>
              </a:rPr>
              <a:t>)</a:t>
            </a:r>
            <a:endParaRPr lang="en-US" dirty="0">
              <a:cs typeface="Arial" charset="0"/>
            </a:endParaRPr>
          </a:p>
          <a:p>
            <a:pPr algn="l" rtl="0"/>
            <a:r>
              <a:rPr lang="en-US" dirty="0">
                <a:cs typeface="Arial" charset="0"/>
              </a:rPr>
              <a:t>P(Y = 1 | Ŷ = 1): </a:t>
            </a:r>
            <a:r>
              <a:rPr lang="en-US" b="1" dirty="0" smtClean="0">
                <a:cs typeface="Arial" charset="0"/>
              </a:rPr>
              <a:t>precision</a:t>
            </a:r>
            <a:r>
              <a:rPr lang="en-US" dirty="0" smtClean="0">
                <a:cs typeface="Arial" charset="0"/>
              </a:rPr>
              <a:t> </a:t>
            </a:r>
            <a:r>
              <a:rPr lang="en-US" sz="3200" dirty="0" smtClean="0">
                <a:cs typeface="Arial" charset="0"/>
              </a:rPr>
              <a:t>(</a:t>
            </a:r>
            <a:r>
              <a:rPr lang="en-US" dirty="0" smtClean="0">
                <a:cs typeface="Arial" charset="0"/>
              </a:rPr>
              <a:t>TP/(TP+FP)</a:t>
            </a:r>
            <a:r>
              <a:rPr lang="en-US" sz="3200" dirty="0" smtClean="0">
                <a:cs typeface="Arial" charset="0"/>
              </a:rPr>
              <a:t>)</a:t>
            </a:r>
            <a:endParaRPr lang="en-US" dirty="0">
              <a:cs typeface="Arial" charset="0"/>
            </a:endParaRPr>
          </a:p>
          <a:p>
            <a:pPr algn="l" rtl="0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896370"/>
              </p:ext>
            </p:extLst>
          </p:nvPr>
        </p:nvGraphicFramePr>
        <p:xfrm>
          <a:off x="2228850" y="4060379"/>
          <a:ext cx="4703763" cy="1642872"/>
        </p:xfrm>
        <a:graphic>
          <a:graphicData uri="http://schemas.openxmlformats.org/drawingml/2006/table">
            <a:tbl>
              <a:tblPr/>
              <a:tblGrid>
                <a:gridCol w="156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True positive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False positive</a:t>
                      </a:r>
                      <a:b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False negative</a:t>
                      </a:r>
                      <a:b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True negative</a:t>
                      </a:r>
                      <a:b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 Box 45"/>
          <p:cNvSpPr txBox="1">
            <a:spLocks noChangeArrowheads="1"/>
          </p:cNvSpPr>
          <p:nvPr/>
        </p:nvSpPr>
        <p:spPr bwMode="auto">
          <a:xfrm>
            <a:off x="4824580" y="3573016"/>
            <a:ext cx="1009315" cy="326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chemeClr val="accent1"/>
              </a:buClr>
              <a:buSzPct val="110000"/>
            </a:pPr>
            <a:r>
              <a:rPr lang="en-US" sz="1600" b="1" dirty="0">
                <a:latin typeface="+mj-lt"/>
              </a:rPr>
              <a:t>True class</a:t>
            </a:r>
          </a:p>
        </p:txBody>
      </p:sp>
      <p:sp>
        <p:nvSpPr>
          <p:cNvPr id="10" name="Text Box 46"/>
          <p:cNvSpPr txBox="1">
            <a:spLocks noChangeArrowheads="1"/>
          </p:cNvSpPr>
          <p:nvPr/>
        </p:nvSpPr>
        <p:spPr bwMode="auto">
          <a:xfrm>
            <a:off x="922920" y="4695379"/>
            <a:ext cx="995785" cy="56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chemeClr val="accent1"/>
              </a:buClr>
              <a:buSzPct val="110000"/>
            </a:pPr>
            <a:r>
              <a:rPr lang="en-US" sz="1600" b="1" dirty="0">
                <a:latin typeface="+mj-lt"/>
              </a:rPr>
              <a:t>Predicted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class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  <a:noFill/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Classification quality metrics (cont'd)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485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spcBef>
                <a:spcPct val="50000"/>
              </a:spcBef>
              <a:buClr>
                <a:schemeClr val="tx1"/>
              </a:buClr>
            </a:pPr>
            <a:r>
              <a:rPr lang="en-US" sz="2800" dirty="0"/>
              <a:t>Consider diagnostic test for a disease</a:t>
            </a:r>
          </a:p>
          <a:p>
            <a:pPr algn="l" rtl="0">
              <a:spcBef>
                <a:spcPct val="50000"/>
              </a:spcBef>
              <a:buClr>
                <a:schemeClr val="tx1"/>
              </a:buClr>
            </a:pPr>
            <a:r>
              <a:rPr lang="en-US" sz="2800" dirty="0"/>
              <a:t>Test has 2 possible outcomes:</a:t>
            </a:r>
          </a:p>
          <a:p>
            <a:pPr lvl="1" algn="l" rtl="0">
              <a:spcBef>
                <a:spcPct val="50000"/>
              </a:spcBef>
              <a:buClr>
                <a:schemeClr val="tx1"/>
              </a:buClr>
            </a:pPr>
            <a:r>
              <a:rPr lang="en-US" sz="2400" dirty="0"/>
              <a:t>‘</a:t>
            </a:r>
            <a:r>
              <a:rPr lang="en-US" sz="2400" dirty="0" smtClean="0"/>
              <a:t>positive</a:t>
            </a:r>
            <a:r>
              <a:rPr lang="en-US" sz="2400" dirty="0"/>
              <a:t>’ = suggesting presence of disease</a:t>
            </a:r>
          </a:p>
          <a:p>
            <a:pPr lvl="1" algn="l" rtl="0">
              <a:spcBef>
                <a:spcPct val="50000"/>
              </a:spcBef>
              <a:buClr>
                <a:schemeClr val="tx1"/>
              </a:buClr>
            </a:pPr>
            <a:r>
              <a:rPr lang="en-US" sz="2400" dirty="0"/>
              <a:t> ‘negative’ </a:t>
            </a:r>
            <a:r>
              <a:rPr lang="en-US" sz="2400" dirty="0" smtClean="0"/>
              <a:t> = good news!</a:t>
            </a:r>
            <a:endParaRPr lang="en-US" sz="2400" dirty="0"/>
          </a:p>
          <a:p>
            <a:pPr algn="l" rtl="0">
              <a:spcBef>
                <a:spcPct val="50000"/>
              </a:spcBef>
              <a:buClr>
                <a:schemeClr val="tx1"/>
              </a:buClr>
            </a:pPr>
            <a:r>
              <a:rPr lang="en-US" sz="2800" dirty="0"/>
              <a:t>An individual can test either positive or negative for the disease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  <a:noFill/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Classification quality metrics: example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394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914400" y="4962872"/>
            <a:ext cx="716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86200" y="5420072"/>
            <a:ext cx="17659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Test Result</a:t>
            </a: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3581400" y="3134072"/>
            <a:ext cx="3933825" cy="1819275"/>
          </a:xfrm>
          <a:custGeom>
            <a:avLst/>
            <a:gdLst>
              <a:gd name="T0" fmla="*/ 0 w 2478"/>
              <a:gd name="T1" fmla="*/ 1146 h 1146"/>
              <a:gd name="T2" fmla="*/ 356 w 2478"/>
              <a:gd name="T3" fmla="*/ 1079 h 1146"/>
              <a:gd name="T4" fmla="*/ 534 w 2478"/>
              <a:gd name="T5" fmla="*/ 960 h 1146"/>
              <a:gd name="T6" fmla="*/ 700 w 2478"/>
              <a:gd name="T7" fmla="*/ 668 h 1146"/>
              <a:gd name="T8" fmla="*/ 870 w 2478"/>
              <a:gd name="T9" fmla="*/ 336 h 1146"/>
              <a:gd name="T10" fmla="*/ 1110 w 2478"/>
              <a:gd name="T11" fmla="*/ 48 h 1146"/>
              <a:gd name="T12" fmla="*/ 1254 w 2478"/>
              <a:gd name="T13" fmla="*/ 48 h 1146"/>
              <a:gd name="T14" fmla="*/ 1398 w 2478"/>
              <a:gd name="T15" fmla="*/ 240 h 1146"/>
              <a:gd name="T16" fmla="*/ 1542 w 2478"/>
              <a:gd name="T17" fmla="*/ 576 h 1146"/>
              <a:gd name="T18" fmla="*/ 1645 w 2478"/>
              <a:gd name="T19" fmla="*/ 790 h 1146"/>
              <a:gd name="T20" fmla="*/ 1778 w 2478"/>
              <a:gd name="T21" fmla="*/ 935 h 1146"/>
              <a:gd name="T22" fmla="*/ 1878 w 2478"/>
              <a:gd name="T23" fmla="*/ 1008 h 1146"/>
              <a:gd name="T24" fmla="*/ 2022 w 2478"/>
              <a:gd name="T25" fmla="*/ 1104 h 1146"/>
              <a:gd name="T26" fmla="*/ 2478 w 2478"/>
              <a:gd name="T27" fmla="*/ 1124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78" h="1146">
                <a:moveTo>
                  <a:pt x="0" y="1146"/>
                </a:moveTo>
                <a:cubicBezTo>
                  <a:pt x="57" y="1137"/>
                  <a:pt x="267" y="1110"/>
                  <a:pt x="356" y="1079"/>
                </a:cubicBezTo>
                <a:cubicBezTo>
                  <a:pt x="445" y="1048"/>
                  <a:pt x="477" y="1028"/>
                  <a:pt x="534" y="960"/>
                </a:cubicBezTo>
                <a:cubicBezTo>
                  <a:pt x="591" y="892"/>
                  <a:pt x="644" y="772"/>
                  <a:pt x="700" y="668"/>
                </a:cubicBezTo>
                <a:cubicBezTo>
                  <a:pt x="756" y="564"/>
                  <a:pt x="802" y="439"/>
                  <a:pt x="870" y="336"/>
                </a:cubicBezTo>
                <a:cubicBezTo>
                  <a:pt x="938" y="233"/>
                  <a:pt x="1046" y="96"/>
                  <a:pt x="1110" y="48"/>
                </a:cubicBezTo>
                <a:cubicBezTo>
                  <a:pt x="1174" y="0"/>
                  <a:pt x="1206" y="16"/>
                  <a:pt x="1254" y="48"/>
                </a:cubicBezTo>
                <a:cubicBezTo>
                  <a:pt x="1302" y="80"/>
                  <a:pt x="1350" y="152"/>
                  <a:pt x="1398" y="240"/>
                </a:cubicBezTo>
                <a:cubicBezTo>
                  <a:pt x="1446" y="328"/>
                  <a:pt x="1501" y="484"/>
                  <a:pt x="1542" y="576"/>
                </a:cubicBezTo>
                <a:cubicBezTo>
                  <a:pt x="1583" y="668"/>
                  <a:pt x="1606" y="730"/>
                  <a:pt x="1645" y="790"/>
                </a:cubicBezTo>
                <a:cubicBezTo>
                  <a:pt x="1684" y="850"/>
                  <a:pt x="1739" y="899"/>
                  <a:pt x="1778" y="935"/>
                </a:cubicBezTo>
                <a:cubicBezTo>
                  <a:pt x="1817" y="971"/>
                  <a:pt x="1837" y="980"/>
                  <a:pt x="1878" y="1008"/>
                </a:cubicBezTo>
                <a:cubicBezTo>
                  <a:pt x="1919" y="1036"/>
                  <a:pt x="1922" y="1085"/>
                  <a:pt x="2022" y="1104"/>
                </a:cubicBezTo>
                <a:cubicBezTo>
                  <a:pt x="2122" y="1123"/>
                  <a:pt x="2383" y="1120"/>
                  <a:pt x="2478" y="1124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1676400" y="3134072"/>
            <a:ext cx="4454525" cy="1838325"/>
          </a:xfrm>
          <a:custGeom>
            <a:avLst/>
            <a:gdLst>
              <a:gd name="T0" fmla="*/ 0 w 2806"/>
              <a:gd name="T1" fmla="*/ 1158 h 1158"/>
              <a:gd name="T2" fmla="*/ 240 w 2806"/>
              <a:gd name="T3" fmla="*/ 1110 h 1158"/>
              <a:gd name="T4" fmla="*/ 336 w 2806"/>
              <a:gd name="T5" fmla="*/ 1014 h 1158"/>
              <a:gd name="T6" fmla="*/ 528 w 2806"/>
              <a:gd name="T7" fmla="*/ 822 h 1158"/>
              <a:gd name="T8" fmla="*/ 628 w 2806"/>
              <a:gd name="T9" fmla="*/ 663 h 1158"/>
              <a:gd name="T10" fmla="*/ 762 w 2806"/>
              <a:gd name="T11" fmla="*/ 441 h 1158"/>
              <a:gd name="T12" fmla="*/ 939 w 2806"/>
              <a:gd name="T13" fmla="*/ 263 h 1158"/>
              <a:gd name="T14" fmla="*/ 1104 w 2806"/>
              <a:gd name="T15" fmla="*/ 102 h 1158"/>
              <a:gd name="T16" fmla="*/ 1273 w 2806"/>
              <a:gd name="T17" fmla="*/ 8 h 1158"/>
              <a:gd name="T18" fmla="*/ 1440 w 2806"/>
              <a:gd name="T19" fmla="*/ 54 h 1158"/>
              <a:gd name="T20" fmla="*/ 1584 w 2806"/>
              <a:gd name="T21" fmla="*/ 198 h 1158"/>
              <a:gd name="T22" fmla="*/ 1673 w 2806"/>
              <a:gd name="T23" fmla="*/ 363 h 1158"/>
              <a:gd name="T24" fmla="*/ 1728 w 2806"/>
              <a:gd name="T25" fmla="*/ 486 h 1158"/>
              <a:gd name="T26" fmla="*/ 1828 w 2806"/>
              <a:gd name="T27" fmla="*/ 608 h 1158"/>
              <a:gd name="T28" fmla="*/ 1872 w 2806"/>
              <a:gd name="T29" fmla="*/ 678 h 1158"/>
              <a:gd name="T30" fmla="*/ 1968 w 2806"/>
              <a:gd name="T31" fmla="*/ 774 h 1158"/>
              <a:gd name="T32" fmla="*/ 2064 w 2806"/>
              <a:gd name="T33" fmla="*/ 918 h 1158"/>
              <a:gd name="T34" fmla="*/ 2173 w 2806"/>
              <a:gd name="T35" fmla="*/ 1019 h 1158"/>
              <a:gd name="T36" fmla="*/ 2304 w 2806"/>
              <a:gd name="T37" fmla="*/ 1062 h 1158"/>
              <a:gd name="T38" fmla="*/ 2495 w 2806"/>
              <a:gd name="T39" fmla="*/ 1108 h 1158"/>
              <a:gd name="T40" fmla="*/ 2806 w 2806"/>
              <a:gd name="T41" fmla="*/ 1152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06" h="1158">
                <a:moveTo>
                  <a:pt x="0" y="1158"/>
                </a:moveTo>
                <a:cubicBezTo>
                  <a:pt x="92" y="1146"/>
                  <a:pt x="184" y="1134"/>
                  <a:pt x="240" y="1110"/>
                </a:cubicBezTo>
                <a:cubicBezTo>
                  <a:pt x="296" y="1086"/>
                  <a:pt x="288" y="1062"/>
                  <a:pt x="336" y="1014"/>
                </a:cubicBezTo>
                <a:cubicBezTo>
                  <a:pt x="384" y="966"/>
                  <a:pt x="479" y="880"/>
                  <a:pt x="528" y="822"/>
                </a:cubicBezTo>
                <a:cubicBezTo>
                  <a:pt x="577" y="764"/>
                  <a:pt x="589" y="726"/>
                  <a:pt x="628" y="663"/>
                </a:cubicBezTo>
                <a:cubicBezTo>
                  <a:pt x="667" y="600"/>
                  <a:pt x="710" y="508"/>
                  <a:pt x="762" y="441"/>
                </a:cubicBezTo>
                <a:cubicBezTo>
                  <a:pt x="814" y="374"/>
                  <a:pt x="882" y="319"/>
                  <a:pt x="939" y="263"/>
                </a:cubicBezTo>
                <a:cubicBezTo>
                  <a:pt x="996" y="207"/>
                  <a:pt x="1049" y="144"/>
                  <a:pt x="1104" y="102"/>
                </a:cubicBezTo>
                <a:cubicBezTo>
                  <a:pt x="1159" y="60"/>
                  <a:pt x="1217" y="16"/>
                  <a:pt x="1273" y="8"/>
                </a:cubicBezTo>
                <a:cubicBezTo>
                  <a:pt x="1329" y="0"/>
                  <a:pt x="1388" y="22"/>
                  <a:pt x="1440" y="54"/>
                </a:cubicBezTo>
                <a:cubicBezTo>
                  <a:pt x="1492" y="86"/>
                  <a:pt x="1545" y="147"/>
                  <a:pt x="1584" y="198"/>
                </a:cubicBezTo>
                <a:cubicBezTo>
                  <a:pt x="1623" y="249"/>
                  <a:pt x="1649" y="315"/>
                  <a:pt x="1673" y="363"/>
                </a:cubicBezTo>
                <a:cubicBezTo>
                  <a:pt x="1697" y="411"/>
                  <a:pt x="1702" y="445"/>
                  <a:pt x="1728" y="486"/>
                </a:cubicBezTo>
                <a:cubicBezTo>
                  <a:pt x="1754" y="527"/>
                  <a:pt x="1804" y="576"/>
                  <a:pt x="1828" y="608"/>
                </a:cubicBezTo>
                <a:cubicBezTo>
                  <a:pt x="1852" y="640"/>
                  <a:pt x="1849" y="650"/>
                  <a:pt x="1872" y="678"/>
                </a:cubicBezTo>
                <a:cubicBezTo>
                  <a:pt x="1895" y="706"/>
                  <a:pt x="1936" y="734"/>
                  <a:pt x="1968" y="774"/>
                </a:cubicBezTo>
                <a:cubicBezTo>
                  <a:pt x="2000" y="814"/>
                  <a:pt x="2030" y="877"/>
                  <a:pt x="2064" y="918"/>
                </a:cubicBezTo>
                <a:cubicBezTo>
                  <a:pt x="2098" y="959"/>
                  <a:pt x="2133" y="995"/>
                  <a:pt x="2173" y="1019"/>
                </a:cubicBezTo>
                <a:cubicBezTo>
                  <a:pt x="2213" y="1043"/>
                  <a:pt x="2250" y="1047"/>
                  <a:pt x="2304" y="1062"/>
                </a:cubicBezTo>
                <a:cubicBezTo>
                  <a:pt x="2358" y="1077"/>
                  <a:pt x="2411" y="1093"/>
                  <a:pt x="2495" y="1108"/>
                </a:cubicBezTo>
                <a:cubicBezTo>
                  <a:pt x="2579" y="1123"/>
                  <a:pt x="2741" y="1143"/>
                  <a:pt x="2806" y="1152"/>
                </a:cubicBezTo>
              </a:path>
            </a:pathLst>
          </a:custGeom>
          <a:noFill/>
          <a:ln w="38100" cap="flat" cmpd="sng">
            <a:solidFill>
              <a:srgbClr val="D8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7164288" y="2351435"/>
            <a:ext cx="1759050" cy="1200329"/>
          </a:xfrm>
          <a:prstGeom prst="borderCallout1">
            <a:avLst>
              <a:gd name="adj1" fmla="val 13690"/>
              <a:gd name="adj2" fmla="val -5463"/>
              <a:gd name="adj3" fmla="val 101139"/>
              <a:gd name="adj4" fmla="val -87796"/>
            </a:avLst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Individuals with disease</a:t>
            </a:r>
          </a:p>
        </p:txBody>
      </p:sp>
      <p:sp>
        <p:nvSpPr>
          <p:cNvPr id="10" name="AutoShape 8"/>
          <p:cNvSpPr>
            <a:spLocks/>
          </p:cNvSpPr>
          <p:nvPr/>
        </p:nvSpPr>
        <p:spPr bwMode="auto">
          <a:xfrm>
            <a:off x="228600" y="2262535"/>
            <a:ext cx="2133600" cy="1200329"/>
          </a:xfrm>
          <a:prstGeom prst="borderCallout1">
            <a:avLst>
              <a:gd name="adj1" fmla="val 13690"/>
              <a:gd name="adj2" fmla="val 103569"/>
              <a:gd name="adj3" fmla="val 109694"/>
              <a:gd name="adj4" fmla="val 145537"/>
            </a:avLst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Individuals without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the disease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  <a:noFill/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Classification quality metrics: example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57200" y="5301208"/>
            <a:ext cx="23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D80000"/>
                </a:solidFill>
                <a:latin typeface="+mj-lt"/>
              </a:rPr>
              <a:t>without the disease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457200" y="5589240"/>
            <a:ext cx="238660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33CC"/>
                </a:solidFill>
                <a:latin typeface="+mj-lt"/>
              </a:rPr>
              <a:t>with the disease</a:t>
            </a:r>
          </a:p>
        </p:txBody>
      </p:sp>
    </p:spTree>
    <p:extLst>
      <p:ext uri="{BB962C8B-B14F-4D97-AF65-F5344CB8AC3E}">
        <p14:creationId xmlns:p14="http://schemas.microsoft.com/office/powerpoint/2010/main" val="176895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Machine Learning: Classification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11" name="Line 2"/>
          <p:cNvSpPr>
            <a:spLocks noChangeShapeType="1"/>
          </p:cNvSpPr>
          <p:nvPr/>
        </p:nvSpPr>
        <p:spPr bwMode="auto">
          <a:xfrm>
            <a:off x="914400" y="4962872"/>
            <a:ext cx="716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886200" y="5420072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latin typeface="+mj-lt"/>
              </a:rPr>
              <a:t>Test Result</a:t>
            </a:r>
          </a:p>
        </p:txBody>
      </p:sp>
      <p:sp>
        <p:nvSpPr>
          <p:cNvPr id="13" name="Freeform 4"/>
          <p:cNvSpPr>
            <a:spLocks/>
          </p:cNvSpPr>
          <p:nvPr/>
        </p:nvSpPr>
        <p:spPr bwMode="auto">
          <a:xfrm>
            <a:off x="3581400" y="3134072"/>
            <a:ext cx="3933825" cy="1819275"/>
          </a:xfrm>
          <a:custGeom>
            <a:avLst/>
            <a:gdLst>
              <a:gd name="T0" fmla="*/ 0 w 2478"/>
              <a:gd name="T1" fmla="*/ 1146 h 1146"/>
              <a:gd name="T2" fmla="*/ 356 w 2478"/>
              <a:gd name="T3" fmla="*/ 1079 h 1146"/>
              <a:gd name="T4" fmla="*/ 534 w 2478"/>
              <a:gd name="T5" fmla="*/ 960 h 1146"/>
              <a:gd name="T6" fmla="*/ 700 w 2478"/>
              <a:gd name="T7" fmla="*/ 668 h 1146"/>
              <a:gd name="T8" fmla="*/ 870 w 2478"/>
              <a:gd name="T9" fmla="*/ 336 h 1146"/>
              <a:gd name="T10" fmla="*/ 1110 w 2478"/>
              <a:gd name="T11" fmla="*/ 48 h 1146"/>
              <a:gd name="T12" fmla="*/ 1254 w 2478"/>
              <a:gd name="T13" fmla="*/ 48 h 1146"/>
              <a:gd name="T14" fmla="*/ 1398 w 2478"/>
              <a:gd name="T15" fmla="*/ 240 h 1146"/>
              <a:gd name="T16" fmla="*/ 1542 w 2478"/>
              <a:gd name="T17" fmla="*/ 576 h 1146"/>
              <a:gd name="T18" fmla="*/ 1645 w 2478"/>
              <a:gd name="T19" fmla="*/ 790 h 1146"/>
              <a:gd name="T20" fmla="*/ 1778 w 2478"/>
              <a:gd name="T21" fmla="*/ 935 h 1146"/>
              <a:gd name="T22" fmla="*/ 1878 w 2478"/>
              <a:gd name="T23" fmla="*/ 1008 h 1146"/>
              <a:gd name="T24" fmla="*/ 2022 w 2478"/>
              <a:gd name="T25" fmla="*/ 1104 h 1146"/>
              <a:gd name="T26" fmla="*/ 2478 w 2478"/>
              <a:gd name="T27" fmla="*/ 1124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78" h="1146">
                <a:moveTo>
                  <a:pt x="0" y="1146"/>
                </a:moveTo>
                <a:cubicBezTo>
                  <a:pt x="57" y="1137"/>
                  <a:pt x="267" y="1110"/>
                  <a:pt x="356" y="1079"/>
                </a:cubicBezTo>
                <a:cubicBezTo>
                  <a:pt x="445" y="1048"/>
                  <a:pt x="477" y="1028"/>
                  <a:pt x="534" y="960"/>
                </a:cubicBezTo>
                <a:cubicBezTo>
                  <a:pt x="591" y="892"/>
                  <a:pt x="644" y="772"/>
                  <a:pt x="700" y="668"/>
                </a:cubicBezTo>
                <a:cubicBezTo>
                  <a:pt x="756" y="564"/>
                  <a:pt x="802" y="439"/>
                  <a:pt x="870" y="336"/>
                </a:cubicBezTo>
                <a:cubicBezTo>
                  <a:pt x="938" y="233"/>
                  <a:pt x="1046" y="96"/>
                  <a:pt x="1110" y="48"/>
                </a:cubicBezTo>
                <a:cubicBezTo>
                  <a:pt x="1174" y="0"/>
                  <a:pt x="1206" y="16"/>
                  <a:pt x="1254" y="48"/>
                </a:cubicBezTo>
                <a:cubicBezTo>
                  <a:pt x="1302" y="80"/>
                  <a:pt x="1350" y="152"/>
                  <a:pt x="1398" y="240"/>
                </a:cubicBezTo>
                <a:cubicBezTo>
                  <a:pt x="1446" y="328"/>
                  <a:pt x="1501" y="484"/>
                  <a:pt x="1542" y="576"/>
                </a:cubicBezTo>
                <a:cubicBezTo>
                  <a:pt x="1583" y="668"/>
                  <a:pt x="1606" y="730"/>
                  <a:pt x="1645" y="790"/>
                </a:cubicBezTo>
                <a:cubicBezTo>
                  <a:pt x="1684" y="850"/>
                  <a:pt x="1739" y="899"/>
                  <a:pt x="1778" y="935"/>
                </a:cubicBezTo>
                <a:cubicBezTo>
                  <a:pt x="1817" y="971"/>
                  <a:pt x="1837" y="980"/>
                  <a:pt x="1878" y="1008"/>
                </a:cubicBezTo>
                <a:cubicBezTo>
                  <a:pt x="1919" y="1036"/>
                  <a:pt x="1922" y="1085"/>
                  <a:pt x="2022" y="1104"/>
                </a:cubicBezTo>
                <a:cubicBezTo>
                  <a:pt x="2122" y="1123"/>
                  <a:pt x="2383" y="1120"/>
                  <a:pt x="2478" y="1124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1676400" y="3134072"/>
            <a:ext cx="4454525" cy="1838325"/>
          </a:xfrm>
          <a:custGeom>
            <a:avLst/>
            <a:gdLst>
              <a:gd name="T0" fmla="*/ 0 w 2806"/>
              <a:gd name="T1" fmla="*/ 1158 h 1158"/>
              <a:gd name="T2" fmla="*/ 240 w 2806"/>
              <a:gd name="T3" fmla="*/ 1110 h 1158"/>
              <a:gd name="T4" fmla="*/ 336 w 2806"/>
              <a:gd name="T5" fmla="*/ 1014 h 1158"/>
              <a:gd name="T6" fmla="*/ 528 w 2806"/>
              <a:gd name="T7" fmla="*/ 822 h 1158"/>
              <a:gd name="T8" fmla="*/ 628 w 2806"/>
              <a:gd name="T9" fmla="*/ 663 h 1158"/>
              <a:gd name="T10" fmla="*/ 762 w 2806"/>
              <a:gd name="T11" fmla="*/ 441 h 1158"/>
              <a:gd name="T12" fmla="*/ 939 w 2806"/>
              <a:gd name="T13" fmla="*/ 263 h 1158"/>
              <a:gd name="T14" fmla="*/ 1104 w 2806"/>
              <a:gd name="T15" fmla="*/ 102 h 1158"/>
              <a:gd name="T16" fmla="*/ 1273 w 2806"/>
              <a:gd name="T17" fmla="*/ 8 h 1158"/>
              <a:gd name="T18" fmla="*/ 1440 w 2806"/>
              <a:gd name="T19" fmla="*/ 54 h 1158"/>
              <a:gd name="T20" fmla="*/ 1584 w 2806"/>
              <a:gd name="T21" fmla="*/ 198 h 1158"/>
              <a:gd name="T22" fmla="*/ 1673 w 2806"/>
              <a:gd name="T23" fmla="*/ 363 h 1158"/>
              <a:gd name="T24" fmla="*/ 1728 w 2806"/>
              <a:gd name="T25" fmla="*/ 486 h 1158"/>
              <a:gd name="T26" fmla="*/ 1828 w 2806"/>
              <a:gd name="T27" fmla="*/ 608 h 1158"/>
              <a:gd name="T28" fmla="*/ 1872 w 2806"/>
              <a:gd name="T29" fmla="*/ 678 h 1158"/>
              <a:gd name="T30" fmla="*/ 1968 w 2806"/>
              <a:gd name="T31" fmla="*/ 774 h 1158"/>
              <a:gd name="T32" fmla="*/ 2064 w 2806"/>
              <a:gd name="T33" fmla="*/ 918 h 1158"/>
              <a:gd name="T34" fmla="*/ 2173 w 2806"/>
              <a:gd name="T35" fmla="*/ 1019 h 1158"/>
              <a:gd name="T36" fmla="*/ 2304 w 2806"/>
              <a:gd name="T37" fmla="*/ 1062 h 1158"/>
              <a:gd name="T38" fmla="*/ 2495 w 2806"/>
              <a:gd name="T39" fmla="*/ 1108 h 1158"/>
              <a:gd name="T40" fmla="*/ 2806 w 2806"/>
              <a:gd name="T41" fmla="*/ 1152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06" h="1158">
                <a:moveTo>
                  <a:pt x="0" y="1158"/>
                </a:moveTo>
                <a:cubicBezTo>
                  <a:pt x="92" y="1146"/>
                  <a:pt x="184" y="1134"/>
                  <a:pt x="240" y="1110"/>
                </a:cubicBezTo>
                <a:cubicBezTo>
                  <a:pt x="296" y="1086"/>
                  <a:pt x="288" y="1062"/>
                  <a:pt x="336" y="1014"/>
                </a:cubicBezTo>
                <a:cubicBezTo>
                  <a:pt x="384" y="966"/>
                  <a:pt x="479" y="880"/>
                  <a:pt x="528" y="822"/>
                </a:cubicBezTo>
                <a:cubicBezTo>
                  <a:pt x="577" y="764"/>
                  <a:pt x="589" y="726"/>
                  <a:pt x="628" y="663"/>
                </a:cubicBezTo>
                <a:cubicBezTo>
                  <a:pt x="667" y="600"/>
                  <a:pt x="710" y="508"/>
                  <a:pt x="762" y="441"/>
                </a:cubicBezTo>
                <a:cubicBezTo>
                  <a:pt x="814" y="374"/>
                  <a:pt x="882" y="319"/>
                  <a:pt x="939" y="263"/>
                </a:cubicBezTo>
                <a:cubicBezTo>
                  <a:pt x="996" y="207"/>
                  <a:pt x="1049" y="144"/>
                  <a:pt x="1104" y="102"/>
                </a:cubicBezTo>
                <a:cubicBezTo>
                  <a:pt x="1159" y="60"/>
                  <a:pt x="1217" y="16"/>
                  <a:pt x="1273" y="8"/>
                </a:cubicBezTo>
                <a:cubicBezTo>
                  <a:pt x="1329" y="0"/>
                  <a:pt x="1388" y="22"/>
                  <a:pt x="1440" y="54"/>
                </a:cubicBezTo>
                <a:cubicBezTo>
                  <a:pt x="1492" y="86"/>
                  <a:pt x="1545" y="147"/>
                  <a:pt x="1584" y="198"/>
                </a:cubicBezTo>
                <a:cubicBezTo>
                  <a:pt x="1623" y="249"/>
                  <a:pt x="1649" y="315"/>
                  <a:pt x="1673" y="363"/>
                </a:cubicBezTo>
                <a:cubicBezTo>
                  <a:pt x="1697" y="411"/>
                  <a:pt x="1702" y="445"/>
                  <a:pt x="1728" y="486"/>
                </a:cubicBezTo>
                <a:cubicBezTo>
                  <a:pt x="1754" y="527"/>
                  <a:pt x="1804" y="576"/>
                  <a:pt x="1828" y="608"/>
                </a:cubicBezTo>
                <a:cubicBezTo>
                  <a:pt x="1852" y="640"/>
                  <a:pt x="1849" y="650"/>
                  <a:pt x="1872" y="678"/>
                </a:cubicBezTo>
                <a:cubicBezTo>
                  <a:pt x="1895" y="706"/>
                  <a:pt x="1936" y="734"/>
                  <a:pt x="1968" y="774"/>
                </a:cubicBezTo>
                <a:cubicBezTo>
                  <a:pt x="2000" y="814"/>
                  <a:pt x="2030" y="877"/>
                  <a:pt x="2064" y="918"/>
                </a:cubicBezTo>
                <a:cubicBezTo>
                  <a:pt x="2098" y="959"/>
                  <a:pt x="2133" y="995"/>
                  <a:pt x="2173" y="1019"/>
                </a:cubicBezTo>
                <a:cubicBezTo>
                  <a:pt x="2213" y="1043"/>
                  <a:pt x="2250" y="1047"/>
                  <a:pt x="2304" y="1062"/>
                </a:cubicBezTo>
                <a:cubicBezTo>
                  <a:pt x="2358" y="1077"/>
                  <a:pt x="2411" y="1093"/>
                  <a:pt x="2495" y="1108"/>
                </a:cubicBezTo>
                <a:cubicBezTo>
                  <a:pt x="2579" y="1123"/>
                  <a:pt x="2741" y="1143"/>
                  <a:pt x="2806" y="1152"/>
                </a:cubicBezTo>
              </a:path>
            </a:pathLst>
          </a:custGeom>
          <a:noFill/>
          <a:ln w="38100" cap="flat" cmpd="sng">
            <a:solidFill>
              <a:srgbClr val="D8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4876800" y="2143472"/>
            <a:ext cx="0" cy="297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H="1">
            <a:off x="1066800" y="2524472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19" name="Group 11"/>
          <p:cNvGrpSpPr>
            <a:grpSpLocks/>
          </p:cNvGrpSpPr>
          <p:nvPr/>
        </p:nvGrpSpPr>
        <p:grpSpPr bwMode="auto">
          <a:xfrm>
            <a:off x="4953000" y="2067272"/>
            <a:ext cx="3962400" cy="457200"/>
            <a:chOff x="3120" y="1104"/>
            <a:chExt cx="2496" cy="288"/>
          </a:xfrm>
        </p:grpSpPr>
        <p:sp>
          <p:nvSpPr>
            <p:cNvPr id="20" name="Line 12"/>
            <p:cNvSpPr>
              <a:spLocks noChangeShapeType="1"/>
            </p:cNvSpPr>
            <p:nvPr/>
          </p:nvSpPr>
          <p:spPr bwMode="auto">
            <a:xfrm>
              <a:off x="3120" y="1392"/>
              <a:ext cx="2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" name="Text Box 13"/>
            <p:cNvSpPr txBox="1">
              <a:spLocks noChangeArrowheads="1"/>
            </p:cNvSpPr>
            <p:nvPr/>
          </p:nvSpPr>
          <p:spPr bwMode="auto">
            <a:xfrm>
              <a:off x="3120" y="1104"/>
              <a:ext cx="24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>
                  <a:latin typeface="+mj-lt"/>
                </a:rPr>
                <a:t>Call these patients “positive”</a:t>
              </a:r>
            </a:p>
          </p:txBody>
        </p:sp>
      </p:grp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113656" y="2064717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latin typeface="+mj-lt"/>
              </a:rPr>
              <a:t>Call these patients “negative”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457200" y="5301208"/>
            <a:ext cx="23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D80000"/>
                </a:solidFill>
                <a:latin typeface="+mj-lt"/>
              </a:rPr>
              <a:t>without the disease</a:t>
            </a: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457200" y="5589240"/>
            <a:ext cx="238660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33CC"/>
                </a:solidFill>
                <a:latin typeface="+mj-lt"/>
              </a:rPr>
              <a:t>with the disease</a:t>
            </a:r>
          </a:p>
        </p:txBody>
      </p:sp>
    </p:spTree>
    <p:extLst>
      <p:ext uri="{BB962C8B-B14F-4D97-AF65-F5344CB8AC3E}">
        <p14:creationId xmlns:p14="http://schemas.microsoft.com/office/powerpoint/2010/main" val="28486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Machine Learning: Classification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22" name="Line 2"/>
          <p:cNvSpPr>
            <a:spLocks noChangeShapeType="1"/>
          </p:cNvSpPr>
          <p:nvPr/>
        </p:nvSpPr>
        <p:spPr bwMode="auto">
          <a:xfrm>
            <a:off x="914400" y="4960317"/>
            <a:ext cx="716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3886200" y="5417517"/>
            <a:ext cx="2514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latin typeface="+mj-lt"/>
              </a:rPr>
              <a:t>Test Result</a:t>
            </a:r>
          </a:p>
        </p:txBody>
      </p:sp>
      <p:sp>
        <p:nvSpPr>
          <p:cNvPr id="24" name="Freeform 4"/>
          <p:cNvSpPr>
            <a:spLocks/>
          </p:cNvSpPr>
          <p:nvPr/>
        </p:nvSpPr>
        <p:spPr bwMode="auto">
          <a:xfrm>
            <a:off x="3581400" y="3131517"/>
            <a:ext cx="3933825" cy="1819275"/>
          </a:xfrm>
          <a:custGeom>
            <a:avLst/>
            <a:gdLst>
              <a:gd name="T0" fmla="*/ 0 w 2478"/>
              <a:gd name="T1" fmla="*/ 1146 h 1146"/>
              <a:gd name="T2" fmla="*/ 356 w 2478"/>
              <a:gd name="T3" fmla="*/ 1079 h 1146"/>
              <a:gd name="T4" fmla="*/ 534 w 2478"/>
              <a:gd name="T5" fmla="*/ 960 h 1146"/>
              <a:gd name="T6" fmla="*/ 700 w 2478"/>
              <a:gd name="T7" fmla="*/ 668 h 1146"/>
              <a:gd name="T8" fmla="*/ 870 w 2478"/>
              <a:gd name="T9" fmla="*/ 336 h 1146"/>
              <a:gd name="T10" fmla="*/ 1110 w 2478"/>
              <a:gd name="T11" fmla="*/ 48 h 1146"/>
              <a:gd name="T12" fmla="*/ 1254 w 2478"/>
              <a:gd name="T13" fmla="*/ 48 h 1146"/>
              <a:gd name="T14" fmla="*/ 1398 w 2478"/>
              <a:gd name="T15" fmla="*/ 240 h 1146"/>
              <a:gd name="T16" fmla="*/ 1542 w 2478"/>
              <a:gd name="T17" fmla="*/ 576 h 1146"/>
              <a:gd name="T18" fmla="*/ 1645 w 2478"/>
              <a:gd name="T19" fmla="*/ 790 h 1146"/>
              <a:gd name="T20" fmla="*/ 1778 w 2478"/>
              <a:gd name="T21" fmla="*/ 935 h 1146"/>
              <a:gd name="T22" fmla="*/ 1878 w 2478"/>
              <a:gd name="T23" fmla="*/ 1008 h 1146"/>
              <a:gd name="T24" fmla="*/ 2022 w 2478"/>
              <a:gd name="T25" fmla="*/ 1104 h 1146"/>
              <a:gd name="T26" fmla="*/ 2478 w 2478"/>
              <a:gd name="T27" fmla="*/ 1124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78" h="1146">
                <a:moveTo>
                  <a:pt x="0" y="1146"/>
                </a:moveTo>
                <a:cubicBezTo>
                  <a:pt x="57" y="1137"/>
                  <a:pt x="267" y="1110"/>
                  <a:pt x="356" y="1079"/>
                </a:cubicBezTo>
                <a:cubicBezTo>
                  <a:pt x="445" y="1048"/>
                  <a:pt x="477" y="1028"/>
                  <a:pt x="534" y="960"/>
                </a:cubicBezTo>
                <a:cubicBezTo>
                  <a:pt x="591" y="892"/>
                  <a:pt x="644" y="772"/>
                  <a:pt x="700" y="668"/>
                </a:cubicBezTo>
                <a:cubicBezTo>
                  <a:pt x="756" y="564"/>
                  <a:pt x="802" y="439"/>
                  <a:pt x="870" y="336"/>
                </a:cubicBezTo>
                <a:cubicBezTo>
                  <a:pt x="938" y="233"/>
                  <a:pt x="1046" y="96"/>
                  <a:pt x="1110" y="48"/>
                </a:cubicBezTo>
                <a:cubicBezTo>
                  <a:pt x="1174" y="0"/>
                  <a:pt x="1206" y="16"/>
                  <a:pt x="1254" y="48"/>
                </a:cubicBezTo>
                <a:cubicBezTo>
                  <a:pt x="1302" y="80"/>
                  <a:pt x="1350" y="152"/>
                  <a:pt x="1398" y="240"/>
                </a:cubicBezTo>
                <a:cubicBezTo>
                  <a:pt x="1446" y="328"/>
                  <a:pt x="1501" y="484"/>
                  <a:pt x="1542" y="576"/>
                </a:cubicBezTo>
                <a:cubicBezTo>
                  <a:pt x="1583" y="668"/>
                  <a:pt x="1606" y="730"/>
                  <a:pt x="1645" y="790"/>
                </a:cubicBezTo>
                <a:cubicBezTo>
                  <a:pt x="1684" y="850"/>
                  <a:pt x="1739" y="899"/>
                  <a:pt x="1778" y="935"/>
                </a:cubicBezTo>
                <a:cubicBezTo>
                  <a:pt x="1817" y="971"/>
                  <a:pt x="1837" y="980"/>
                  <a:pt x="1878" y="1008"/>
                </a:cubicBezTo>
                <a:cubicBezTo>
                  <a:pt x="1919" y="1036"/>
                  <a:pt x="1922" y="1085"/>
                  <a:pt x="2022" y="1104"/>
                </a:cubicBezTo>
                <a:cubicBezTo>
                  <a:pt x="2122" y="1123"/>
                  <a:pt x="2383" y="1120"/>
                  <a:pt x="2478" y="1124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5" name="Line 5"/>
          <p:cNvSpPr>
            <a:spLocks noChangeShapeType="1"/>
          </p:cNvSpPr>
          <p:nvPr/>
        </p:nvSpPr>
        <p:spPr bwMode="auto">
          <a:xfrm>
            <a:off x="4876800" y="2140917"/>
            <a:ext cx="0" cy="297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6" name="Group 6"/>
          <p:cNvGrpSpPr>
            <a:grpSpLocks/>
          </p:cNvGrpSpPr>
          <p:nvPr/>
        </p:nvGrpSpPr>
        <p:grpSpPr bwMode="auto">
          <a:xfrm>
            <a:off x="1066801" y="2064717"/>
            <a:ext cx="4010025" cy="457200"/>
            <a:chOff x="672" y="1104"/>
            <a:chExt cx="2526" cy="288"/>
          </a:xfrm>
        </p:grpSpPr>
        <p:sp>
          <p:nvSpPr>
            <p:cNvPr id="27" name="Line 7"/>
            <p:cNvSpPr>
              <a:spLocks noChangeShapeType="1"/>
            </p:cNvSpPr>
            <p:nvPr/>
          </p:nvSpPr>
          <p:spPr bwMode="auto">
            <a:xfrm flipH="1">
              <a:off x="672" y="1392"/>
              <a:ext cx="2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702" y="1104"/>
              <a:ext cx="24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>
                  <a:latin typeface="+mj-lt"/>
                </a:rPr>
                <a:t>Call these patients “negative”</a:t>
              </a:r>
            </a:p>
          </p:txBody>
        </p:sp>
      </p:grp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4953000" y="2064717"/>
            <a:ext cx="3962400" cy="457200"/>
            <a:chOff x="3120" y="1104"/>
            <a:chExt cx="2496" cy="288"/>
          </a:xfrm>
        </p:grpSpPr>
        <p:sp>
          <p:nvSpPr>
            <p:cNvPr id="30" name="Line 10"/>
            <p:cNvSpPr>
              <a:spLocks noChangeShapeType="1"/>
            </p:cNvSpPr>
            <p:nvPr/>
          </p:nvSpPr>
          <p:spPr bwMode="auto">
            <a:xfrm>
              <a:off x="3120" y="1392"/>
              <a:ext cx="2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1" name="Text Box 11"/>
            <p:cNvSpPr txBox="1">
              <a:spLocks noChangeArrowheads="1"/>
            </p:cNvSpPr>
            <p:nvPr/>
          </p:nvSpPr>
          <p:spPr bwMode="auto">
            <a:xfrm>
              <a:off x="3120" y="1104"/>
              <a:ext cx="24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>
                  <a:latin typeface="+mj-lt"/>
                </a:rPr>
                <a:t>Call these patients “positive”</a:t>
              </a:r>
            </a:p>
          </p:txBody>
        </p:sp>
      </p:grpSp>
      <p:sp>
        <p:nvSpPr>
          <p:cNvPr id="32" name="Freeform 13"/>
          <p:cNvSpPr>
            <a:spLocks/>
          </p:cNvSpPr>
          <p:nvPr/>
        </p:nvSpPr>
        <p:spPr bwMode="auto">
          <a:xfrm>
            <a:off x="4876800" y="3137867"/>
            <a:ext cx="2590800" cy="1827213"/>
          </a:xfrm>
          <a:custGeom>
            <a:avLst/>
            <a:gdLst>
              <a:gd name="T0" fmla="*/ 0 w 1632"/>
              <a:gd name="T1" fmla="*/ 428 h 1151"/>
              <a:gd name="T2" fmla="*/ 48 w 1632"/>
              <a:gd name="T3" fmla="*/ 332 h 1151"/>
              <a:gd name="T4" fmla="*/ 92 w 1632"/>
              <a:gd name="T5" fmla="*/ 280 h 1151"/>
              <a:gd name="T6" fmla="*/ 172 w 1632"/>
              <a:gd name="T7" fmla="*/ 172 h 1151"/>
              <a:gd name="T8" fmla="*/ 240 w 1632"/>
              <a:gd name="T9" fmla="*/ 92 h 1151"/>
              <a:gd name="T10" fmla="*/ 324 w 1632"/>
              <a:gd name="T11" fmla="*/ 0 h 1151"/>
              <a:gd name="T12" fmla="*/ 408 w 1632"/>
              <a:gd name="T13" fmla="*/ 12 h 1151"/>
              <a:gd name="T14" fmla="*/ 480 w 1632"/>
              <a:gd name="T15" fmla="*/ 52 h 1151"/>
              <a:gd name="T16" fmla="*/ 576 w 1632"/>
              <a:gd name="T17" fmla="*/ 236 h 1151"/>
              <a:gd name="T18" fmla="*/ 672 w 1632"/>
              <a:gd name="T19" fmla="*/ 428 h 1151"/>
              <a:gd name="T20" fmla="*/ 768 w 1632"/>
              <a:gd name="T21" fmla="*/ 668 h 1151"/>
              <a:gd name="T22" fmla="*/ 879 w 1632"/>
              <a:gd name="T23" fmla="*/ 848 h 1151"/>
              <a:gd name="T24" fmla="*/ 1080 w 1632"/>
              <a:gd name="T25" fmla="*/ 1016 h 1151"/>
              <a:gd name="T26" fmla="*/ 1156 w 1632"/>
              <a:gd name="T27" fmla="*/ 1088 h 1151"/>
              <a:gd name="T28" fmla="*/ 1419 w 1632"/>
              <a:gd name="T29" fmla="*/ 1115 h 1151"/>
              <a:gd name="T30" fmla="*/ 1632 w 1632"/>
              <a:gd name="T31" fmla="*/ 1142 h 1151"/>
              <a:gd name="T32" fmla="*/ 3 w 1632"/>
              <a:gd name="T33" fmla="*/ 1151 h 1151"/>
              <a:gd name="T34" fmla="*/ 0 w 1632"/>
              <a:gd name="T35" fmla="*/ 428 h 1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32" h="1151">
                <a:moveTo>
                  <a:pt x="0" y="428"/>
                </a:moveTo>
                <a:lnTo>
                  <a:pt x="48" y="332"/>
                </a:lnTo>
                <a:lnTo>
                  <a:pt x="92" y="280"/>
                </a:lnTo>
                <a:lnTo>
                  <a:pt x="172" y="172"/>
                </a:lnTo>
                <a:lnTo>
                  <a:pt x="240" y="92"/>
                </a:lnTo>
                <a:lnTo>
                  <a:pt x="324" y="0"/>
                </a:lnTo>
                <a:lnTo>
                  <a:pt x="408" y="12"/>
                </a:lnTo>
                <a:lnTo>
                  <a:pt x="480" y="52"/>
                </a:lnTo>
                <a:lnTo>
                  <a:pt x="576" y="236"/>
                </a:lnTo>
                <a:lnTo>
                  <a:pt x="672" y="428"/>
                </a:lnTo>
                <a:lnTo>
                  <a:pt x="768" y="668"/>
                </a:lnTo>
                <a:lnTo>
                  <a:pt x="879" y="848"/>
                </a:lnTo>
                <a:lnTo>
                  <a:pt x="1080" y="1016"/>
                </a:lnTo>
                <a:lnTo>
                  <a:pt x="1156" y="1088"/>
                </a:lnTo>
                <a:lnTo>
                  <a:pt x="1419" y="1115"/>
                </a:lnTo>
                <a:lnTo>
                  <a:pt x="1632" y="1142"/>
                </a:lnTo>
                <a:lnTo>
                  <a:pt x="3" y="1151"/>
                </a:lnTo>
                <a:lnTo>
                  <a:pt x="0" y="428"/>
                </a:lnTo>
                <a:close/>
              </a:path>
            </a:pathLst>
          </a:custGeom>
          <a:solidFill>
            <a:srgbClr val="0000FF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457200" y="5301208"/>
            <a:ext cx="23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D80000"/>
                </a:solidFill>
                <a:latin typeface="+mj-lt"/>
              </a:rPr>
              <a:t>without the disease</a:t>
            </a:r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457200" y="5589240"/>
            <a:ext cx="238660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33CC"/>
                </a:solidFill>
                <a:latin typeface="+mj-lt"/>
              </a:rPr>
              <a:t>with the disease</a:t>
            </a:r>
          </a:p>
        </p:txBody>
      </p:sp>
      <p:sp>
        <p:nvSpPr>
          <p:cNvPr id="35" name="AutoShape 16"/>
          <p:cNvSpPr>
            <a:spLocks/>
          </p:cNvSpPr>
          <p:nvPr/>
        </p:nvSpPr>
        <p:spPr bwMode="auto">
          <a:xfrm>
            <a:off x="6096000" y="2720355"/>
            <a:ext cx="2076400" cy="469900"/>
          </a:xfrm>
          <a:prstGeom prst="borderCallout1">
            <a:avLst>
              <a:gd name="adj1" fmla="val 23079"/>
              <a:gd name="adj2" fmla="val -2856"/>
              <a:gd name="adj3" fmla="val 215384"/>
              <a:gd name="adj4" fmla="val -1291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latin typeface="+mj-lt"/>
              </a:rPr>
              <a:t>True Positives</a:t>
            </a:r>
          </a:p>
        </p:txBody>
      </p:sp>
      <p:sp>
        <p:nvSpPr>
          <p:cNvPr id="36" name="Freeform 17"/>
          <p:cNvSpPr>
            <a:spLocks/>
          </p:cNvSpPr>
          <p:nvPr/>
        </p:nvSpPr>
        <p:spPr bwMode="auto">
          <a:xfrm>
            <a:off x="1676400" y="3131517"/>
            <a:ext cx="4454525" cy="1838325"/>
          </a:xfrm>
          <a:custGeom>
            <a:avLst/>
            <a:gdLst>
              <a:gd name="T0" fmla="*/ 0 w 2806"/>
              <a:gd name="T1" fmla="*/ 1158 h 1158"/>
              <a:gd name="T2" fmla="*/ 240 w 2806"/>
              <a:gd name="T3" fmla="*/ 1110 h 1158"/>
              <a:gd name="T4" fmla="*/ 336 w 2806"/>
              <a:gd name="T5" fmla="*/ 1014 h 1158"/>
              <a:gd name="T6" fmla="*/ 528 w 2806"/>
              <a:gd name="T7" fmla="*/ 822 h 1158"/>
              <a:gd name="T8" fmla="*/ 628 w 2806"/>
              <a:gd name="T9" fmla="*/ 663 h 1158"/>
              <a:gd name="T10" fmla="*/ 762 w 2806"/>
              <a:gd name="T11" fmla="*/ 441 h 1158"/>
              <a:gd name="T12" fmla="*/ 939 w 2806"/>
              <a:gd name="T13" fmla="*/ 263 h 1158"/>
              <a:gd name="T14" fmla="*/ 1104 w 2806"/>
              <a:gd name="T15" fmla="*/ 102 h 1158"/>
              <a:gd name="T16" fmla="*/ 1273 w 2806"/>
              <a:gd name="T17" fmla="*/ 8 h 1158"/>
              <a:gd name="T18" fmla="*/ 1440 w 2806"/>
              <a:gd name="T19" fmla="*/ 54 h 1158"/>
              <a:gd name="T20" fmla="*/ 1584 w 2806"/>
              <a:gd name="T21" fmla="*/ 198 h 1158"/>
              <a:gd name="T22" fmla="*/ 1673 w 2806"/>
              <a:gd name="T23" fmla="*/ 363 h 1158"/>
              <a:gd name="T24" fmla="*/ 1728 w 2806"/>
              <a:gd name="T25" fmla="*/ 486 h 1158"/>
              <a:gd name="T26" fmla="*/ 1828 w 2806"/>
              <a:gd name="T27" fmla="*/ 608 h 1158"/>
              <a:gd name="T28" fmla="*/ 1872 w 2806"/>
              <a:gd name="T29" fmla="*/ 678 h 1158"/>
              <a:gd name="T30" fmla="*/ 1968 w 2806"/>
              <a:gd name="T31" fmla="*/ 774 h 1158"/>
              <a:gd name="T32" fmla="*/ 2064 w 2806"/>
              <a:gd name="T33" fmla="*/ 918 h 1158"/>
              <a:gd name="T34" fmla="*/ 2173 w 2806"/>
              <a:gd name="T35" fmla="*/ 1019 h 1158"/>
              <a:gd name="T36" fmla="*/ 2304 w 2806"/>
              <a:gd name="T37" fmla="*/ 1062 h 1158"/>
              <a:gd name="T38" fmla="*/ 2495 w 2806"/>
              <a:gd name="T39" fmla="*/ 1108 h 1158"/>
              <a:gd name="T40" fmla="*/ 2806 w 2806"/>
              <a:gd name="T41" fmla="*/ 1152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06" h="1158">
                <a:moveTo>
                  <a:pt x="0" y="1158"/>
                </a:moveTo>
                <a:cubicBezTo>
                  <a:pt x="92" y="1146"/>
                  <a:pt x="184" y="1134"/>
                  <a:pt x="240" y="1110"/>
                </a:cubicBezTo>
                <a:cubicBezTo>
                  <a:pt x="296" y="1086"/>
                  <a:pt x="288" y="1062"/>
                  <a:pt x="336" y="1014"/>
                </a:cubicBezTo>
                <a:cubicBezTo>
                  <a:pt x="384" y="966"/>
                  <a:pt x="479" y="880"/>
                  <a:pt x="528" y="822"/>
                </a:cubicBezTo>
                <a:cubicBezTo>
                  <a:pt x="577" y="764"/>
                  <a:pt x="589" y="726"/>
                  <a:pt x="628" y="663"/>
                </a:cubicBezTo>
                <a:cubicBezTo>
                  <a:pt x="667" y="600"/>
                  <a:pt x="710" y="508"/>
                  <a:pt x="762" y="441"/>
                </a:cubicBezTo>
                <a:cubicBezTo>
                  <a:pt x="814" y="374"/>
                  <a:pt x="882" y="319"/>
                  <a:pt x="939" y="263"/>
                </a:cubicBezTo>
                <a:cubicBezTo>
                  <a:pt x="996" y="207"/>
                  <a:pt x="1049" y="144"/>
                  <a:pt x="1104" y="102"/>
                </a:cubicBezTo>
                <a:cubicBezTo>
                  <a:pt x="1159" y="60"/>
                  <a:pt x="1217" y="16"/>
                  <a:pt x="1273" y="8"/>
                </a:cubicBezTo>
                <a:cubicBezTo>
                  <a:pt x="1329" y="0"/>
                  <a:pt x="1388" y="22"/>
                  <a:pt x="1440" y="54"/>
                </a:cubicBezTo>
                <a:cubicBezTo>
                  <a:pt x="1492" y="86"/>
                  <a:pt x="1545" y="147"/>
                  <a:pt x="1584" y="198"/>
                </a:cubicBezTo>
                <a:cubicBezTo>
                  <a:pt x="1623" y="249"/>
                  <a:pt x="1649" y="315"/>
                  <a:pt x="1673" y="363"/>
                </a:cubicBezTo>
                <a:cubicBezTo>
                  <a:pt x="1697" y="411"/>
                  <a:pt x="1702" y="445"/>
                  <a:pt x="1728" y="486"/>
                </a:cubicBezTo>
                <a:cubicBezTo>
                  <a:pt x="1754" y="527"/>
                  <a:pt x="1804" y="576"/>
                  <a:pt x="1828" y="608"/>
                </a:cubicBezTo>
                <a:cubicBezTo>
                  <a:pt x="1852" y="640"/>
                  <a:pt x="1849" y="650"/>
                  <a:pt x="1872" y="678"/>
                </a:cubicBezTo>
                <a:cubicBezTo>
                  <a:pt x="1895" y="706"/>
                  <a:pt x="1936" y="734"/>
                  <a:pt x="1968" y="774"/>
                </a:cubicBezTo>
                <a:cubicBezTo>
                  <a:pt x="2000" y="814"/>
                  <a:pt x="2030" y="877"/>
                  <a:pt x="2064" y="918"/>
                </a:cubicBezTo>
                <a:cubicBezTo>
                  <a:pt x="2098" y="959"/>
                  <a:pt x="2133" y="995"/>
                  <a:pt x="2173" y="1019"/>
                </a:cubicBezTo>
                <a:cubicBezTo>
                  <a:pt x="2213" y="1043"/>
                  <a:pt x="2250" y="1047"/>
                  <a:pt x="2304" y="1062"/>
                </a:cubicBezTo>
                <a:cubicBezTo>
                  <a:pt x="2358" y="1077"/>
                  <a:pt x="2411" y="1093"/>
                  <a:pt x="2495" y="1108"/>
                </a:cubicBezTo>
                <a:cubicBezTo>
                  <a:pt x="2579" y="1123"/>
                  <a:pt x="2741" y="1143"/>
                  <a:pt x="2806" y="1152"/>
                </a:cubicBezTo>
              </a:path>
            </a:pathLst>
          </a:custGeom>
          <a:noFill/>
          <a:ln w="38100" cap="flat" cmpd="sng">
            <a:solidFill>
              <a:srgbClr val="D8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805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3600" b="1" dirty="0" smtClean="0">
                <a:solidFill>
                  <a:srgbClr val="0070C0"/>
                </a:solidFill>
              </a:rPr>
              <a:t>Data instances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1279525"/>
            <a:ext cx="8967787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87313" y="5373216"/>
            <a:ext cx="1676375" cy="504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Rectangle 19"/>
          <p:cNvSpPr/>
          <p:nvPr/>
        </p:nvSpPr>
        <p:spPr>
          <a:xfrm>
            <a:off x="2771801" y="6165304"/>
            <a:ext cx="1080120" cy="43204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Rectangle 20"/>
          <p:cNvSpPr/>
          <p:nvPr/>
        </p:nvSpPr>
        <p:spPr>
          <a:xfrm>
            <a:off x="6876256" y="4797152"/>
            <a:ext cx="1728192" cy="43204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4180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Machine Learning: Classification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18" name="Line 2"/>
          <p:cNvSpPr>
            <a:spLocks noChangeShapeType="1"/>
          </p:cNvSpPr>
          <p:nvPr/>
        </p:nvSpPr>
        <p:spPr bwMode="auto">
          <a:xfrm>
            <a:off x="914400" y="4960317"/>
            <a:ext cx="716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886200" y="5417517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latin typeface="+mj-lt"/>
              </a:rPr>
              <a:t>Test Result</a:t>
            </a:r>
          </a:p>
        </p:txBody>
      </p:sp>
      <p:sp>
        <p:nvSpPr>
          <p:cNvPr id="20" name="Freeform 4"/>
          <p:cNvSpPr>
            <a:spLocks/>
          </p:cNvSpPr>
          <p:nvPr/>
        </p:nvSpPr>
        <p:spPr bwMode="auto">
          <a:xfrm>
            <a:off x="3581400" y="3131517"/>
            <a:ext cx="3933825" cy="1819275"/>
          </a:xfrm>
          <a:custGeom>
            <a:avLst/>
            <a:gdLst>
              <a:gd name="T0" fmla="*/ 0 w 2478"/>
              <a:gd name="T1" fmla="*/ 1146 h 1146"/>
              <a:gd name="T2" fmla="*/ 356 w 2478"/>
              <a:gd name="T3" fmla="*/ 1079 h 1146"/>
              <a:gd name="T4" fmla="*/ 534 w 2478"/>
              <a:gd name="T5" fmla="*/ 960 h 1146"/>
              <a:gd name="T6" fmla="*/ 700 w 2478"/>
              <a:gd name="T7" fmla="*/ 668 h 1146"/>
              <a:gd name="T8" fmla="*/ 870 w 2478"/>
              <a:gd name="T9" fmla="*/ 336 h 1146"/>
              <a:gd name="T10" fmla="*/ 1110 w 2478"/>
              <a:gd name="T11" fmla="*/ 48 h 1146"/>
              <a:gd name="T12" fmla="*/ 1254 w 2478"/>
              <a:gd name="T13" fmla="*/ 48 h 1146"/>
              <a:gd name="T14" fmla="*/ 1398 w 2478"/>
              <a:gd name="T15" fmla="*/ 240 h 1146"/>
              <a:gd name="T16" fmla="*/ 1542 w 2478"/>
              <a:gd name="T17" fmla="*/ 576 h 1146"/>
              <a:gd name="T18" fmla="*/ 1645 w 2478"/>
              <a:gd name="T19" fmla="*/ 790 h 1146"/>
              <a:gd name="T20" fmla="*/ 1778 w 2478"/>
              <a:gd name="T21" fmla="*/ 935 h 1146"/>
              <a:gd name="T22" fmla="*/ 1878 w 2478"/>
              <a:gd name="T23" fmla="*/ 1008 h 1146"/>
              <a:gd name="T24" fmla="*/ 2022 w 2478"/>
              <a:gd name="T25" fmla="*/ 1104 h 1146"/>
              <a:gd name="T26" fmla="*/ 2478 w 2478"/>
              <a:gd name="T27" fmla="*/ 1124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78" h="1146">
                <a:moveTo>
                  <a:pt x="0" y="1146"/>
                </a:moveTo>
                <a:cubicBezTo>
                  <a:pt x="57" y="1137"/>
                  <a:pt x="267" y="1110"/>
                  <a:pt x="356" y="1079"/>
                </a:cubicBezTo>
                <a:cubicBezTo>
                  <a:pt x="445" y="1048"/>
                  <a:pt x="477" y="1028"/>
                  <a:pt x="534" y="960"/>
                </a:cubicBezTo>
                <a:cubicBezTo>
                  <a:pt x="591" y="892"/>
                  <a:pt x="644" y="772"/>
                  <a:pt x="700" y="668"/>
                </a:cubicBezTo>
                <a:cubicBezTo>
                  <a:pt x="756" y="564"/>
                  <a:pt x="802" y="439"/>
                  <a:pt x="870" y="336"/>
                </a:cubicBezTo>
                <a:cubicBezTo>
                  <a:pt x="938" y="233"/>
                  <a:pt x="1046" y="96"/>
                  <a:pt x="1110" y="48"/>
                </a:cubicBezTo>
                <a:cubicBezTo>
                  <a:pt x="1174" y="0"/>
                  <a:pt x="1206" y="16"/>
                  <a:pt x="1254" y="48"/>
                </a:cubicBezTo>
                <a:cubicBezTo>
                  <a:pt x="1302" y="80"/>
                  <a:pt x="1350" y="152"/>
                  <a:pt x="1398" y="240"/>
                </a:cubicBezTo>
                <a:cubicBezTo>
                  <a:pt x="1446" y="328"/>
                  <a:pt x="1501" y="484"/>
                  <a:pt x="1542" y="576"/>
                </a:cubicBezTo>
                <a:cubicBezTo>
                  <a:pt x="1583" y="668"/>
                  <a:pt x="1606" y="730"/>
                  <a:pt x="1645" y="790"/>
                </a:cubicBezTo>
                <a:cubicBezTo>
                  <a:pt x="1684" y="850"/>
                  <a:pt x="1739" y="899"/>
                  <a:pt x="1778" y="935"/>
                </a:cubicBezTo>
                <a:cubicBezTo>
                  <a:pt x="1817" y="971"/>
                  <a:pt x="1837" y="980"/>
                  <a:pt x="1878" y="1008"/>
                </a:cubicBezTo>
                <a:cubicBezTo>
                  <a:pt x="1919" y="1036"/>
                  <a:pt x="1922" y="1085"/>
                  <a:pt x="2022" y="1104"/>
                </a:cubicBezTo>
                <a:cubicBezTo>
                  <a:pt x="2122" y="1123"/>
                  <a:pt x="2383" y="1120"/>
                  <a:pt x="2478" y="1124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4876800" y="2140917"/>
            <a:ext cx="0" cy="297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 flipH="1">
            <a:off x="1066800" y="2521917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auto">
          <a:xfrm>
            <a:off x="4953000" y="2521917"/>
            <a:ext cx="3276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" name="Freeform 14"/>
          <p:cNvSpPr>
            <a:spLocks/>
          </p:cNvSpPr>
          <p:nvPr/>
        </p:nvSpPr>
        <p:spPr bwMode="auto">
          <a:xfrm>
            <a:off x="1676400" y="3131517"/>
            <a:ext cx="4454525" cy="1838325"/>
          </a:xfrm>
          <a:custGeom>
            <a:avLst/>
            <a:gdLst>
              <a:gd name="T0" fmla="*/ 0 w 2806"/>
              <a:gd name="T1" fmla="*/ 1158 h 1158"/>
              <a:gd name="T2" fmla="*/ 240 w 2806"/>
              <a:gd name="T3" fmla="*/ 1110 h 1158"/>
              <a:gd name="T4" fmla="*/ 336 w 2806"/>
              <a:gd name="T5" fmla="*/ 1014 h 1158"/>
              <a:gd name="T6" fmla="*/ 528 w 2806"/>
              <a:gd name="T7" fmla="*/ 822 h 1158"/>
              <a:gd name="T8" fmla="*/ 628 w 2806"/>
              <a:gd name="T9" fmla="*/ 663 h 1158"/>
              <a:gd name="T10" fmla="*/ 762 w 2806"/>
              <a:gd name="T11" fmla="*/ 441 h 1158"/>
              <a:gd name="T12" fmla="*/ 939 w 2806"/>
              <a:gd name="T13" fmla="*/ 263 h 1158"/>
              <a:gd name="T14" fmla="*/ 1104 w 2806"/>
              <a:gd name="T15" fmla="*/ 102 h 1158"/>
              <a:gd name="T16" fmla="*/ 1273 w 2806"/>
              <a:gd name="T17" fmla="*/ 8 h 1158"/>
              <a:gd name="T18" fmla="*/ 1440 w 2806"/>
              <a:gd name="T19" fmla="*/ 54 h 1158"/>
              <a:gd name="T20" fmla="*/ 1584 w 2806"/>
              <a:gd name="T21" fmla="*/ 198 h 1158"/>
              <a:gd name="T22" fmla="*/ 1673 w 2806"/>
              <a:gd name="T23" fmla="*/ 363 h 1158"/>
              <a:gd name="T24" fmla="*/ 1728 w 2806"/>
              <a:gd name="T25" fmla="*/ 486 h 1158"/>
              <a:gd name="T26" fmla="*/ 1828 w 2806"/>
              <a:gd name="T27" fmla="*/ 608 h 1158"/>
              <a:gd name="T28" fmla="*/ 1872 w 2806"/>
              <a:gd name="T29" fmla="*/ 678 h 1158"/>
              <a:gd name="T30" fmla="*/ 1968 w 2806"/>
              <a:gd name="T31" fmla="*/ 774 h 1158"/>
              <a:gd name="T32" fmla="*/ 2064 w 2806"/>
              <a:gd name="T33" fmla="*/ 918 h 1158"/>
              <a:gd name="T34" fmla="*/ 2173 w 2806"/>
              <a:gd name="T35" fmla="*/ 1019 h 1158"/>
              <a:gd name="T36" fmla="*/ 2304 w 2806"/>
              <a:gd name="T37" fmla="*/ 1062 h 1158"/>
              <a:gd name="T38" fmla="*/ 2495 w 2806"/>
              <a:gd name="T39" fmla="*/ 1108 h 1158"/>
              <a:gd name="T40" fmla="*/ 2806 w 2806"/>
              <a:gd name="T41" fmla="*/ 1152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06" h="1158">
                <a:moveTo>
                  <a:pt x="0" y="1158"/>
                </a:moveTo>
                <a:cubicBezTo>
                  <a:pt x="92" y="1146"/>
                  <a:pt x="184" y="1134"/>
                  <a:pt x="240" y="1110"/>
                </a:cubicBezTo>
                <a:cubicBezTo>
                  <a:pt x="296" y="1086"/>
                  <a:pt x="288" y="1062"/>
                  <a:pt x="336" y="1014"/>
                </a:cubicBezTo>
                <a:cubicBezTo>
                  <a:pt x="384" y="966"/>
                  <a:pt x="479" y="880"/>
                  <a:pt x="528" y="822"/>
                </a:cubicBezTo>
                <a:cubicBezTo>
                  <a:pt x="577" y="764"/>
                  <a:pt x="589" y="726"/>
                  <a:pt x="628" y="663"/>
                </a:cubicBezTo>
                <a:cubicBezTo>
                  <a:pt x="667" y="600"/>
                  <a:pt x="710" y="508"/>
                  <a:pt x="762" y="441"/>
                </a:cubicBezTo>
                <a:cubicBezTo>
                  <a:pt x="814" y="374"/>
                  <a:pt x="882" y="319"/>
                  <a:pt x="939" y="263"/>
                </a:cubicBezTo>
                <a:cubicBezTo>
                  <a:pt x="996" y="207"/>
                  <a:pt x="1049" y="144"/>
                  <a:pt x="1104" y="102"/>
                </a:cubicBezTo>
                <a:cubicBezTo>
                  <a:pt x="1159" y="60"/>
                  <a:pt x="1217" y="16"/>
                  <a:pt x="1273" y="8"/>
                </a:cubicBezTo>
                <a:cubicBezTo>
                  <a:pt x="1329" y="0"/>
                  <a:pt x="1388" y="22"/>
                  <a:pt x="1440" y="54"/>
                </a:cubicBezTo>
                <a:cubicBezTo>
                  <a:pt x="1492" y="86"/>
                  <a:pt x="1545" y="147"/>
                  <a:pt x="1584" y="198"/>
                </a:cubicBezTo>
                <a:cubicBezTo>
                  <a:pt x="1623" y="249"/>
                  <a:pt x="1649" y="315"/>
                  <a:pt x="1673" y="363"/>
                </a:cubicBezTo>
                <a:cubicBezTo>
                  <a:pt x="1697" y="411"/>
                  <a:pt x="1702" y="445"/>
                  <a:pt x="1728" y="486"/>
                </a:cubicBezTo>
                <a:cubicBezTo>
                  <a:pt x="1754" y="527"/>
                  <a:pt x="1804" y="576"/>
                  <a:pt x="1828" y="608"/>
                </a:cubicBezTo>
                <a:cubicBezTo>
                  <a:pt x="1852" y="640"/>
                  <a:pt x="1849" y="650"/>
                  <a:pt x="1872" y="678"/>
                </a:cubicBezTo>
                <a:cubicBezTo>
                  <a:pt x="1895" y="706"/>
                  <a:pt x="1936" y="734"/>
                  <a:pt x="1968" y="774"/>
                </a:cubicBezTo>
                <a:cubicBezTo>
                  <a:pt x="2000" y="814"/>
                  <a:pt x="2030" y="877"/>
                  <a:pt x="2064" y="918"/>
                </a:cubicBezTo>
                <a:cubicBezTo>
                  <a:pt x="2098" y="959"/>
                  <a:pt x="2133" y="995"/>
                  <a:pt x="2173" y="1019"/>
                </a:cubicBezTo>
                <a:cubicBezTo>
                  <a:pt x="2213" y="1043"/>
                  <a:pt x="2250" y="1047"/>
                  <a:pt x="2304" y="1062"/>
                </a:cubicBezTo>
                <a:cubicBezTo>
                  <a:pt x="2358" y="1077"/>
                  <a:pt x="2411" y="1093"/>
                  <a:pt x="2495" y="1108"/>
                </a:cubicBezTo>
                <a:cubicBezTo>
                  <a:pt x="2579" y="1123"/>
                  <a:pt x="2741" y="1143"/>
                  <a:pt x="2806" y="1152"/>
                </a:cubicBezTo>
              </a:path>
            </a:pathLst>
          </a:custGeom>
          <a:noFill/>
          <a:ln w="38100" cap="flat" cmpd="sng">
            <a:solidFill>
              <a:srgbClr val="D8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" name="Freeform 15"/>
          <p:cNvSpPr>
            <a:spLocks/>
          </p:cNvSpPr>
          <p:nvPr/>
        </p:nvSpPr>
        <p:spPr bwMode="auto">
          <a:xfrm>
            <a:off x="4873625" y="4471367"/>
            <a:ext cx="1273175" cy="493713"/>
          </a:xfrm>
          <a:custGeom>
            <a:avLst/>
            <a:gdLst>
              <a:gd name="T0" fmla="*/ 2 w 802"/>
              <a:gd name="T1" fmla="*/ 308 h 311"/>
              <a:gd name="T2" fmla="*/ 0 w 802"/>
              <a:gd name="T3" fmla="*/ 0 h 311"/>
              <a:gd name="T4" fmla="*/ 88 w 802"/>
              <a:gd name="T5" fmla="*/ 109 h 311"/>
              <a:gd name="T6" fmla="*/ 151 w 802"/>
              <a:gd name="T7" fmla="*/ 166 h 311"/>
              <a:gd name="T8" fmla="*/ 292 w 802"/>
              <a:gd name="T9" fmla="*/ 211 h 311"/>
              <a:gd name="T10" fmla="*/ 494 w 802"/>
              <a:gd name="T11" fmla="*/ 260 h 311"/>
              <a:gd name="T12" fmla="*/ 802 w 802"/>
              <a:gd name="T13" fmla="*/ 311 h 311"/>
              <a:gd name="T14" fmla="*/ 2 w 802"/>
              <a:gd name="T15" fmla="*/ 308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2" h="311">
                <a:moveTo>
                  <a:pt x="2" y="308"/>
                </a:moveTo>
                <a:lnTo>
                  <a:pt x="0" y="0"/>
                </a:lnTo>
                <a:lnTo>
                  <a:pt x="88" y="109"/>
                </a:lnTo>
                <a:lnTo>
                  <a:pt x="151" y="166"/>
                </a:lnTo>
                <a:lnTo>
                  <a:pt x="292" y="211"/>
                </a:lnTo>
                <a:lnTo>
                  <a:pt x="494" y="260"/>
                </a:lnTo>
                <a:lnTo>
                  <a:pt x="802" y="311"/>
                </a:lnTo>
                <a:lnTo>
                  <a:pt x="2" y="308"/>
                </a:lnTo>
                <a:close/>
              </a:path>
            </a:pathLst>
          </a:custGeom>
          <a:solidFill>
            <a:srgbClr val="D80000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" name="AutoShape 16"/>
          <p:cNvSpPr>
            <a:spLocks/>
          </p:cNvSpPr>
          <p:nvPr/>
        </p:nvSpPr>
        <p:spPr bwMode="auto">
          <a:xfrm>
            <a:off x="6477000" y="5346080"/>
            <a:ext cx="1835150" cy="835025"/>
          </a:xfrm>
          <a:prstGeom prst="borderCallout1">
            <a:avLst>
              <a:gd name="adj1" fmla="val 13690"/>
              <a:gd name="adj2" fmla="val -4153"/>
              <a:gd name="adj3" fmla="val -59505"/>
              <a:gd name="adj4" fmla="val -72319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000000"/>
                </a:solidFill>
                <a:latin typeface="+mj-lt"/>
              </a:rPr>
              <a:t>False Positives</a:t>
            </a:r>
          </a:p>
        </p:txBody>
      </p:sp>
      <p:grpSp>
        <p:nvGrpSpPr>
          <p:cNvPr id="23" name="Group 11"/>
          <p:cNvGrpSpPr>
            <a:grpSpLocks/>
          </p:cNvGrpSpPr>
          <p:nvPr/>
        </p:nvGrpSpPr>
        <p:grpSpPr bwMode="auto">
          <a:xfrm>
            <a:off x="4953000" y="2067272"/>
            <a:ext cx="3962400" cy="457200"/>
            <a:chOff x="3120" y="1104"/>
            <a:chExt cx="2496" cy="288"/>
          </a:xfrm>
        </p:grpSpPr>
        <p:sp>
          <p:nvSpPr>
            <p:cNvPr id="24" name="Line 12"/>
            <p:cNvSpPr>
              <a:spLocks noChangeShapeType="1"/>
            </p:cNvSpPr>
            <p:nvPr/>
          </p:nvSpPr>
          <p:spPr bwMode="auto">
            <a:xfrm>
              <a:off x="3120" y="1392"/>
              <a:ext cx="2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5" name="Text Box 13"/>
            <p:cNvSpPr txBox="1">
              <a:spLocks noChangeArrowheads="1"/>
            </p:cNvSpPr>
            <p:nvPr/>
          </p:nvSpPr>
          <p:spPr bwMode="auto">
            <a:xfrm>
              <a:off x="3120" y="1104"/>
              <a:ext cx="24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>
                  <a:latin typeface="+mj-lt"/>
                </a:rPr>
                <a:t>Call these patients “positive”</a:t>
              </a:r>
            </a:p>
          </p:txBody>
        </p:sp>
      </p:grp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1113656" y="2064717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latin typeface="+mj-lt"/>
              </a:rPr>
              <a:t>Call these patients “negative”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457200" y="5301208"/>
            <a:ext cx="23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D80000"/>
                </a:solidFill>
                <a:latin typeface="+mj-lt"/>
              </a:rPr>
              <a:t>without the disease</a:t>
            </a: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457200" y="5589240"/>
            <a:ext cx="238660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33CC"/>
                </a:solidFill>
                <a:latin typeface="+mj-lt"/>
              </a:rPr>
              <a:t>with the disease</a:t>
            </a:r>
          </a:p>
        </p:txBody>
      </p:sp>
    </p:spTree>
    <p:extLst>
      <p:ext uri="{BB962C8B-B14F-4D97-AF65-F5344CB8AC3E}">
        <p14:creationId xmlns:p14="http://schemas.microsoft.com/office/powerpoint/2010/main" val="4233330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Machine Learning: Classification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22" name="Line 2"/>
          <p:cNvSpPr>
            <a:spLocks noChangeShapeType="1"/>
          </p:cNvSpPr>
          <p:nvPr/>
        </p:nvSpPr>
        <p:spPr bwMode="auto">
          <a:xfrm>
            <a:off x="914400" y="4960317"/>
            <a:ext cx="716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3886200" y="5417517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latin typeface="+mj-lt"/>
              </a:rPr>
              <a:t>Test Result</a:t>
            </a:r>
          </a:p>
        </p:txBody>
      </p:sp>
      <p:sp>
        <p:nvSpPr>
          <p:cNvPr id="24" name="Freeform 4"/>
          <p:cNvSpPr>
            <a:spLocks/>
          </p:cNvSpPr>
          <p:nvPr/>
        </p:nvSpPr>
        <p:spPr bwMode="auto">
          <a:xfrm>
            <a:off x="3581400" y="3131517"/>
            <a:ext cx="3933825" cy="1819275"/>
          </a:xfrm>
          <a:custGeom>
            <a:avLst/>
            <a:gdLst>
              <a:gd name="T0" fmla="*/ 0 w 2478"/>
              <a:gd name="T1" fmla="*/ 1146 h 1146"/>
              <a:gd name="T2" fmla="*/ 356 w 2478"/>
              <a:gd name="T3" fmla="*/ 1079 h 1146"/>
              <a:gd name="T4" fmla="*/ 534 w 2478"/>
              <a:gd name="T5" fmla="*/ 960 h 1146"/>
              <a:gd name="T6" fmla="*/ 700 w 2478"/>
              <a:gd name="T7" fmla="*/ 668 h 1146"/>
              <a:gd name="T8" fmla="*/ 870 w 2478"/>
              <a:gd name="T9" fmla="*/ 336 h 1146"/>
              <a:gd name="T10" fmla="*/ 1110 w 2478"/>
              <a:gd name="T11" fmla="*/ 48 h 1146"/>
              <a:gd name="T12" fmla="*/ 1254 w 2478"/>
              <a:gd name="T13" fmla="*/ 48 h 1146"/>
              <a:gd name="T14" fmla="*/ 1398 w 2478"/>
              <a:gd name="T15" fmla="*/ 240 h 1146"/>
              <a:gd name="T16" fmla="*/ 1542 w 2478"/>
              <a:gd name="T17" fmla="*/ 576 h 1146"/>
              <a:gd name="T18" fmla="*/ 1645 w 2478"/>
              <a:gd name="T19" fmla="*/ 790 h 1146"/>
              <a:gd name="T20" fmla="*/ 1778 w 2478"/>
              <a:gd name="T21" fmla="*/ 935 h 1146"/>
              <a:gd name="T22" fmla="*/ 1878 w 2478"/>
              <a:gd name="T23" fmla="*/ 1008 h 1146"/>
              <a:gd name="T24" fmla="*/ 2022 w 2478"/>
              <a:gd name="T25" fmla="*/ 1104 h 1146"/>
              <a:gd name="T26" fmla="*/ 2478 w 2478"/>
              <a:gd name="T27" fmla="*/ 1124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78" h="1146">
                <a:moveTo>
                  <a:pt x="0" y="1146"/>
                </a:moveTo>
                <a:cubicBezTo>
                  <a:pt x="57" y="1137"/>
                  <a:pt x="267" y="1110"/>
                  <a:pt x="356" y="1079"/>
                </a:cubicBezTo>
                <a:cubicBezTo>
                  <a:pt x="445" y="1048"/>
                  <a:pt x="477" y="1028"/>
                  <a:pt x="534" y="960"/>
                </a:cubicBezTo>
                <a:cubicBezTo>
                  <a:pt x="591" y="892"/>
                  <a:pt x="644" y="772"/>
                  <a:pt x="700" y="668"/>
                </a:cubicBezTo>
                <a:cubicBezTo>
                  <a:pt x="756" y="564"/>
                  <a:pt x="802" y="439"/>
                  <a:pt x="870" y="336"/>
                </a:cubicBezTo>
                <a:cubicBezTo>
                  <a:pt x="938" y="233"/>
                  <a:pt x="1046" y="96"/>
                  <a:pt x="1110" y="48"/>
                </a:cubicBezTo>
                <a:cubicBezTo>
                  <a:pt x="1174" y="0"/>
                  <a:pt x="1206" y="16"/>
                  <a:pt x="1254" y="48"/>
                </a:cubicBezTo>
                <a:cubicBezTo>
                  <a:pt x="1302" y="80"/>
                  <a:pt x="1350" y="152"/>
                  <a:pt x="1398" y="240"/>
                </a:cubicBezTo>
                <a:cubicBezTo>
                  <a:pt x="1446" y="328"/>
                  <a:pt x="1501" y="484"/>
                  <a:pt x="1542" y="576"/>
                </a:cubicBezTo>
                <a:cubicBezTo>
                  <a:pt x="1583" y="668"/>
                  <a:pt x="1606" y="730"/>
                  <a:pt x="1645" y="790"/>
                </a:cubicBezTo>
                <a:cubicBezTo>
                  <a:pt x="1684" y="850"/>
                  <a:pt x="1739" y="899"/>
                  <a:pt x="1778" y="935"/>
                </a:cubicBezTo>
                <a:cubicBezTo>
                  <a:pt x="1817" y="971"/>
                  <a:pt x="1837" y="980"/>
                  <a:pt x="1878" y="1008"/>
                </a:cubicBezTo>
                <a:cubicBezTo>
                  <a:pt x="1919" y="1036"/>
                  <a:pt x="1922" y="1085"/>
                  <a:pt x="2022" y="1104"/>
                </a:cubicBezTo>
                <a:cubicBezTo>
                  <a:pt x="2122" y="1123"/>
                  <a:pt x="2383" y="1120"/>
                  <a:pt x="2478" y="1124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5" name="Line 5"/>
          <p:cNvSpPr>
            <a:spLocks noChangeShapeType="1"/>
          </p:cNvSpPr>
          <p:nvPr/>
        </p:nvSpPr>
        <p:spPr bwMode="auto">
          <a:xfrm>
            <a:off x="4876800" y="2140917"/>
            <a:ext cx="0" cy="297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 flipH="1">
            <a:off x="1066800" y="2521917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" name="Line 10"/>
          <p:cNvSpPr>
            <a:spLocks noChangeShapeType="1"/>
          </p:cNvSpPr>
          <p:nvPr/>
        </p:nvSpPr>
        <p:spPr bwMode="auto">
          <a:xfrm>
            <a:off x="4953000" y="2521917"/>
            <a:ext cx="3276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" name="Freeform 14"/>
          <p:cNvSpPr>
            <a:spLocks/>
          </p:cNvSpPr>
          <p:nvPr/>
        </p:nvSpPr>
        <p:spPr bwMode="auto">
          <a:xfrm>
            <a:off x="1676400" y="3131517"/>
            <a:ext cx="4454525" cy="1838325"/>
          </a:xfrm>
          <a:custGeom>
            <a:avLst/>
            <a:gdLst>
              <a:gd name="T0" fmla="*/ 0 w 2806"/>
              <a:gd name="T1" fmla="*/ 1158 h 1158"/>
              <a:gd name="T2" fmla="*/ 240 w 2806"/>
              <a:gd name="T3" fmla="*/ 1110 h 1158"/>
              <a:gd name="T4" fmla="*/ 336 w 2806"/>
              <a:gd name="T5" fmla="*/ 1014 h 1158"/>
              <a:gd name="T6" fmla="*/ 528 w 2806"/>
              <a:gd name="T7" fmla="*/ 822 h 1158"/>
              <a:gd name="T8" fmla="*/ 628 w 2806"/>
              <a:gd name="T9" fmla="*/ 663 h 1158"/>
              <a:gd name="T10" fmla="*/ 762 w 2806"/>
              <a:gd name="T11" fmla="*/ 441 h 1158"/>
              <a:gd name="T12" fmla="*/ 939 w 2806"/>
              <a:gd name="T13" fmla="*/ 263 h 1158"/>
              <a:gd name="T14" fmla="*/ 1104 w 2806"/>
              <a:gd name="T15" fmla="*/ 102 h 1158"/>
              <a:gd name="T16" fmla="*/ 1273 w 2806"/>
              <a:gd name="T17" fmla="*/ 8 h 1158"/>
              <a:gd name="T18" fmla="*/ 1440 w 2806"/>
              <a:gd name="T19" fmla="*/ 54 h 1158"/>
              <a:gd name="T20" fmla="*/ 1584 w 2806"/>
              <a:gd name="T21" fmla="*/ 198 h 1158"/>
              <a:gd name="T22" fmla="*/ 1673 w 2806"/>
              <a:gd name="T23" fmla="*/ 363 h 1158"/>
              <a:gd name="T24" fmla="*/ 1728 w 2806"/>
              <a:gd name="T25" fmla="*/ 486 h 1158"/>
              <a:gd name="T26" fmla="*/ 1828 w 2806"/>
              <a:gd name="T27" fmla="*/ 608 h 1158"/>
              <a:gd name="T28" fmla="*/ 1872 w 2806"/>
              <a:gd name="T29" fmla="*/ 678 h 1158"/>
              <a:gd name="T30" fmla="*/ 1968 w 2806"/>
              <a:gd name="T31" fmla="*/ 774 h 1158"/>
              <a:gd name="T32" fmla="*/ 2064 w 2806"/>
              <a:gd name="T33" fmla="*/ 918 h 1158"/>
              <a:gd name="T34" fmla="*/ 2173 w 2806"/>
              <a:gd name="T35" fmla="*/ 1019 h 1158"/>
              <a:gd name="T36" fmla="*/ 2304 w 2806"/>
              <a:gd name="T37" fmla="*/ 1062 h 1158"/>
              <a:gd name="T38" fmla="*/ 2495 w 2806"/>
              <a:gd name="T39" fmla="*/ 1108 h 1158"/>
              <a:gd name="T40" fmla="*/ 2806 w 2806"/>
              <a:gd name="T41" fmla="*/ 1152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06" h="1158">
                <a:moveTo>
                  <a:pt x="0" y="1158"/>
                </a:moveTo>
                <a:cubicBezTo>
                  <a:pt x="92" y="1146"/>
                  <a:pt x="184" y="1134"/>
                  <a:pt x="240" y="1110"/>
                </a:cubicBezTo>
                <a:cubicBezTo>
                  <a:pt x="296" y="1086"/>
                  <a:pt x="288" y="1062"/>
                  <a:pt x="336" y="1014"/>
                </a:cubicBezTo>
                <a:cubicBezTo>
                  <a:pt x="384" y="966"/>
                  <a:pt x="479" y="880"/>
                  <a:pt x="528" y="822"/>
                </a:cubicBezTo>
                <a:cubicBezTo>
                  <a:pt x="577" y="764"/>
                  <a:pt x="589" y="726"/>
                  <a:pt x="628" y="663"/>
                </a:cubicBezTo>
                <a:cubicBezTo>
                  <a:pt x="667" y="600"/>
                  <a:pt x="710" y="508"/>
                  <a:pt x="762" y="441"/>
                </a:cubicBezTo>
                <a:cubicBezTo>
                  <a:pt x="814" y="374"/>
                  <a:pt x="882" y="319"/>
                  <a:pt x="939" y="263"/>
                </a:cubicBezTo>
                <a:cubicBezTo>
                  <a:pt x="996" y="207"/>
                  <a:pt x="1049" y="144"/>
                  <a:pt x="1104" y="102"/>
                </a:cubicBezTo>
                <a:cubicBezTo>
                  <a:pt x="1159" y="60"/>
                  <a:pt x="1217" y="16"/>
                  <a:pt x="1273" y="8"/>
                </a:cubicBezTo>
                <a:cubicBezTo>
                  <a:pt x="1329" y="0"/>
                  <a:pt x="1388" y="22"/>
                  <a:pt x="1440" y="54"/>
                </a:cubicBezTo>
                <a:cubicBezTo>
                  <a:pt x="1492" y="86"/>
                  <a:pt x="1545" y="147"/>
                  <a:pt x="1584" y="198"/>
                </a:cubicBezTo>
                <a:cubicBezTo>
                  <a:pt x="1623" y="249"/>
                  <a:pt x="1649" y="315"/>
                  <a:pt x="1673" y="363"/>
                </a:cubicBezTo>
                <a:cubicBezTo>
                  <a:pt x="1697" y="411"/>
                  <a:pt x="1702" y="445"/>
                  <a:pt x="1728" y="486"/>
                </a:cubicBezTo>
                <a:cubicBezTo>
                  <a:pt x="1754" y="527"/>
                  <a:pt x="1804" y="576"/>
                  <a:pt x="1828" y="608"/>
                </a:cubicBezTo>
                <a:cubicBezTo>
                  <a:pt x="1852" y="640"/>
                  <a:pt x="1849" y="650"/>
                  <a:pt x="1872" y="678"/>
                </a:cubicBezTo>
                <a:cubicBezTo>
                  <a:pt x="1895" y="706"/>
                  <a:pt x="1936" y="734"/>
                  <a:pt x="1968" y="774"/>
                </a:cubicBezTo>
                <a:cubicBezTo>
                  <a:pt x="2000" y="814"/>
                  <a:pt x="2030" y="877"/>
                  <a:pt x="2064" y="918"/>
                </a:cubicBezTo>
                <a:cubicBezTo>
                  <a:pt x="2098" y="959"/>
                  <a:pt x="2133" y="995"/>
                  <a:pt x="2173" y="1019"/>
                </a:cubicBezTo>
                <a:cubicBezTo>
                  <a:pt x="2213" y="1043"/>
                  <a:pt x="2250" y="1047"/>
                  <a:pt x="2304" y="1062"/>
                </a:cubicBezTo>
                <a:cubicBezTo>
                  <a:pt x="2358" y="1077"/>
                  <a:pt x="2411" y="1093"/>
                  <a:pt x="2495" y="1108"/>
                </a:cubicBezTo>
                <a:cubicBezTo>
                  <a:pt x="2579" y="1123"/>
                  <a:pt x="2741" y="1143"/>
                  <a:pt x="2806" y="1152"/>
                </a:cubicBezTo>
              </a:path>
            </a:pathLst>
          </a:custGeom>
          <a:noFill/>
          <a:ln w="38100" cap="flat" cmpd="sng">
            <a:solidFill>
              <a:srgbClr val="D8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5" name="Freeform 15"/>
          <p:cNvSpPr>
            <a:spLocks/>
          </p:cNvSpPr>
          <p:nvPr/>
        </p:nvSpPr>
        <p:spPr bwMode="auto">
          <a:xfrm>
            <a:off x="1676400" y="3131517"/>
            <a:ext cx="3200400" cy="1828800"/>
          </a:xfrm>
          <a:custGeom>
            <a:avLst/>
            <a:gdLst>
              <a:gd name="T0" fmla="*/ 0 w 2016"/>
              <a:gd name="T1" fmla="*/ 1152 h 1152"/>
              <a:gd name="T2" fmla="*/ 240 w 2016"/>
              <a:gd name="T3" fmla="*/ 1104 h 1152"/>
              <a:gd name="T4" fmla="*/ 288 w 2016"/>
              <a:gd name="T5" fmla="*/ 1056 h 1152"/>
              <a:gd name="T6" fmla="*/ 336 w 2016"/>
              <a:gd name="T7" fmla="*/ 1008 h 1152"/>
              <a:gd name="T8" fmla="*/ 384 w 2016"/>
              <a:gd name="T9" fmla="*/ 960 h 1152"/>
              <a:gd name="T10" fmla="*/ 432 w 2016"/>
              <a:gd name="T11" fmla="*/ 912 h 1152"/>
              <a:gd name="T12" fmla="*/ 480 w 2016"/>
              <a:gd name="T13" fmla="*/ 864 h 1152"/>
              <a:gd name="T14" fmla="*/ 528 w 2016"/>
              <a:gd name="T15" fmla="*/ 816 h 1152"/>
              <a:gd name="T16" fmla="*/ 576 w 2016"/>
              <a:gd name="T17" fmla="*/ 768 h 1152"/>
              <a:gd name="T18" fmla="*/ 624 w 2016"/>
              <a:gd name="T19" fmla="*/ 672 h 1152"/>
              <a:gd name="T20" fmla="*/ 672 w 2016"/>
              <a:gd name="T21" fmla="*/ 576 h 1152"/>
              <a:gd name="T22" fmla="*/ 768 w 2016"/>
              <a:gd name="T23" fmla="*/ 432 h 1152"/>
              <a:gd name="T24" fmla="*/ 864 w 2016"/>
              <a:gd name="T25" fmla="*/ 336 h 1152"/>
              <a:gd name="T26" fmla="*/ 912 w 2016"/>
              <a:gd name="T27" fmla="*/ 288 h 1152"/>
              <a:gd name="T28" fmla="*/ 960 w 2016"/>
              <a:gd name="T29" fmla="*/ 240 h 1152"/>
              <a:gd name="T30" fmla="*/ 1008 w 2016"/>
              <a:gd name="T31" fmla="*/ 192 h 1152"/>
              <a:gd name="T32" fmla="*/ 1056 w 2016"/>
              <a:gd name="T33" fmla="*/ 144 h 1152"/>
              <a:gd name="T34" fmla="*/ 1104 w 2016"/>
              <a:gd name="T35" fmla="*/ 96 h 1152"/>
              <a:gd name="T36" fmla="*/ 1248 w 2016"/>
              <a:gd name="T37" fmla="*/ 0 h 1152"/>
              <a:gd name="T38" fmla="*/ 1344 w 2016"/>
              <a:gd name="T39" fmla="*/ 0 h 1152"/>
              <a:gd name="T40" fmla="*/ 1440 w 2016"/>
              <a:gd name="T41" fmla="*/ 48 h 1152"/>
              <a:gd name="T42" fmla="*/ 1488 w 2016"/>
              <a:gd name="T43" fmla="*/ 96 h 1152"/>
              <a:gd name="T44" fmla="*/ 1536 w 2016"/>
              <a:gd name="T45" fmla="*/ 144 h 1152"/>
              <a:gd name="T46" fmla="*/ 1584 w 2016"/>
              <a:gd name="T47" fmla="*/ 192 h 1152"/>
              <a:gd name="T48" fmla="*/ 1632 w 2016"/>
              <a:gd name="T49" fmla="*/ 288 h 1152"/>
              <a:gd name="T50" fmla="*/ 1680 w 2016"/>
              <a:gd name="T51" fmla="*/ 384 h 1152"/>
              <a:gd name="T52" fmla="*/ 1728 w 2016"/>
              <a:gd name="T53" fmla="*/ 480 h 1152"/>
              <a:gd name="T54" fmla="*/ 1872 w 2016"/>
              <a:gd name="T55" fmla="*/ 672 h 1152"/>
              <a:gd name="T56" fmla="*/ 1920 w 2016"/>
              <a:gd name="T57" fmla="*/ 720 h 1152"/>
              <a:gd name="T58" fmla="*/ 1968 w 2016"/>
              <a:gd name="T59" fmla="*/ 768 h 1152"/>
              <a:gd name="T60" fmla="*/ 2016 w 2016"/>
              <a:gd name="T61" fmla="*/ 816 h 1152"/>
              <a:gd name="T62" fmla="*/ 2016 w 2016"/>
              <a:gd name="T63" fmla="*/ 1152 h 1152"/>
              <a:gd name="T64" fmla="*/ 0 w 2016"/>
              <a:gd name="T65" fmla="*/ 1152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016" h="1152">
                <a:moveTo>
                  <a:pt x="0" y="1152"/>
                </a:moveTo>
                <a:lnTo>
                  <a:pt x="240" y="1104"/>
                </a:lnTo>
                <a:lnTo>
                  <a:pt x="288" y="1056"/>
                </a:lnTo>
                <a:lnTo>
                  <a:pt x="336" y="1008"/>
                </a:lnTo>
                <a:lnTo>
                  <a:pt x="384" y="960"/>
                </a:lnTo>
                <a:lnTo>
                  <a:pt x="432" y="912"/>
                </a:lnTo>
                <a:lnTo>
                  <a:pt x="480" y="864"/>
                </a:lnTo>
                <a:lnTo>
                  <a:pt x="528" y="816"/>
                </a:lnTo>
                <a:lnTo>
                  <a:pt x="576" y="768"/>
                </a:lnTo>
                <a:lnTo>
                  <a:pt x="624" y="672"/>
                </a:lnTo>
                <a:lnTo>
                  <a:pt x="672" y="576"/>
                </a:lnTo>
                <a:lnTo>
                  <a:pt x="768" y="432"/>
                </a:lnTo>
                <a:lnTo>
                  <a:pt x="864" y="336"/>
                </a:lnTo>
                <a:lnTo>
                  <a:pt x="912" y="288"/>
                </a:lnTo>
                <a:lnTo>
                  <a:pt x="960" y="240"/>
                </a:lnTo>
                <a:lnTo>
                  <a:pt x="1008" y="192"/>
                </a:lnTo>
                <a:lnTo>
                  <a:pt x="1056" y="144"/>
                </a:lnTo>
                <a:lnTo>
                  <a:pt x="1104" y="96"/>
                </a:lnTo>
                <a:lnTo>
                  <a:pt x="1248" y="0"/>
                </a:lnTo>
                <a:lnTo>
                  <a:pt x="1344" y="0"/>
                </a:lnTo>
                <a:lnTo>
                  <a:pt x="1440" y="48"/>
                </a:lnTo>
                <a:lnTo>
                  <a:pt x="1488" y="96"/>
                </a:lnTo>
                <a:lnTo>
                  <a:pt x="1536" y="144"/>
                </a:lnTo>
                <a:lnTo>
                  <a:pt x="1584" y="192"/>
                </a:lnTo>
                <a:lnTo>
                  <a:pt x="1632" y="288"/>
                </a:lnTo>
                <a:lnTo>
                  <a:pt x="1680" y="384"/>
                </a:lnTo>
                <a:lnTo>
                  <a:pt x="1728" y="480"/>
                </a:lnTo>
                <a:lnTo>
                  <a:pt x="1872" y="672"/>
                </a:lnTo>
                <a:lnTo>
                  <a:pt x="1920" y="720"/>
                </a:lnTo>
                <a:lnTo>
                  <a:pt x="1968" y="768"/>
                </a:lnTo>
                <a:lnTo>
                  <a:pt x="2016" y="816"/>
                </a:lnTo>
                <a:lnTo>
                  <a:pt x="2016" y="1152"/>
                </a:lnTo>
                <a:lnTo>
                  <a:pt x="0" y="1152"/>
                </a:lnTo>
                <a:close/>
              </a:path>
            </a:pathLst>
          </a:custGeom>
          <a:solidFill>
            <a:srgbClr val="D80000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6" name="AutoShape 16"/>
          <p:cNvSpPr>
            <a:spLocks/>
          </p:cNvSpPr>
          <p:nvPr/>
        </p:nvSpPr>
        <p:spPr bwMode="auto">
          <a:xfrm>
            <a:off x="561975" y="3207717"/>
            <a:ext cx="1876425" cy="835025"/>
          </a:xfrm>
          <a:prstGeom prst="borderCallout1">
            <a:avLst>
              <a:gd name="adj1" fmla="val 18046"/>
              <a:gd name="adj2" fmla="val 104060"/>
              <a:gd name="adj3" fmla="val 172181"/>
              <a:gd name="adj4" fmla="val 15710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latin typeface="+mj-lt"/>
              </a:rPr>
              <a:t>True negatives</a:t>
            </a:r>
          </a:p>
        </p:txBody>
      </p:sp>
      <p:grpSp>
        <p:nvGrpSpPr>
          <p:cNvPr id="18" name="Group 11"/>
          <p:cNvGrpSpPr>
            <a:grpSpLocks/>
          </p:cNvGrpSpPr>
          <p:nvPr/>
        </p:nvGrpSpPr>
        <p:grpSpPr bwMode="auto">
          <a:xfrm>
            <a:off x="4953000" y="2067272"/>
            <a:ext cx="3962400" cy="457200"/>
            <a:chOff x="3120" y="1104"/>
            <a:chExt cx="2496" cy="288"/>
          </a:xfrm>
        </p:grpSpPr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3120" y="1392"/>
              <a:ext cx="2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3120" y="1104"/>
              <a:ext cx="24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>
                  <a:latin typeface="+mj-lt"/>
                </a:rPr>
                <a:t>Call these patients “positive”</a:t>
              </a:r>
            </a:p>
          </p:txBody>
        </p:sp>
      </p:grp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113656" y="2064717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latin typeface="+mj-lt"/>
              </a:rPr>
              <a:t>Call these patients “negative”</a:t>
            </a:r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457200" y="5301208"/>
            <a:ext cx="23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D80000"/>
                </a:solidFill>
                <a:latin typeface="+mj-lt"/>
              </a:rPr>
              <a:t>without the disease</a:t>
            </a:r>
          </a:p>
        </p:txBody>
      </p:sp>
      <p:sp>
        <p:nvSpPr>
          <p:cNvPr id="38" name="Text Box 15"/>
          <p:cNvSpPr txBox="1">
            <a:spLocks noChangeArrowheads="1"/>
          </p:cNvSpPr>
          <p:nvPr/>
        </p:nvSpPr>
        <p:spPr bwMode="auto">
          <a:xfrm>
            <a:off x="457200" y="5589240"/>
            <a:ext cx="238660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33CC"/>
                </a:solidFill>
                <a:latin typeface="+mj-lt"/>
              </a:rPr>
              <a:t>with the disease</a:t>
            </a:r>
          </a:p>
        </p:txBody>
      </p:sp>
    </p:spTree>
    <p:extLst>
      <p:ext uri="{BB962C8B-B14F-4D97-AF65-F5344CB8AC3E}">
        <p14:creationId xmlns:p14="http://schemas.microsoft.com/office/powerpoint/2010/main" val="1918992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Machine Learning: Classification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18" name="Line 2"/>
          <p:cNvSpPr>
            <a:spLocks noChangeShapeType="1"/>
          </p:cNvSpPr>
          <p:nvPr/>
        </p:nvSpPr>
        <p:spPr bwMode="auto">
          <a:xfrm>
            <a:off x="914400" y="4960317"/>
            <a:ext cx="716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886200" y="5417517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latin typeface="+mj-lt"/>
              </a:rPr>
              <a:t>Test Result</a:t>
            </a:r>
          </a:p>
        </p:txBody>
      </p:sp>
      <p:sp>
        <p:nvSpPr>
          <p:cNvPr id="20" name="Freeform 4"/>
          <p:cNvSpPr>
            <a:spLocks/>
          </p:cNvSpPr>
          <p:nvPr/>
        </p:nvSpPr>
        <p:spPr bwMode="auto">
          <a:xfrm>
            <a:off x="3581400" y="3131517"/>
            <a:ext cx="3933825" cy="1819275"/>
          </a:xfrm>
          <a:custGeom>
            <a:avLst/>
            <a:gdLst>
              <a:gd name="T0" fmla="*/ 0 w 2478"/>
              <a:gd name="T1" fmla="*/ 1146 h 1146"/>
              <a:gd name="T2" fmla="*/ 356 w 2478"/>
              <a:gd name="T3" fmla="*/ 1079 h 1146"/>
              <a:gd name="T4" fmla="*/ 534 w 2478"/>
              <a:gd name="T5" fmla="*/ 960 h 1146"/>
              <a:gd name="T6" fmla="*/ 700 w 2478"/>
              <a:gd name="T7" fmla="*/ 668 h 1146"/>
              <a:gd name="T8" fmla="*/ 870 w 2478"/>
              <a:gd name="T9" fmla="*/ 336 h 1146"/>
              <a:gd name="T10" fmla="*/ 1110 w 2478"/>
              <a:gd name="T11" fmla="*/ 48 h 1146"/>
              <a:gd name="T12" fmla="*/ 1254 w 2478"/>
              <a:gd name="T13" fmla="*/ 48 h 1146"/>
              <a:gd name="T14" fmla="*/ 1398 w 2478"/>
              <a:gd name="T15" fmla="*/ 240 h 1146"/>
              <a:gd name="T16" fmla="*/ 1542 w 2478"/>
              <a:gd name="T17" fmla="*/ 576 h 1146"/>
              <a:gd name="T18" fmla="*/ 1645 w 2478"/>
              <a:gd name="T19" fmla="*/ 790 h 1146"/>
              <a:gd name="T20" fmla="*/ 1778 w 2478"/>
              <a:gd name="T21" fmla="*/ 935 h 1146"/>
              <a:gd name="T22" fmla="*/ 1878 w 2478"/>
              <a:gd name="T23" fmla="*/ 1008 h 1146"/>
              <a:gd name="T24" fmla="*/ 2022 w 2478"/>
              <a:gd name="T25" fmla="*/ 1104 h 1146"/>
              <a:gd name="T26" fmla="*/ 2478 w 2478"/>
              <a:gd name="T27" fmla="*/ 1124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78" h="1146">
                <a:moveTo>
                  <a:pt x="0" y="1146"/>
                </a:moveTo>
                <a:cubicBezTo>
                  <a:pt x="57" y="1137"/>
                  <a:pt x="267" y="1110"/>
                  <a:pt x="356" y="1079"/>
                </a:cubicBezTo>
                <a:cubicBezTo>
                  <a:pt x="445" y="1048"/>
                  <a:pt x="477" y="1028"/>
                  <a:pt x="534" y="960"/>
                </a:cubicBezTo>
                <a:cubicBezTo>
                  <a:pt x="591" y="892"/>
                  <a:pt x="644" y="772"/>
                  <a:pt x="700" y="668"/>
                </a:cubicBezTo>
                <a:cubicBezTo>
                  <a:pt x="756" y="564"/>
                  <a:pt x="802" y="439"/>
                  <a:pt x="870" y="336"/>
                </a:cubicBezTo>
                <a:cubicBezTo>
                  <a:pt x="938" y="233"/>
                  <a:pt x="1046" y="96"/>
                  <a:pt x="1110" y="48"/>
                </a:cubicBezTo>
                <a:cubicBezTo>
                  <a:pt x="1174" y="0"/>
                  <a:pt x="1206" y="16"/>
                  <a:pt x="1254" y="48"/>
                </a:cubicBezTo>
                <a:cubicBezTo>
                  <a:pt x="1302" y="80"/>
                  <a:pt x="1350" y="152"/>
                  <a:pt x="1398" y="240"/>
                </a:cubicBezTo>
                <a:cubicBezTo>
                  <a:pt x="1446" y="328"/>
                  <a:pt x="1501" y="484"/>
                  <a:pt x="1542" y="576"/>
                </a:cubicBezTo>
                <a:cubicBezTo>
                  <a:pt x="1583" y="668"/>
                  <a:pt x="1606" y="730"/>
                  <a:pt x="1645" y="790"/>
                </a:cubicBezTo>
                <a:cubicBezTo>
                  <a:pt x="1684" y="850"/>
                  <a:pt x="1739" y="899"/>
                  <a:pt x="1778" y="935"/>
                </a:cubicBezTo>
                <a:cubicBezTo>
                  <a:pt x="1817" y="971"/>
                  <a:pt x="1837" y="980"/>
                  <a:pt x="1878" y="1008"/>
                </a:cubicBezTo>
                <a:cubicBezTo>
                  <a:pt x="1919" y="1036"/>
                  <a:pt x="1922" y="1085"/>
                  <a:pt x="2022" y="1104"/>
                </a:cubicBezTo>
                <a:cubicBezTo>
                  <a:pt x="2122" y="1123"/>
                  <a:pt x="2383" y="1120"/>
                  <a:pt x="2478" y="1124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4876800" y="2140917"/>
            <a:ext cx="0" cy="297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 flipH="1">
            <a:off x="1066800" y="2521917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auto">
          <a:xfrm>
            <a:off x="4953000" y="2521917"/>
            <a:ext cx="3276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" name="Freeform 14"/>
          <p:cNvSpPr>
            <a:spLocks/>
          </p:cNvSpPr>
          <p:nvPr/>
        </p:nvSpPr>
        <p:spPr bwMode="auto">
          <a:xfrm>
            <a:off x="1676400" y="3131517"/>
            <a:ext cx="4454525" cy="1838325"/>
          </a:xfrm>
          <a:custGeom>
            <a:avLst/>
            <a:gdLst>
              <a:gd name="T0" fmla="*/ 0 w 2806"/>
              <a:gd name="T1" fmla="*/ 1158 h 1158"/>
              <a:gd name="T2" fmla="*/ 240 w 2806"/>
              <a:gd name="T3" fmla="*/ 1110 h 1158"/>
              <a:gd name="T4" fmla="*/ 336 w 2806"/>
              <a:gd name="T5" fmla="*/ 1014 h 1158"/>
              <a:gd name="T6" fmla="*/ 528 w 2806"/>
              <a:gd name="T7" fmla="*/ 822 h 1158"/>
              <a:gd name="T8" fmla="*/ 628 w 2806"/>
              <a:gd name="T9" fmla="*/ 663 h 1158"/>
              <a:gd name="T10" fmla="*/ 762 w 2806"/>
              <a:gd name="T11" fmla="*/ 441 h 1158"/>
              <a:gd name="T12" fmla="*/ 939 w 2806"/>
              <a:gd name="T13" fmla="*/ 263 h 1158"/>
              <a:gd name="T14" fmla="*/ 1104 w 2806"/>
              <a:gd name="T15" fmla="*/ 102 h 1158"/>
              <a:gd name="T16" fmla="*/ 1273 w 2806"/>
              <a:gd name="T17" fmla="*/ 8 h 1158"/>
              <a:gd name="T18" fmla="*/ 1440 w 2806"/>
              <a:gd name="T19" fmla="*/ 54 h 1158"/>
              <a:gd name="T20" fmla="*/ 1584 w 2806"/>
              <a:gd name="T21" fmla="*/ 198 h 1158"/>
              <a:gd name="T22" fmla="*/ 1673 w 2806"/>
              <a:gd name="T23" fmla="*/ 363 h 1158"/>
              <a:gd name="T24" fmla="*/ 1728 w 2806"/>
              <a:gd name="T25" fmla="*/ 486 h 1158"/>
              <a:gd name="T26" fmla="*/ 1828 w 2806"/>
              <a:gd name="T27" fmla="*/ 608 h 1158"/>
              <a:gd name="T28" fmla="*/ 1872 w 2806"/>
              <a:gd name="T29" fmla="*/ 678 h 1158"/>
              <a:gd name="T30" fmla="*/ 1968 w 2806"/>
              <a:gd name="T31" fmla="*/ 774 h 1158"/>
              <a:gd name="T32" fmla="*/ 2064 w 2806"/>
              <a:gd name="T33" fmla="*/ 918 h 1158"/>
              <a:gd name="T34" fmla="*/ 2173 w 2806"/>
              <a:gd name="T35" fmla="*/ 1019 h 1158"/>
              <a:gd name="T36" fmla="*/ 2304 w 2806"/>
              <a:gd name="T37" fmla="*/ 1062 h 1158"/>
              <a:gd name="T38" fmla="*/ 2495 w 2806"/>
              <a:gd name="T39" fmla="*/ 1108 h 1158"/>
              <a:gd name="T40" fmla="*/ 2806 w 2806"/>
              <a:gd name="T41" fmla="*/ 1152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06" h="1158">
                <a:moveTo>
                  <a:pt x="0" y="1158"/>
                </a:moveTo>
                <a:cubicBezTo>
                  <a:pt x="92" y="1146"/>
                  <a:pt x="184" y="1134"/>
                  <a:pt x="240" y="1110"/>
                </a:cubicBezTo>
                <a:cubicBezTo>
                  <a:pt x="296" y="1086"/>
                  <a:pt x="288" y="1062"/>
                  <a:pt x="336" y="1014"/>
                </a:cubicBezTo>
                <a:cubicBezTo>
                  <a:pt x="384" y="966"/>
                  <a:pt x="479" y="880"/>
                  <a:pt x="528" y="822"/>
                </a:cubicBezTo>
                <a:cubicBezTo>
                  <a:pt x="577" y="764"/>
                  <a:pt x="589" y="726"/>
                  <a:pt x="628" y="663"/>
                </a:cubicBezTo>
                <a:cubicBezTo>
                  <a:pt x="667" y="600"/>
                  <a:pt x="710" y="508"/>
                  <a:pt x="762" y="441"/>
                </a:cubicBezTo>
                <a:cubicBezTo>
                  <a:pt x="814" y="374"/>
                  <a:pt x="882" y="319"/>
                  <a:pt x="939" y="263"/>
                </a:cubicBezTo>
                <a:cubicBezTo>
                  <a:pt x="996" y="207"/>
                  <a:pt x="1049" y="144"/>
                  <a:pt x="1104" y="102"/>
                </a:cubicBezTo>
                <a:cubicBezTo>
                  <a:pt x="1159" y="60"/>
                  <a:pt x="1217" y="16"/>
                  <a:pt x="1273" y="8"/>
                </a:cubicBezTo>
                <a:cubicBezTo>
                  <a:pt x="1329" y="0"/>
                  <a:pt x="1388" y="22"/>
                  <a:pt x="1440" y="54"/>
                </a:cubicBezTo>
                <a:cubicBezTo>
                  <a:pt x="1492" y="86"/>
                  <a:pt x="1545" y="147"/>
                  <a:pt x="1584" y="198"/>
                </a:cubicBezTo>
                <a:cubicBezTo>
                  <a:pt x="1623" y="249"/>
                  <a:pt x="1649" y="315"/>
                  <a:pt x="1673" y="363"/>
                </a:cubicBezTo>
                <a:cubicBezTo>
                  <a:pt x="1697" y="411"/>
                  <a:pt x="1702" y="445"/>
                  <a:pt x="1728" y="486"/>
                </a:cubicBezTo>
                <a:cubicBezTo>
                  <a:pt x="1754" y="527"/>
                  <a:pt x="1804" y="576"/>
                  <a:pt x="1828" y="608"/>
                </a:cubicBezTo>
                <a:cubicBezTo>
                  <a:pt x="1852" y="640"/>
                  <a:pt x="1849" y="650"/>
                  <a:pt x="1872" y="678"/>
                </a:cubicBezTo>
                <a:cubicBezTo>
                  <a:pt x="1895" y="706"/>
                  <a:pt x="1936" y="734"/>
                  <a:pt x="1968" y="774"/>
                </a:cubicBezTo>
                <a:cubicBezTo>
                  <a:pt x="2000" y="814"/>
                  <a:pt x="2030" y="877"/>
                  <a:pt x="2064" y="918"/>
                </a:cubicBezTo>
                <a:cubicBezTo>
                  <a:pt x="2098" y="959"/>
                  <a:pt x="2133" y="995"/>
                  <a:pt x="2173" y="1019"/>
                </a:cubicBezTo>
                <a:cubicBezTo>
                  <a:pt x="2213" y="1043"/>
                  <a:pt x="2250" y="1047"/>
                  <a:pt x="2304" y="1062"/>
                </a:cubicBezTo>
                <a:cubicBezTo>
                  <a:pt x="2358" y="1077"/>
                  <a:pt x="2411" y="1093"/>
                  <a:pt x="2495" y="1108"/>
                </a:cubicBezTo>
                <a:cubicBezTo>
                  <a:pt x="2579" y="1123"/>
                  <a:pt x="2741" y="1143"/>
                  <a:pt x="2806" y="1152"/>
                </a:cubicBezTo>
              </a:path>
            </a:pathLst>
          </a:custGeom>
          <a:noFill/>
          <a:ln w="38100" cap="flat" cmpd="sng">
            <a:solidFill>
              <a:srgbClr val="D8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" name="Freeform 15"/>
          <p:cNvSpPr>
            <a:spLocks/>
          </p:cNvSpPr>
          <p:nvPr/>
        </p:nvSpPr>
        <p:spPr bwMode="auto">
          <a:xfrm>
            <a:off x="3581400" y="3817317"/>
            <a:ext cx="1295400" cy="1143000"/>
          </a:xfrm>
          <a:custGeom>
            <a:avLst/>
            <a:gdLst>
              <a:gd name="T0" fmla="*/ 816 w 816"/>
              <a:gd name="T1" fmla="*/ 0 h 720"/>
              <a:gd name="T2" fmla="*/ 816 w 816"/>
              <a:gd name="T3" fmla="*/ 720 h 720"/>
              <a:gd name="T4" fmla="*/ 0 w 816"/>
              <a:gd name="T5" fmla="*/ 720 h 720"/>
              <a:gd name="T6" fmla="*/ 240 w 816"/>
              <a:gd name="T7" fmla="*/ 672 h 720"/>
              <a:gd name="T8" fmla="*/ 432 w 816"/>
              <a:gd name="T9" fmla="*/ 624 h 720"/>
              <a:gd name="T10" fmla="*/ 480 w 816"/>
              <a:gd name="T11" fmla="*/ 576 h 720"/>
              <a:gd name="T12" fmla="*/ 528 w 816"/>
              <a:gd name="T13" fmla="*/ 528 h 720"/>
              <a:gd name="T14" fmla="*/ 624 w 816"/>
              <a:gd name="T15" fmla="*/ 384 h 720"/>
              <a:gd name="T16" fmla="*/ 672 w 816"/>
              <a:gd name="T17" fmla="*/ 288 h 720"/>
              <a:gd name="T18" fmla="*/ 720 w 816"/>
              <a:gd name="T19" fmla="*/ 192 h 720"/>
              <a:gd name="T20" fmla="*/ 816 w 816"/>
              <a:gd name="T21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16" h="720">
                <a:moveTo>
                  <a:pt x="816" y="0"/>
                </a:moveTo>
                <a:lnTo>
                  <a:pt x="816" y="720"/>
                </a:lnTo>
                <a:lnTo>
                  <a:pt x="0" y="720"/>
                </a:lnTo>
                <a:lnTo>
                  <a:pt x="240" y="672"/>
                </a:lnTo>
                <a:lnTo>
                  <a:pt x="432" y="624"/>
                </a:lnTo>
                <a:lnTo>
                  <a:pt x="480" y="576"/>
                </a:lnTo>
                <a:lnTo>
                  <a:pt x="528" y="528"/>
                </a:lnTo>
                <a:lnTo>
                  <a:pt x="624" y="384"/>
                </a:lnTo>
                <a:lnTo>
                  <a:pt x="672" y="288"/>
                </a:lnTo>
                <a:lnTo>
                  <a:pt x="720" y="192"/>
                </a:lnTo>
                <a:lnTo>
                  <a:pt x="816" y="0"/>
                </a:lnTo>
                <a:close/>
              </a:path>
            </a:pathLst>
          </a:custGeom>
          <a:solidFill>
            <a:srgbClr val="0000FF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" name="AutoShape 16"/>
          <p:cNvSpPr>
            <a:spLocks/>
          </p:cNvSpPr>
          <p:nvPr/>
        </p:nvSpPr>
        <p:spPr bwMode="auto">
          <a:xfrm>
            <a:off x="685800" y="2982292"/>
            <a:ext cx="1957388" cy="835025"/>
          </a:xfrm>
          <a:prstGeom prst="borderCallout1">
            <a:avLst>
              <a:gd name="adj1" fmla="val 13690"/>
              <a:gd name="adj2" fmla="val 103894"/>
              <a:gd name="adj3" fmla="val 183079"/>
              <a:gd name="adj4" fmla="val 19391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000000"/>
                </a:solidFill>
                <a:latin typeface="+mj-lt"/>
              </a:rPr>
              <a:t>False negatives</a:t>
            </a:r>
          </a:p>
        </p:txBody>
      </p:sp>
      <p:grpSp>
        <p:nvGrpSpPr>
          <p:cNvPr id="22" name="Group 11"/>
          <p:cNvGrpSpPr>
            <a:grpSpLocks/>
          </p:cNvGrpSpPr>
          <p:nvPr/>
        </p:nvGrpSpPr>
        <p:grpSpPr bwMode="auto">
          <a:xfrm>
            <a:off x="4953000" y="2067272"/>
            <a:ext cx="3962400" cy="457200"/>
            <a:chOff x="3120" y="1104"/>
            <a:chExt cx="2496" cy="288"/>
          </a:xfrm>
        </p:grpSpPr>
        <p:sp>
          <p:nvSpPr>
            <p:cNvPr id="23" name="Line 12"/>
            <p:cNvSpPr>
              <a:spLocks noChangeShapeType="1"/>
            </p:cNvSpPr>
            <p:nvPr/>
          </p:nvSpPr>
          <p:spPr bwMode="auto">
            <a:xfrm>
              <a:off x="3120" y="1392"/>
              <a:ext cx="2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3120" y="1104"/>
              <a:ext cx="24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>
                  <a:latin typeface="+mj-lt"/>
                </a:rPr>
                <a:t>Call these patients “positive”</a:t>
              </a:r>
            </a:p>
          </p:txBody>
        </p:sp>
      </p:grp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1113656" y="2064717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latin typeface="+mj-lt"/>
              </a:rPr>
              <a:t>Call these patients “negative”</a:t>
            </a: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457200" y="5301208"/>
            <a:ext cx="23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D80000"/>
                </a:solidFill>
                <a:latin typeface="+mj-lt"/>
              </a:rPr>
              <a:t>without the disease</a:t>
            </a: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457200" y="5589240"/>
            <a:ext cx="238660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33CC"/>
                </a:solidFill>
                <a:latin typeface="+mj-lt"/>
              </a:rPr>
              <a:t>with the disease</a:t>
            </a:r>
          </a:p>
        </p:txBody>
      </p:sp>
    </p:spTree>
    <p:extLst>
      <p:ext uri="{BB962C8B-B14F-4D97-AF65-F5344CB8AC3E}">
        <p14:creationId xmlns:p14="http://schemas.microsoft.com/office/powerpoint/2010/main" val="2424237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Machine Learning: Cross-Validation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 algn="l" rtl="0"/>
            <a:r>
              <a:rPr lang="en-US" dirty="0"/>
              <a:t>What if we don’t have enough data to set </a:t>
            </a:r>
            <a:r>
              <a:rPr lang="en-US" dirty="0" smtClean="0"/>
              <a:t>aside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test dataset?</a:t>
            </a:r>
          </a:p>
          <a:p>
            <a:pPr marL="571500" indent="-571500" algn="l" rtl="0"/>
            <a:r>
              <a:rPr lang="en-US" dirty="0"/>
              <a:t>Cross-Validation:</a:t>
            </a:r>
          </a:p>
          <a:p>
            <a:pPr marL="1131888" lvl="2" indent="-438150" algn="l" rtl="0"/>
            <a:r>
              <a:rPr lang="en-US" dirty="0"/>
              <a:t>Each data point is used </a:t>
            </a:r>
            <a:r>
              <a:rPr lang="en-US" i="1" dirty="0"/>
              <a:t>both</a:t>
            </a:r>
            <a:r>
              <a:rPr lang="en-US" dirty="0"/>
              <a:t> as train and test data.</a:t>
            </a:r>
            <a:endParaRPr lang="en-US" i="1" dirty="0"/>
          </a:p>
          <a:p>
            <a:pPr marL="571500" indent="-571500" algn="l" rtl="0"/>
            <a:r>
              <a:rPr lang="en-US" dirty="0"/>
              <a:t>Basic idea:</a:t>
            </a:r>
          </a:p>
          <a:p>
            <a:pPr marL="1131888" lvl="2" indent="-438150" algn="l" rtl="0"/>
            <a:r>
              <a:rPr lang="en-US" dirty="0"/>
              <a:t>Fit model on 90% of the data; test on other 10%.</a:t>
            </a:r>
          </a:p>
          <a:p>
            <a:pPr marL="1131888" lvl="2" indent="-438150" algn="l" rtl="0"/>
            <a:r>
              <a:rPr lang="en-US" dirty="0"/>
              <a:t>Now do this on a different 90/10 split.</a:t>
            </a:r>
          </a:p>
          <a:p>
            <a:pPr marL="1131888" lvl="2" indent="-438150" algn="l" rtl="0"/>
            <a:r>
              <a:rPr lang="en-US" dirty="0"/>
              <a:t>Cycle through all 10 cases.</a:t>
            </a:r>
          </a:p>
          <a:p>
            <a:pPr marL="1131888" lvl="2" indent="-438150" algn="l" rtl="0"/>
            <a:r>
              <a:rPr lang="en-US" dirty="0"/>
              <a:t>10 “folds” a common rule of thumb.</a:t>
            </a:r>
          </a:p>
          <a:p>
            <a:pPr algn="l" rtl="0">
              <a:spcBef>
                <a:spcPct val="50000"/>
              </a:spcBef>
              <a:buClr>
                <a:schemeClr val="tx1"/>
              </a:buClr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5391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Machine Learning: Cross-Validation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719263"/>
            <a:ext cx="4038600" cy="44116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r" rtl="1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r" rtl="1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r" rtl="1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r" rtl="1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r" rtl="1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r" rtl="1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r" rtl="1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r" rtl="1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itchFamily="2" charset="2"/>
              <a:buChar char=""/>
            </a:pPr>
            <a:r>
              <a:rPr lang="en-US" sz="2600" dirty="0" smtClean="0"/>
              <a:t>Divide data into 10 equal pieces P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…P</a:t>
            </a:r>
            <a:r>
              <a:rPr lang="en-US" sz="2600" baseline="-25000" dirty="0" smtClean="0"/>
              <a:t>10</a:t>
            </a:r>
            <a:r>
              <a:rPr lang="en-US" sz="2600" dirty="0" smtClean="0"/>
              <a:t>.</a:t>
            </a:r>
          </a:p>
          <a:p>
            <a:pPr algn="l" rtl="0">
              <a:buFont typeface="Wingdings" pitchFamily="2" charset="2"/>
              <a:buChar char=""/>
            </a:pPr>
            <a:r>
              <a:rPr lang="en-US" sz="2600" dirty="0" smtClean="0"/>
              <a:t>Fit 10 models, each on 90% of the data.</a:t>
            </a:r>
          </a:p>
          <a:p>
            <a:pPr algn="l" rtl="0">
              <a:buFont typeface="Wingdings" pitchFamily="2" charset="2"/>
              <a:buChar char=""/>
            </a:pPr>
            <a:r>
              <a:rPr lang="en-US" sz="2600" dirty="0" smtClean="0"/>
              <a:t>Each data point is treated as an out-of-sample data point by exactly one of the models.</a:t>
            </a:r>
            <a:endParaRPr lang="en-US" sz="2600" dirty="0"/>
          </a:p>
        </p:txBody>
      </p:sp>
      <p:pic>
        <p:nvPicPr>
          <p:cNvPr id="6" name="Picture 1648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433" y="2348880"/>
            <a:ext cx="4320656" cy="4389437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1167122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3600" b="1" dirty="0" smtClean="0">
                <a:solidFill>
                  <a:srgbClr val="0070C0"/>
                </a:solidFill>
              </a:rPr>
              <a:t>Data instances (continued)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79512" y="5157192"/>
            <a:ext cx="8588375" cy="79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 marL="341313" indent="-341313" eaLnBrk="0" hangingPunct="0"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3075" algn="l"/>
                <a:tab pos="922338" algn="l"/>
                <a:tab pos="1371600" algn="l"/>
                <a:tab pos="1820863" algn="l"/>
                <a:tab pos="2270125" algn="l"/>
                <a:tab pos="2719388" algn="l"/>
                <a:tab pos="3168650" algn="l"/>
                <a:tab pos="3617913" algn="l"/>
                <a:tab pos="4067175" algn="l"/>
                <a:tab pos="4516438" algn="l"/>
                <a:tab pos="4965700" algn="l"/>
                <a:tab pos="5414963" algn="l"/>
                <a:tab pos="5864225" algn="l"/>
                <a:tab pos="6313488" algn="l"/>
                <a:tab pos="6762750" algn="l"/>
                <a:tab pos="7212013" algn="l"/>
                <a:tab pos="7661275" algn="l"/>
                <a:tab pos="8110538" algn="l"/>
                <a:tab pos="8559800" algn="l"/>
                <a:tab pos="9009063" algn="l"/>
              </a:tabLst>
              <a:defRPr sz="4400">
                <a:solidFill>
                  <a:srgbClr val="0000FF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marL="0" indent="0" algn="ctr" rtl="0">
              <a:lnSpc>
                <a:spcPct val="95000"/>
              </a:lnSpc>
              <a:spcBef>
                <a:spcPts val="1200"/>
              </a:spcBef>
              <a:buClr>
                <a:srgbClr val="3333FF"/>
              </a:buClr>
              <a:buSzPct val="100000"/>
            </a:pPr>
            <a:r>
              <a:rPr lang="en-GB" altLang="he-IL" sz="2400" dirty="0" smtClean="0">
                <a:solidFill>
                  <a:schemeClr val="tx1"/>
                </a:solidFill>
                <a:latin typeface="Times New Roman" pitchFamily="18" charset="0"/>
              </a:rPr>
              <a:t>Predict whether an individual that visits an online </a:t>
            </a:r>
            <a:br>
              <a:rPr lang="en-GB" altLang="he-IL" sz="2400" dirty="0" smtClean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GB" altLang="he-IL" sz="2400" dirty="0" smtClean="0">
                <a:solidFill>
                  <a:schemeClr val="tx1"/>
                </a:solidFill>
                <a:latin typeface="Times New Roman" pitchFamily="18" charset="0"/>
              </a:rPr>
              <a:t>book seller will buy a specific book</a:t>
            </a:r>
            <a:endParaRPr lang="en-GB" altLang="he-IL" sz="2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19" y="1484784"/>
            <a:ext cx="8306949" cy="1753603"/>
          </a:xfrm>
          <a:prstGeom prst="rect">
            <a:avLst/>
          </a:prstGeom>
        </p:spPr>
      </p:pic>
      <p:cxnSp>
        <p:nvCxnSpPr>
          <p:cNvPr id="4" name="Straight Arrow Connector 3"/>
          <p:cNvCxnSpPr>
            <a:stCxn id="13" idx="0"/>
          </p:cNvCxnSpPr>
          <p:nvPr/>
        </p:nvCxnSpPr>
        <p:spPr>
          <a:xfrm flipV="1">
            <a:off x="7241042" y="2996952"/>
            <a:ext cx="283286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34332" y="4149080"/>
            <a:ext cx="101341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Labeled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he-IL" dirty="0"/>
          </a:p>
        </p:txBody>
      </p:sp>
      <p:cxnSp>
        <p:nvCxnSpPr>
          <p:cNvPr id="22" name="Straight Arrow Connector 21"/>
          <p:cNvCxnSpPr>
            <a:stCxn id="24" idx="0"/>
          </p:cNvCxnSpPr>
          <p:nvPr/>
        </p:nvCxnSpPr>
        <p:spPr>
          <a:xfrm flipV="1">
            <a:off x="5377288" y="2492896"/>
            <a:ext cx="1863753" cy="16699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88024" y="4162888"/>
            <a:ext cx="117852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Unlabeled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8189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13184" y="1606279"/>
            <a:ext cx="5626968" cy="4054969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Herbert Alexander </a:t>
            </a:r>
            <a:r>
              <a:rPr lang="en-US" b="1" dirty="0" smtClean="0"/>
              <a:t>Simon</a:t>
            </a:r>
            <a:r>
              <a:rPr lang="en-US" dirty="0" smtClean="0"/>
              <a:t>: </a:t>
            </a:r>
            <a:r>
              <a:rPr lang="en-US" dirty="0"/>
              <a:t>“Learning is any process </a:t>
            </a:r>
            <a:r>
              <a:rPr lang="en-US" dirty="0" smtClean="0"/>
              <a:t>by which </a:t>
            </a:r>
            <a:r>
              <a:rPr lang="en-US" dirty="0"/>
              <a:t>a system improves performance </a:t>
            </a:r>
            <a:r>
              <a:rPr lang="en-US" dirty="0" smtClean="0"/>
              <a:t>from experience.”</a:t>
            </a:r>
          </a:p>
          <a:p>
            <a:pPr algn="l" rtl="0"/>
            <a:r>
              <a:rPr lang="en-US" dirty="0" smtClean="0"/>
              <a:t>“Machine </a:t>
            </a:r>
            <a:r>
              <a:rPr lang="en-US" dirty="0"/>
              <a:t>Learning is concerned with computer programs that automatically improve their performance through experience. </a:t>
            </a:r>
            <a:r>
              <a:rPr lang="en-US" dirty="0" smtClean="0"/>
              <a:t>“</a:t>
            </a:r>
            <a:endParaRPr lang="he-IL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060848"/>
            <a:ext cx="1927315" cy="2874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23528" y="273050"/>
            <a:ext cx="8599810" cy="869950"/>
          </a:xfrm>
          <a:prstGeom prst="rect">
            <a:avLst/>
          </a:prstGeom>
        </p:spPr>
        <p:txBody>
          <a:bodyPr/>
          <a:lstStyle>
            <a:lvl1pPr algn="l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b="1" dirty="0" smtClean="0">
                <a:solidFill>
                  <a:srgbClr val="0070C0"/>
                </a:solidFill>
              </a:rPr>
              <a:t>Machine Learning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40152" y="5085184"/>
            <a:ext cx="324036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Herbert Simon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Turing Award </a:t>
            </a:r>
            <a:r>
              <a:rPr lang="en-US" dirty="0" smtClean="0"/>
              <a:t>1975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Nobel Prize in Economics </a:t>
            </a:r>
            <a:r>
              <a:rPr lang="en-US" dirty="0" smtClean="0"/>
              <a:t>1978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94833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זרימה">
  <a:themeElements>
    <a:clrScheme name="זרימה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זרימ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זרימה">
  <a:themeElements>
    <a:clrScheme name="זרימה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זרימ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זרימה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10.xml><?xml version="1.0" encoding="utf-8"?>
<a:themeOverride xmlns:a="http://schemas.openxmlformats.org/drawingml/2006/main">
  <a:clrScheme name="זרימה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11.xml><?xml version="1.0" encoding="utf-8"?>
<a:themeOverride xmlns:a="http://schemas.openxmlformats.org/drawingml/2006/main">
  <a:clrScheme name="זרימה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12.xml><?xml version="1.0" encoding="utf-8"?>
<a:themeOverride xmlns:a="http://schemas.openxmlformats.org/drawingml/2006/main">
  <a:clrScheme name="זרימה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13.xml><?xml version="1.0" encoding="utf-8"?>
<a:themeOverride xmlns:a="http://schemas.openxmlformats.org/drawingml/2006/main">
  <a:clrScheme name="זרימה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14.xml><?xml version="1.0" encoding="utf-8"?>
<a:themeOverride xmlns:a="http://schemas.openxmlformats.org/drawingml/2006/main">
  <a:clrScheme name="זרימה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15.xml><?xml version="1.0" encoding="utf-8"?>
<a:themeOverride xmlns:a="http://schemas.openxmlformats.org/drawingml/2006/main">
  <a:clrScheme name="זרימה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16.xml><?xml version="1.0" encoding="utf-8"?>
<a:themeOverride xmlns:a="http://schemas.openxmlformats.org/drawingml/2006/main">
  <a:clrScheme name="זרימה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17.xml><?xml version="1.0" encoding="utf-8"?>
<a:themeOverride xmlns:a="http://schemas.openxmlformats.org/drawingml/2006/main">
  <a:clrScheme name="זרימה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18.xml><?xml version="1.0" encoding="utf-8"?>
<a:themeOverride xmlns:a="http://schemas.openxmlformats.org/drawingml/2006/main">
  <a:clrScheme name="זרימה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19.xml><?xml version="1.0" encoding="utf-8"?>
<a:themeOverride xmlns:a="http://schemas.openxmlformats.org/drawingml/2006/main">
  <a:clrScheme name="זרימה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זרימה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0.xml><?xml version="1.0" encoding="utf-8"?>
<a:themeOverride xmlns:a="http://schemas.openxmlformats.org/drawingml/2006/main">
  <a:clrScheme name="זרימה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1.xml><?xml version="1.0" encoding="utf-8"?>
<a:themeOverride xmlns:a="http://schemas.openxmlformats.org/drawingml/2006/main">
  <a:clrScheme name="זרימה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2.xml><?xml version="1.0" encoding="utf-8"?>
<a:themeOverride xmlns:a="http://schemas.openxmlformats.org/drawingml/2006/main">
  <a:clrScheme name="זרימה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3.xml><?xml version="1.0" encoding="utf-8"?>
<a:themeOverride xmlns:a="http://schemas.openxmlformats.org/drawingml/2006/main">
  <a:clrScheme name="זרימה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4.xml><?xml version="1.0" encoding="utf-8"?>
<a:themeOverride xmlns:a="http://schemas.openxmlformats.org/drawingml/2006/main">
  <a:clrScheme name="זרימה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5.xml><?xml version="1.0" encoding="utf-8"?>
<a:themeOverride xmlns:a="http://schemas.openxmlformats.org/drawingml/2006/main">
  <a:clrScheme name="זרימה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6.xml><?xml version="1.0" encoding="utf-8"?>
<a:themeOverride xmlns:a="http://schemas.openxmlformats.org/drawingml/2006/main">
  <a:clrScheme name="זרימה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7.xml><?xml version="1.0" encoding="utf-8"?>
<a:themeOverride xmlns:a="http://schemas.openxmlformats.org/drawingml/2006/main">
  <a:clrScheme name="זרימה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8.xml><?xml version="1.0" encoding="utf-8"?>
<a:themeOverride xmlns:a="http://schemas.openxmlformats.org/drawingml/2006/main">
  <a:clrScheme name="זרימה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9.xml><?xml version="1.0" encoding="utf-8"?>
<a:themeOverride xmlns:a="http://schemas.openxmlformats.org/drawingml/2006/main">
  <a:clrScheme name="זרימה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זרימה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30.xml><?xml version="1.0" encoding="utf-8"?>
<a:themeOverride xmlns:a="http://schemas.openxmlformats.org/drawingml/2006/main">
  <a:clrScheme name="זרימה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31.xml><?xml version="1.0" encoding="utf-8"?>
<a:themeOverride xmlns:a="http://schemas.openxmlformats.org/drawingml/2006/main">
  <a:clrScheme name="זרימה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32.xml><?xml version="1.0" encoding="utf-8"?>
<a:themeOverride xmlns:a="http://schemas.openxmlformats.org/drawingml/2006/main">
  <a:clrScheme name="זרימה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33.xml><?xml version="1.0" encoding="utf-8"?>
<a:themeOverride xmlns:a="http://schemas.openxmlformats.org/drawingml/2006/main">
  <a:clrScheme name="זרימה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34.xml><?xml version="1.0" encoding="utf-8"?>
<a:themeOverride xmlns:a="http://schemas.openxmlformats.org/drawingml/2006/main">
  <a:clrScheme name="זרימה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35.xml><?xml version="1.0" encoding="utf-8"?>
<a:themeOverride xmlns:a="http://schemas.openxmlformats.org/drawingml/2006/main">
  <a:clrScheme name="זרימה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36.xml><?xml version="1.0" encoding="utf-8"?>
<a:themeOverride xmlns:a="http://schemas.openxmlformats.org/drawingml/2006/main">
  <a:clrScheme name="זרימה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37.xml><?xml version="1.0" encoding="utf-8"?>
<a:themeOverride xmlns:a="http://schemas.openxmlformats.org/drawingml/2006/main">
  <a:clrScheme name="זרימה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38.xml><?xml version="1.0" encoding="utf-8"?>
<a:themeOverride xmlns:a="http://schemas.openxmlformats.org/drawingml/2006/main">
  <a:clrScheme name="זרימה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39.xml><?xml version="1.0" encoding="utf-8"?>
<a:themeOverride xmlns:a="http://schemas.openxmlformats.org/drawingml/2006/main">
  <a:clrScheme name="זרימה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4.xml><?xml version="1.0" encoding="utf-8"?>
<a:themeOverride xmlns:a="http://schemas.openxmlformats.org/drawingml/2006/main">
  <a:clrScheme name="זרימה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40.xml><?xml version="1.0" encoding="utf-8"?>
<a:themeOverride xmlns:a="http://schemas.openxmlformats.org/drawingml/2006/main">
  <a:clrScheme name="זרימה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41.xml><?xml version="1.0" encoding="utf-8"?>
<a:themeOverride xmlns:a="http://schemas.openxmlformats.org/drawingml/2006/main">
  <a:clrScheme name="זרימה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5.xml><?xml version="1.0" encoding="utf-8"?>
<a:themeOverride xmlns:a="http://schemas.openxmlformats.org/drawingml/2006/main">
  <a:clrScheme name="זרימה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6.xml><?xml version="1.0" encoding="utf-8"?>
<a:themeOverride xmlns:a="http://schemas.openxmlformats.org/drawingml/2006/main">
  <a:clrScheme name="זרימה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7.xml><?xml version="1.0" encoding="utf-8"?>
<a:themeOverride xmlns:a="http://schemas.openxmlformats.org/drawingml/2006/main">
  <a:clrScheme name="זרימה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8.xml><?xml version="1.0" encoding="utf-8"?>
<a:themeOverride xmlns:a="http://schemas.openxmlformats.org/drawingml/2006/main">
  <a:clrScheme name="זרימה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9.xml><?xml version="1.0" encoding="utf-8"?>
<a:themeOverride xmlns:a="http://schemas.openxmlformats.org/drawingml/2006/main">
  <a:clrScheme name="זרימה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3335</Words>
  <Application>Microsoft Office PowerPoint</Application>
  <PresentationFormat>On-screen Show (4:3)</PresentationFormat>
  <Paragraphs>1739</Paragraphs>
  <Slides>74</Slides>
  <Notes>52</Notes>
  <HiddenSlides>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86" baseType="lpstr">
      <vt:lpstr>Arial</vt:lpstr>
      <vt:lpstr>Calibri</vt:lpstr>
      <vt:lpstr>Cambria</vt:lpstr>
      <vt:lpstr>Cambria Math</vt:lpstr>
      <vt:lpstr>Comic Sans MS</vt:lpstr>
      <vt:lpstr>Courier New</vt:lpstr>
      <vt:lpstr>Monotype Sorts</vt:lpstr>
      <vt:lpstr>Times New Roman</vt:lpstr>
      <vt:lpstr>Wingdings</vt:lpstr>
      <vt:lpstr>Wingdings 2</vt:lpstr>
      <vt:lpstr>זרימה</vt:lpstr>
      <vt:lpstr>3_זרימה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2014-02-15T15:14:48Z</dcterms:created>
  <dcterms:modified xsi:type="dcterms:W3CDTF">2018-05-06T06:59:46Z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