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6C5561-82AE-4A0D-893E-6CF9A0F492B7}" v="66" dt="2020-04-01T16:54:14.1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64" y="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8136A-139D-497C-9838-C0BA5DD7BF4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016C1-FAAA-4286-BF5F-59BED5D65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2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749" y="696504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Preparing for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748" y="4730146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and labels processing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35E5-0E1B-492F-B0BE-7057E04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BAE7-1FA7-4EF4-8A16-F68D900A7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ML in a nutshell</a:t>
            </a:r>
          </a:p>
          <a:p>
            <a:pPr marL="201168" lvl="1" indent="0">
              <a:buNone/>
            </a:pPr>
            <a:r>
              <a:rPr lang="en-US" sz="2000" dirty="0"/>
              <a:t>	Example – decision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Train-test (time split)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Labels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Features using labels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942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297C-BDCE-4190-8B30-08B7A45A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ML in a nutshell (classification)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8C0EA-E403-48E3-A36F-98D790316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Training:</a:t>
            </a:r>
          </a:p>
          <a:p>
            <a:pPr lvl="1"/>
            <a:r>
              <a:rPr lang="en-US" dirty="0"/>
              <a:t>Input:</a:t>
            </a:r>
          </a:p>
          <a:p>
            <a:pPr lvl="2"/>
            <a:r>
              <a:rPr lang="en-US" dirty="0"/>
              <a:t>X rows: Label, features, (weight)</a:t>
            </a:r>
          </a:p>
          <a:p>
            <a:pPr lvl="1"/>
            <a:r>
              <a:rPr lang="en-US" dirty="0"/>
              <a:t>Output:</a:t>
            </a:r>
          </a:p>
          <a:p>
            <a:pPr lvl="2"/>
            <a:r>
              <a:rPr lang="en-US" dirty="0"/>
              <a:t>A model: a function from features -&gt; [0-1] (probability of label 1)</a:t>
            </a:r>
          </a:p>
          <a:p>
            <a:r>
              <a:rPr lang="en-US" dirty="0"/>
              <a:t>Prediction:</a:t>
            </a:r>
          </a:p>
          <a:p>
            <a:pPr lvl="1"/>
            <a:r>
              <a:rPr lang="en-US" dirty="0"/>
              <a:t>Input:</a:t>
            </a:r>
          </a:p>
          <a:p>
            <a:pPr lvl="2"/>
            <a:r>
              <a:rPr lang="en-US" dirty="0"/>
              <a:t>Features</a:t>
            </a:r>
          </a:p>
          <a:p>
            <a:pPr lvl="1"/>
            <a:r>
              <a:rPr lang="en-US" dirty="0"/>
              <a:t>Output:</a:t>
            </a:r>
          </a:p>
          <a:p>
            <a:pPr lvl="2"/>
            <a:r>
              <a:rPr lang="en-US" dirty="0"/>
              <a:t>[0-1] (probability of label 1)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6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297C-BDCE-4190-8B30-08B7A45A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8C0EA-E403-48E3-A36F-98D790316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27 in "C:\Users\amrubin\OneDrive\PhD\Course MS\Slides\short version\ML-lecture.pptx"</a:t>
            </a:r>
          </a:p>
        </p:txBody>
      </p:sp>
    </p:spTree>
    <p:extLst>
      <p:ext uri="{BB962C8B-B14F-4D97-AF65-F5344CB8AC3E}">
        <p14:creationId xmlns:p14="http://schemas.microsoft.com/office/powerpoint/2010/main" val="98713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297C-BDCE-4190-8B30-08B7A45A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Train-test (time split)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79FDD8-A07A-469D-895F-30D701D68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281067"/>
              </p:ext>
            </p:extLst>
          </p:nvPr>
        </p:nvGraphicFramePr>
        <p:xfrm>
          <a:off x="8086987" y="61286"/>
          <a:ext cx="4105014" cy="593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2502">
                  <a:extLst>
                    <a:ext uri="{9D8B030D-6E8A-4147-A177-3AD203B41FA5}">
                      <a16:colId xmlns:a16="http://schemas.microsoft.com/office/drawing/2014/main" val="1250063280"/>
                    </a:ext>
                  </a:extLst>
                </a:gridCol>
                <a:gridCol w="762734">
                  <a:extLst>
                    <a:ext uri="{9D8B030D-6E8A-4147-A177-3AD203B41FA5}">
                      <a16:colId xmlns:a16="http://schemas.microsoft.com/office/drawing/2014/main" val="1806535723"/>
                    </a:ext>
                  </a:extLst>
                </a:gridCol>
                <a:gridCol w="2519778">
                  <a:extLst>
                    <a:ext uri="{9D8B030D-6E8A-4147-A177-3AD203B41FA5}">
                      <a16:colId xmlns:a16="http://schemas.microsoft.com/office/drawing/2014/main" val="3464417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68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17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92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6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938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45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79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694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47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19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3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71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95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98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28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5836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6682D9D-68BD-4E8C-92EA-CBB718515CE5}"/>
              </a:ext>
            </a:extLst>
          </p:cNvPr>
          <p:cNvSpPr/>
          <p:nvPr/>
        </p:nvSpPr>
        <p:spPr>
          <a:xfrm>
            <a:off x="8095376" y="453006"/>
            <a:ext cx="4096624" cy="403510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F2DEC3-461F-4060-92BD-C6F417B849C1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Mock real world – time split</a:t>
            </a:r>
          </a:p>
          <a:p>
            <a:r>
              <a:rPr lang="en-US" dirty="0" err="1"/>
              <a:t>Train:Test</a:t>
            </a:r>
            <a:r>
              <a:rPr lang="en-US" dirty="0"/>
              <a:t> 80:20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0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7287-21B1-4656-AA38-59EBCA901B9B}"/>
              </a:ext>
            </a:extLst>
          </p:cNvPr>
          <p:cNvSpPr txBox="1">
            <a:spLocks/>
          </p:cNvSpPr>
          <p:nvPr/>
        </p:nvSpPr>
        <p:spPr>
          <a:xfrm>
            <a:off x="963930" y="78625"/>
            <a:ext cx="10058400" cy="9102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3. Labels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B02B-59FA-4835-A8B5-B9FD4B30E48B}"/>
              </a:ext>
            </a:extLst>
          </p:cNvPr>
          <p:cNvSpPr txBox="1">
            <a:spLocks/>
          </p:cNvSpPr>
          <p:nvPr/>
        </p:nvSpPr>
        <p:spPr>
          <a:xfrm>
            <a:off x="552109" y="898035"/>
            <a:ext cx="10554807" cy="540116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Goal</a:t>
            </a:r>
            <a:r>
              <a:rPr lang="en-US" dirty="0"/>
              <a:t>: assign a label to </a:t>
            </a:r>
            <a:r>
              <a:rPr lang="en-US" b="1" dirty="0"/>
              <a:t>relevant</a:t>
            </a:r>
            <a:r>
              <a:rPr lang="en-US" dirty="0"/>
              <a:t> files (by Sha1).</a:t>
            </a:r>
          </a:p>
          <a:p>
            <a:r>
              <a:rPr lang="en-US" b="1" dirty="0"/>
              <a:t>Guidance</a:t>
            </a:r>
            <a:r>
              <a:rPr lang="en-US" dirty="0"/>
              <a:t>: think about the real world.</a:t>
            </a:r>
          </a:p>
          <a:p>
            <a:r>
              <a:rPr lang="en-US" dirty="0"/>
              <a:t>First – split the data</a:t>
            </a:r>
          </a:p>
          <a:p>
            <a:r>
              <a:rPr lang="en-US" dirty="0"/>
              <a:t>Assign labels to </a:t>
            </a:r>
            <a:r>
              <a:rPr lang="en-US" b="1" dirty="0"/>
              <a:t>train</a:t>
            </a:r>
            <a:r>
              <a:rPr lang="en-US" dirty="0"/>
              <a:t> only based on </a:t>
            </a:r>
            <a:r>
              <a:rPr lang="en-US" b="1" dirty="0"/>
              <a:t>train</a:t>
            </a:r>
            <a:endParaRPr lang="en-US" dirty="0"/>
          </a:p>
          <a:p>
            <a:r>
              <a:rPr lang="en-US" b="1" dirty="0"/>
              <a:t>Train:</a:t>
            </a:r>
          </a:p>
          <a:p>
            <a:pPr lvl="1"/>
            <a:r>
              <a:rPr lang="en-US" b="1" dirty="0"/>
              <a:t>Malicious:</a:t>
            </a:r>
            <a:r>
              <a:rPr lang="en-US" dirty="0"/>
              <a:t> if, </a:t>
            </a:r>
            <a:r>
              <a:rPr lang="en-US" b="1" dirty="0"/>
              <a:t>in the train period </a:t>
            </a:r>
            <a:r>
              <a:rPr lang="en-US" dirty="0"/>
              <a:t>was seen as malicious.</a:t>
            </a:r>
          </a:p>
          <a:p>
            <a:pPr lvl="1"/>
            <a:r>
              <a:rPr lang="en-US" b="1" dirty="0"/>
              <a:t>Clean: </a:t>
            </a:r>
            <a:r>
              <a:rPr lang="en-US" dirty="0"/>
              <a:t>if, </a:t>
            </a:r>
            <a:r>
              <a:rPr lang="en-US" b="1" dirty="0"/>
              <a:t>in the train period </a:t>
            </a:r>
            <a:r>
              <a:rPr lang="en-US" dirty="0"/>
              <a:t>was seen on more than </a:t>
            </a:r>
            <a:br>
              <a:rPr lang="en-US" dirty="0"/>
            </a:br>
            <a:r>
              <a:rPr lang="en-US" dirty="0"/>
              <a:t>X machines, non as malicious.</a:t>
            </a:r>
          </a:p>
          <a:p>
            <a:pPr marL="0">
              <a:buNone/>
            </a:pPr>
            <a:br>
              <a:rPr lang="en-US" dirty="0"/>
            </a:br>
            <a:r>
              <a:rPr lang="en-US" b="1" dirty="0"/>
              <a:t>Test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Malicious:</a:t>
            </a:r>
            <a:r>
              <a:rPr lang="en-US" dirty="0"/>
              <a:t> if, </a:t>
            </a:r>
            <a:r>
              <a:rPr lang="en-US" b="1" dirty="0"/>
              <a:t>in the entire period </a:t>
            </a:r>
            <a:r>
              <a:rPr lang="en-US" dirty="0"/>
              <a:t>was seen as malicious.</a:t>
            </a:r>
          </a:p>
          <a:p>
            <a:pPr lvl="1"/>
            <a:r>
              <a:rPr lang="en-US" b="1" dirty="0"/>
              <a:t>Clean: </a:t>
            </a:r>
            <a:r>
              <a:rPr lang="en-US" dirty="0"/>
              <a:t>if, </a:t>
            </a:r>
            <a:r>
              <a:rPr lang="en-US" b="1" dirty="0"/>
              <a:t>in the entire period </a:t>
            </a:r>
            <a:r>
              <a:rPr lang="en-US" dirty="0"/>
              <a:t>was seen on more than </a:t>
            </a:r>
            <a:br>
              <a:rPr lang="en-US" dirty="0"/>
            </a:br>
            <a:r>
              <a:rPr lang="en-US" dirty="0"/>
              <a:t>X machines, non as malicious.</a:t>
            </a:r>
          </a:p>
          <a:p>
            <a:pPr lvl="1"/>
            <a:r>
              <a:rPr lang="en-US" dirty="0"/>
              <a:t>Moreover – if we have information from the future (new detection, we can use them in the test(not in train!)</a:t>
            </a:r>
          </a:p>
          <a:p>
            <a:pPr lvl="1"/>
            <a:endParaRPr lang="en-US" b="1" dirty="0"/>
          </a:p>
        </p:txBody>
      </p:sp>
      <p:pic>
        <p:nvPicPr>
          <p:cNvPr id="4" name="Graphic 3" descr="Document">
            <a:extLst>
              <a:ext uri="{FF2B5EF4-FFF2-40B4-BE49-F238E27FC236}">
                <a16:creationId xmlns:a16="http://schemas.microsoft.com/office/drawing/2014/main" id="{D5909580-A3A2-47E5-BBBD-50B7DDC3B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036" y="772780"/>
            <a:ext cx="914400" cy="914400"/>
          </a:xfrm>
          <a:prstGeom prst="rect">
            <a:avLst/>
          </a:prstGeom>
        </p:spPr>
      </p:pic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4D18F9E2-C53A-452E-A2CD-FEB8C46DD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1386" y="772780"/>
            <a:ext cx="914400" cy="914400"/>
          </a:xfrm>
          <a:prstGeom prst="rect">
            <a:avLst/>
          </a:prstGeom>
        </p:spPr>
      </p:pic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72C64EAA-E120-4C08-A2C9-5E9809FE0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8736" y="766488"/>
            <a:ext cx="914400" cy="914400"/>
          </a:xfrm>
          <a:prstGeom prst="rect">
            <a:avLst/>
          </a:prstGeom>
        </p:spPr>
      </p:pic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B24A8853-0227-4779-82D4-39BA95C90F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0280" y="766488"/>
            <a:ext cx="914400" cy="914400"/>
          </a:xfrm>
          <a:prstGeom prst="rect">
            <a:avLst/>
          </a:prstGeom>
        </p:spPr>
      </p:pic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254B5683-5D36-44E5-AC92-021F8A2A88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7630" y="766488"/>
            <a:ext cx="914400" cy="914400"/>
          </a:xfrm>
          <a:prstGeom prst="rect">
            <a:avLst/>
          </a:prstGeom>
        </p:spPr>
      </p:pic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81F7E84A-4885-494F-B9A4-44C7016EE5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74980" y="760196"/>
            <a:ext cx="914400" cy="914400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FA036F80-899F-4120-AECD-62F162FE6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036" y="1592042"/>
            <a:ext cx="914400" cy="914400"/>
          </a:xfrm>
          <a:prstGeom prst="rect">
            <a:avLst/>
          </a:prstGeom>
        </p:spPr>
      </p:pic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38FFEA1B-80F6-49A5-84F7-0581A15E36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1386" y="1592042"/>
            <a:ext cx="914400" cy="914400"/>
          </a:xfrm>
          <a:prstGeom prst="rect">
            <a:avLst/>
          </a:prstGeom>
        </p:spPr>
      </p:pic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60C03EB9-D753-4AC8-A282-330250457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8736" y="1585750"/>
            <a:ext cx="914400" cy="914400"/>
          </a:xfrm>
          <a:prstGeom prst="rect">
            <a:avLst/>
          </a:prstGeom>
        </p:spPr>
      </p:pic>
      <p:pic>
        <p:nvPicPr>
          <p:cNvPr id="13" name="Graphic 12" descr="Document">
            <a:extLst>
              <a:ext uri="{FF2B5EF4-FFF2-40B4-BE49-F238E27FC236}">
                <a16:creationId xmlns:a16="http://schemas.microsoft.com/office/drawing/2014/main" id="{C0C3EAC5-90FD-40F6-BC07-EE40D69F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6086" y="1594529"/>
            <a:ext cx="914400" cy="914400"/>
          </a:xfrm>
          <a:prstGeom prst="rect">
            <a:avLst/>
          </a:prstGeom>
        </p:spPr>
      </p:pic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85A7C03D-E511-4C1D-BAFE-0FA3D1009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436" y="1594529"/>
            <a:ext cx="914400" cy="914400"/>
          </a:xfrm>
          <a:prstGeom prst="rect">
            <a:avLst/>
          </a:prstGeom>
        </p:spPr>
      </p:pic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2575910A-D86D-4497-8443-81B6123E00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70786" y="1588237"/>
            <a:ext cx="914400" cy="914400"/>
          </a:xfrm>
          <a:prstGeom prst="rect">
            <a:avLst/>
          </a:prstGeom>
        </p:spPr>
      </p:pic>
      <p:pic>
        <p:nvPicPr>
          <p:cNvPr id="16" name="Graphic 15" descr="Document">
            <a:extLst>
              <a:ext uri="{FF2B5EF4-FFF2-40B4-BE49-F238E27FC236}">
                <a16:creationId xmlns:a16="http://schemas.microsoft.com/office/drawing/2014/main" id="{DC85E5DA-5552-4314-B5CB-3AD824213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036" y="2426809"/>
            <a:ext cx="914400" cy="914400"/>
          </a:xfrm>
          <a:prstGeom prst="rect">
            <a:avLst/>
          </a:prstGeom>
        </p:spPr>
      </p:pic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id="{0334AEB5-0ACF-4764-8034-95793AA6AE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1386" y="2426809"/>
            <a:ext cx="914400" cy="914400"/>
          </a:xfrm>
          <a:prstGeom prst="rect">
            <a:avLst/>
          </a:prstGeom>
        </p:spPr>
      </p:pic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CA8CED02-E3E9-488C-9719-C1DA1A443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8736" y="2420517"/>
            <a:ext cx="914400" cy="914400"/>
          </a:xfrm>
          <a:prstGeom prst="rect">
            <a:avLst/>
          </a:prstGeom>
        </p:spPr>
      </p:pic>
      <p:pic>
        <p:nvPicPr>
          <p:cNvPr id="19" name="Graphic 18" descr="Document">
            <a:extLst>
              <a:ext uri="{FF2B5EF4-FFF2-40B4-BE49-F238E27FC236}">
                <a16:creationId xmlns:a16="http://schemas.microsoft.com/office/drawing/2014/main" id="{5486A0AF-6EA5-4543-AFBD-2AB8A3D88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0280" y="2420517"/>
            <a:ext cx="914400" cy="914400"/>
          </a:xfrm>
          <a:prstGeom prst="rect">
            <a:avLst/>
          </a:prstGeom>
        </p:spPr>
      </p:pic>
      <p:pic>
        <p:nvPicPr>
          <p:cNvPr id="20" name="Graphic 19" descr="Document">
            <a:extLst>
              <a:ext uri="{FF2B5EF4-FFF2-40B4-BE49-F238E27FC236}">
                <a16:creationId xmlns:a16="http://schemas.microsoft.com/office/drawing/2014/main" id="{48A8A14E-0F8E-4311-96D0-E45802771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7630" y="2420517"/>
            <a:ext cx="914400" cy="914400"/>
          </a:xfrm>
          <a:prstGeom prst="rect">
            <a:avLst/>
          </a:prstGeom>
        </p:spPr>
      </p:pic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29795BAB-F880-4528-9FC9-49597EAC9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4980" y="2414225"/>
            <a:ext cx="914400" cy="914400"/>
          </a:xfrm>
          <a:prstGeom prst="rect">
            <a:avLst/>
          </a:prstGeom>
        </p:spPr>
      </p:pic>
      <p:pic>
        <p:nvPicPr>
          <p:cNvPr id="22" name="Graphic 21" descr="Document">
            <a:extLst>
              <a:ext uri="{FF2B5EF4-FFF2-40B4-BE49-F238E27FC236}">
                <a16:creationId xmlns:a16="http://schemas.microsoft.com/office/drawing/2014/main" id="{BAB2E108-5172-426A-B653-3571D829C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036" y="3246071"/>
            <a:ext cx="914400" cy="914400"/>
          </a:xfrm>
          <a:prstGeom prst="rect">
            <a:avLst/>
          </a:prstGeom>
        </p:spPr>
      </p:pic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9277CAE4-8871-4568-9FDF-E991CB929E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1386" y="3246071"/>
            <a:ext cx="914400" cy="914400"/>
          </a:xfrm>
          <a:prstGeom prst="rect">
            <a:avLst/>
          </a:prstGeom>
        </p:spPr>
      </p:pic>
      <p:pic>
        <p:nvPicPr>
          <p:cNvPr id="24" name="Graphic 23" descr="Document">
            <a:extLst>
              <a:ext uri="{FF2B5EF4-FFF2-40B4-BE49-F238E27FC236}">
                <a16:creationId xmlns:a16="http://schemas.microsoft.com/office/drawing/2014/main" id="{C60CC457-DED4-463F-9A3A-9D2E4905CD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28736" y="3239779"/>
            <a:ext cx="914400" cy="914400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145BE8D1-853A-40B8-A360-0B36A70CC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6086" y="3248558"/>
            <a:ext cx="914400" cy="914400"/>
          </a:xfrm>
          <a:prstGeom prst="rect">
            <a:avLst/>
          </a:prstGeom>
        </p:spPr>
      </p:pic>
      <p:pic>
        <p:nvPicPr>
          <p:cNvPr id="26" name="Graphic 25" descr="Document">
            <a:extLst>
              <a:ext uri="{FF2B5EF4-FFF2-40B4-BE49-F238E27FC236}">
                <a16:creationId xmlns:a16="http://schemas.microsoft.com/office/drawing/2014/main" id="{05390D3F-A1A0-4F08-BB7B-19677E4FCA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23436" y="3248558"/>
            <a:ext cx="914400" cy="914400"/>
          </a:xfrm>
          <a:prstGeom prst="rect">
            <a:avLst/>
          </a:prstGeom>
        </p:spPr>
      </p:pic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222DDC4B-67DA-44DF-9EE7-F954D7B04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0786" y="3242266"/>
            <a:ext cx="914400" cy="914400"/>
          </a:xfrm>
          <a:prstGeom prst="rect">
            <a:avLst/>
          </a:prstGeom>
        </p:spPr>
      </p:pic>
      <p:pic>
        <p:nvPicPr>
          <p:cNvPr id="28" name="Graphic 27" descr="Skull">
            <a:extLst>
              <a:ext uri="{FF2B5EF4-FFF2-40B4-BE49-F238E27FC236}">
                <a16:creationId xmlns:a16="http://schemas.microsoft.com/office/drawing/2014/main" id="{41397893-718D-494B-BFB3-C4AD19A91E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42382" y="1674596"/>
            <a:ext cx="651310" cy="65131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EE3EC60-AF94-48D3-A626-7094F482C2BA}"/>
              </a:ext>
            </a:extLst>
          </p:cNvPr>
          <p:cNvSpPr/>
          <p:nvPr/>
        </p:nvSpPr>
        <p:spPr>
          <a:xfrm>
            <a:off x="7734036" y="760195"/>
            <a:ext cx="4062019" cy="256843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CA52F0-9AF3-4E1D-B156-9F7C012240E8}"/>
              </a:ext>
            </a:extLst>
          </p:cNvPr>
          <p:cNvSpPr txBox="1"/>
          <p:nvPr/>
        </p:nvSpPr>
        <p:spPr>
          <a:xfrm>
            <a:off x="7724860" y="373975"/>
            <a:ext cx="65652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31" name="Graphic 30" descr="Skull">
            <a:extLst>
              <a:ext uri="{FF2B5EF4-FFF2-40B4-BE49-F238E27FC236}">
                <a16:creationId xmlns:a16="http://schemas.microsoft.com/office/drawing/2014/main" id="{B352A0FB-0008-4F17-A080-5A3D088EB4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03857" y="887135"/>
            <a:ext cx="651310" cy="651310"/>
          </a:xfrm>
          <a:prstGeom prst="rect">
            <a:avLst/>
          </a:prstGeom>
        </p:spPr>
      </p:pic>
      <p:pic>
        <p:nvPicPr>
          <p:cNvPr id="32" name="Graphic 31" descr="Skull">
            <a:extLst>
              <a:ext uri="{FF2B5EF4-FFF2-40B4-BE49-F238E27FC236}">
                <a16:creationId xmlns:a16="http://schemas.microsoft.com/office/drawing/2014/main" id="{B1D6212C-BC1E-4688-9D85-E057C5B551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55607" y="1728194"/>
            <a:ext cx="651310" cy="651310"/>
          </a:xfrm>
          <a:prstGeom prst="rect">
            <a:avLst/>
          </a:prstGeom>
        </p:spPr>
      </p:pic>
      <p:pic>
        <p:nvPicPr>
          <p:cNvPr id="33" name="Graphic 32" descr="Skull">
            <a:extLst>
              <a:ext uri="{FF2B5EF4-FFF2-40B4-BE49-F238E27FC236}">
                <a16:creationId xmlns:a16="http://schemas.microsoft.com/office/drawing/2014/main" id="{C884804C-248D-4130-B893-A905FAE12D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66455" y="2537265"/>
            <a:ext cx="651310" cy="651310"/>
          </a:xfrm>
          <a:prstGeom prst="rect">
            <a:avLst/>
          </a:prstGeom>
        </p:spPr>
      </p:pic>
      <p:pic>
        <p:nvPicPr>
          <p:cNvPr id="34" name="Graphic 33" descr="Skull">
            <a:extLst>
              <a:ext uri="{FF2B5EF4-FFF2-40B4-BE49-F238E27FC236}">
                <a16:creationId xmlns:a16="http://schemas.microsoft.com/office/drawing/2014/main" id="{F17337E8-D306-48EC-9CF8-DA890AD58D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12931" y="3379466"/>
            <a:ext cx="651310" cy="651310"/>
          </a:xfrm>
          <a:prstGeom prst="rect">
            <a:avLst/>
          </a:prstGeom>
        </p:spPr>
      </p:pic>
      <p:sp>
        <p:nvSpPr>
          <p:cNvPr id="35" name="Arrow: Down 34">
            <a:extLst>
              <a:ext uri="{FF2B5EF4-FFF2-40B4-BE49-F238E27FC236}">
                <a16:creationId xmlns:a16="http://schemas.microsoft.com/office/drawing/2014/main" id="{92DB6527-BB13-4EF4-A9EB-C42CF846963D}"/>
              </a:ext>
            </a:extLst>
          </p:cNvPr>
          <p:cNvSpPr/>
          <p:nvPr/>
        </p:nvSpPr>
        <p:spPr>
          <a:xfrm rot="10800000">
            <a:off x="8617223" y="4116017"/>
            <a:ext cx="537944" cy="409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4569AB-FEF2-429D-910E-902115778B7B}"/>
              </a:ext>
            </a:extLst>
          </p:cNvPr>
          <p:cNvSpPr txBox="1"/>
          <p:nvPr/>
        </p:nvSpPr>
        <p:spPr>
          <a:xfrm>
            <a:off x="7019311" y="4535195"/>
            <a:ext cx="40158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Can’t consider as malicious in the train!</a:t>
            </a:r>
          </a:p>
        </p:txBody>
      </p:sp>
      <p:pic>
        <p:nvPicPr>
          <p:cNvPr id="38" name="Graphic 37" descr="Checkmark">
            <a:extLst>
              <a:ext uri="{FF2B5EF4-FFF2-40B4-BE49-F238E27FC236}">
                <a16:creationId xmlns:a16="http://schemas.microsoft.com/office/drawing/2014/main" id="{6E0DA724-B7CD-4BBB-9FF9-59351C19D1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10407" y="1834006"/>
            <a:ext cx="506734" cy="506734"/>
          </a:xfrm>
          <a:prstGeom prst="rect">
            <a:avLst/>
          </a:prstGeom>
        </p:spPr>
      </p:pic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53539ECF-74F4-4A5C-BB37-34AA957DC8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19521" y="2670612"/>
            <a:ext cx="506734" cy="506734"/>
          </a:xfrm>
          <a:prstGeom prst="rect">
            <a:avLst/>
          </a:prstGeom>
        </p:spPr>
      </p:pic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4F94E0DA-791F-4580-B316-372D44127F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96426" y="997687"/>
            <a:ext cx="506734" cy="506734"/>
          </a:xfrm>
          <a:prstGeom prst="rect">
            <a:avLst/>
          </a:prstGeom>
        </p:spPr>
      </p:pic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F0F5FDF0-F529-4EC2-8D2F-EB733B333E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37066" y="1021520"/>
            <a:ext cx="506734" cy="506734"/>
          </a:xfrm>
          <a:prstGeom prst="rect">
            <a:avLst/>
          </a:prstGeom>
        </p:spPr>
      </p:pic>
      <p:pic>
        <p:nvPicPr>
          <p:cNvPr id="42" name="Graphic 41" descr="Skull">
            <a:extLst>
              <a:ext uri="{FF2B5EF4-FFF2-40B4-BE49-F238E27FC236}">
                <a16:creationId xmlns:a16="http://schemas.microsoft.com/office/drawing/2014/main" id="{5DEE3613-DBC5-4E05-A279-D38CEB47D4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96933" y="3397350"/>
            <a:ext cx="651310" cy="651310"/>
          </a:xfrm>
          <a:prstGeom prst="rect">
            <a:avLst/>
          </a:prstGeom>
        </p:spPr>
      </p:pic>
      <p:pic>
        <p:nvPicPr>
          <p:cNvPr id="43" name="Graphic 42" descr="Checkmark">
            <a:extLst>
              <a:ext uri="{FF2B5EF4-FFF2-40B4-BE49-F238E27FC236}">
                <a16:creationId xmlns:a16="http://schemas.microsoft.com/office/drawing/2014/main" id="{2EB8476A-480D-4FF3-A758-56E4707DF8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44882" y="3503461"/>
            <a:ext cx="506734" cy="506734"/>
          </a:xfrm>
          <a:prstGeom prst="rect">
            <a:avLst/>
          </a:prstGeom>
        </p:spPr>
      </p:pic>
      <p:pic>
        <p:nvPicPr>
          <p:cNvPr id="44" name="Graphic 43" descr="Checkmark">
            <a:extLst>
              <a:ext uri="{FF2B5EF4-FFF2-40B4-BE49-F238E27FC236}">
                <a16:creationId xmlns:a16="http://schemas.microsoft.com/office/drawing/2014/main" id="{22508632-9EFA-4EAE-95ED-B838E0DD6C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40288" y="3460172"/>
            <a:ext cx="506734" cy="506734"/>
          </a:xfrm>
          <a:prstGeom prst="rect">
            <a:avLst/>
          </a:prstGeom>
        </p:spPr>
      </p:pic>
      <p:sp>
        <p:nvSpPr>
          <p:cNvPr id="45" name="Arrow: Down 44">
            <a:extLst>
              <a:ext uri="{FF2B5EF4-FFF2-40B4-BE49-F238E27FC236}">
                <a16:creationId xmlns:a16="http://schemas.microsoft.com/office/drawing/2014/main" id="{4BFFDDA3-8BD2-44E7-86EE-C93F23CF405F}"/>
              </a:ext>
            </a:extLst>
          </p:cNvPr>
          <p:cNvSpPr/>
          <p:nvPr/>
        </p:nvSpPr>
        <p:spPr>
          <a:xfrm rot="10800000">
            <a:off x="9221960" y="4130115"/>
            <a:ext cx="537944" cy="844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4262F1-9819-4F69-B22C-9E3A0D520832}"/>
              </a:ext>
            </a:extLst>
          </p:cNvPr>
          <p:cNvSpPr txBox="1"/>
          <p:nvPr/>
        </p:nvSpPr>
        <p:spPr>
          <a:xfrm>
            <a:off x="7311376" y="4982368"/>
            <a:ext cx="46412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Consider as clean as were seen enough times</a:t>
            </a:r>
          </a:p>
        </p:txBody>
      </p:sp>
    </p:spTree>
    <p:extLst>
      <p:ext uri="{BB962C8B-B14F-4D97-AF65-F5344CB8AC3E}">
        <p14:creationId xmlns:p14="http://schemas.microsoft.com/office/powerpoint/2010/main" val="324752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9" grpId="0" animBg="1"/>
      <p:bldP spid="30" grpId="0" animBg="1"/>
      <p:bldP spid="35" grpId="0" animBg="1"/>
      <p:bldP spid="36" grpId="0" animBg="1"/>
      <p:bldP spid="45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7287-21B1-4656-AA38-59EBCA901B9B}"/>
              </a:ext>
            </a:extLst>
          </p:cNvPr>
          <p:cNvSpPr txBox="1">
            <a:spLocks/>
          </p:cNvSpPr>
          <p:nvPr/>
        </p:nvSpPr>
        <p:spPr>
          <a:xfrm>
            <a:off x="963930" y="78625"/>
            <a:ext cx="10400756" cy="9102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But wait, we only cover the known!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B02B-59FA-4835-A8B5-B9FD4B30E48B}"/>
              </a:ext>
            </a:extLst>
          </p:cNvPr>
          <p:cNvSpPr txBox="1">
            <a:spLocks/>
          </p:cNvSpPr>
          <p:nvPr/>
        </p:nvSpPr>
        <p:spPr>
          <a:xfrm>
            <a:off x="552110" y="898035"/>
            <a:ext cx="10058400" cy="54011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b="1" dirty="0"/>
          </a:p>
        </p:txBody>
      </p:sp>
      <p:pic>
        <p:nvPicPr>
          <p:cNvPr id="4" name="Graphic 3" descr="Document">
            <a:extLst>
              <a:ext uri="{FF2B5EF4-FFF2-40B4-BE49-F238E27FC236}">
                <a16:creationId xmlns:a16="http://schemas.microsoft.com/office/drawing/2014/main" id="{D5909580-A3A2-47E5-BBBD-50B7DDC3B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036" y="1203047"/>
            <a:ext cx="914400" cy="914400"/>
          </a:xfrm>
          <a:prstGeom prst="rect">
            <a:avLst/>
          </a:prstGeom>
        </p:spPr>
      </p:pic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4D18F9E2-C53A-452E-A2CD-FEB8C46DD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1386" y="1203047"/>
            <a:ext cx="914400" cy="914400"/>
          </a:xfrm>
          <a:prstGeom prst="rect">
            <a:avLst/>
          </a:prstGeom>
        </p:spPr>
      </p:pic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72C64EAA-E120-4C08-A2C9-5E9809FE0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8736" y="1196755"/>
            <a:ext cx="914400" cy="914400"/>
          </a:xfrm>
          <a:prstGeom prst="rect">
            <a:avLst/>
          </a:prstGeom>
        </p:spPr>
      </p:pic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B24A8853-0227-4779-82D4-39BA95C90F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0280" y="1196755"/>
            <a:ext cx="914400" cy="914400"/>
          </a:xfrm>
          <a:prstGeom prst="rect">
            <a:avLst/>
          </a:prstGeom>
        </p:spPr>
      </p:pic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254B5683-5D36-44E5-AC92-021F8A2A88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7630" y="1196755"/>
            <a:ext cx="914400" cy="914400"/>
          </a:xfrm>
          <a:prstGeom prst="rect">
            <a:avLst/>
          </a:prstGeom>
        </p:spPr>
      </p:pic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81F7E84A-4885-494F-B9A4-44C7016EE5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74980" y="1190463"/>
            <a:ext cx="914400" cy="914400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FA036F80-899F-4120-AECD-62F162FE6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036" y="2022309"/>
            <a:ext cx="914400" cy="914400"/>
          </a:xfrm>
          <a:prstGeom prst="rect">
            <a:avLst/>
          </a:prstGeom>
        </p:spPr>
      </p:pic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38FFEA1B-80F6-49A5-84F7-0581A15E36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1386" y="2022309"/>
            <a:ext cx="914400" cy="914400"/>
          </a:xfrm>
          <a:prstGeom prst="rect">
            <a:avLst/>
          </a:prstGeom>
        </p:spPr>
      </p:pic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60C03EB9-D753-4AC8-A282-330250457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8736" y="2016017"/>
            <a:ext cx="914400" cy="914400"/>
          </a:xfrm>
          <a:prstGeom prst="rect">
            <a:avLst/>
          </a:prstGeom>
        </p:spPr>
      </p:pic>
      <p:pic>
        <p:nvPicPr>
          <p:cNvPr id="13" name="Graphic 12" descr="Document">
            <a:extLst>
              <a:ext uri="{FF2B5EF4-FFF2-40B4-BE49-F238E27FC236}">
                <a16:creationId xmlns:a16="http://schemas.microsoft.com/office/drawing/2014/main" id="{C0C3EAC5-90FD-40F6-BC07-EE40D69F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6086" y="2024796"/>
            <a:ext cx="914400" cy="914400"/>
          </a:xfrm>
          <a:prstGeom prst="rect">
            <a:avLst/>
          </a:prstGeom>
        </p:spPr>
      </p:pic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85A7C03D-E511-4C1D-BAFE-0FA3D1009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436" y="2024796"/>
            <a:ext cx="914400" cy="914400"/>
          </a:xfrm>
          <a:prstGeom prst="rect">
            <a:avLst/>
          </a:prstGeom>
        </p:spPr>
      </p:pic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2575910A-D86D-4497-8443-81B6123E00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70786" y="2018504"/>
            <a:ext cx="914400" cy="914400"/>
          </a:xfrm>
          <a:prstGeom prst="rect">
            <a:avLst/>
          </a:prstGeom>
        </p:spPr>
      </p:pic>
      <p:pic>
        <p:nvPicPr>
          <p:cNvPr id="16" name="Graphic 15" descr="Document">
            <a:extLst>
              <a:ext uri="{FF2B5EF4-FFF2-40B4-BE49-F238E27FC236}">
                <a16:creationId xmlns:a16="http://schemas.microsoft.com/office/drawing/2014/main" id="{DC85E5DA-5552-4314-B5CB-3AD824213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036" y="2857076"/>
            <a:ext cx="914400" cy="914400"/>
          </a:xfrm>
          <a:prstGeom prst="rect">
            <a:avLst/>
          </a:prstGeom>
        </p:spPr>
      </p:pic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id="{0334AEB5-0ACF-4764-8034-95793AA6AE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1386" y="2857076"/>
            <a:ext cx="914400" cy="914400"/>
          </a:xfrm>
          <a:prstGeom prst="rect">
            <a:avLst/>
          </a:prstGeom>
        </p:spPr>
      </p:pic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CA8CED02-E3E9-488C-9719-C1DA1A443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8736" y="2850784"/>
            <a:ext cx="914400" cy="914400"/>
          </a:xfrm>
          <a:prstGeom prst="rect">
            <a:avLst/>
          </a:prstGeom>
        </p:spPr>
      </p:pic>
      <p:pic>
        <p:nvPicPr>
          <p:cNvPr id="19" name="Graphic 18" descr="Document">
            <a:extLst>
              <a:ext uri="{FF2B5EF4-FFF2-40B4-BE49-F238E27FC236}">
                <a16:creationId xmlns:a16="http://schemas.microsoft.com/office/drawing/2014/main" id="{5486A0AF-6EA5-4543-AFBD-2AB8A3D88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0280" y="2850784"/>
            <a:ext cx="914400" cy="914400"/>
          </a:xfrm>
          <a:prstGeom prst="rect">
            <a:avLst/>
          </a:prstGeom>
        </p:spPr>
      </p:pic>
      <p:pic>
        <p:nvPicPr>
          <p:cNvPr id="20" name="Graphic 19" descr="Document">
            <a:extLst>
              <a:ext uri="{FF2B5EF4-FFF2-40B4-BE49-F238E27FC236}">
                <a16:creationId xmlns:a16="http://schemas.microsoft.com/office/drawing/2014/main" id="{48A8A14E-0F8E-4311-96D0-E45802771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7630" y="2850784"/>
            <a:ext cx="914400" cy="914400"/>
          </a:xfrm>
          <a:prstGeom prst="rect">
            <a:avLst/>
          </a:prstGeom>
        </p:spPr>
      </p:pic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29795BAB-F880-4528-9FC9-49597EAC9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4980" y="2844492"/>
            <a:ext cx="914400" cy="914400"/>
          </a:xfrm>
          <a:prstGeom prst="rect">
            <a:avLst/>
          </a:prstGeom>
        </p:spPr>
      </p:pic>
      <p:pic>
        <p:nvPicPr>
          <p:cNvPr id="22" name="Graphic 21" descr="Document">
            <a:extLst>
              <a:ext uri="{FF2B5EF4-FFF2-40B4-BE49-F238E27FC236}">
                <a16:creationId xmlns:a16="http://schemas.microsoft.com/office/drawing/2014/main" id="{BAB2E108-5172-426A-B653-3571D829C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036" y="3676338"/>
            <a:ext cx="914400" cy="914400"/>
          </a:xfrm>
          <a:prstGeom prst="rect">
            <a:avLst/>
          </a:prstGeom>
        </p:spPr>
      </p:pic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9277CAE4-8871-4568-9FDF-E991CB929E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1386" y="3676338"/>
            <a:ext cx="914400" cy="914400"/>
          </a:xfrm>
          <a:prstGeom prst="rect">
            <a:avLst/>
          </a:prstGeom>
        </p:spPr>
      </p:pic>
      <p:pic>
        <p:nvPicPr>
          <p:cNvPr id="24" name="Graphic 23" descr="Document">
            <a:extLst>
              <a:ext uri="{FF2B5EF4-FFF2-40B4-BE49-F238E27FC236}">
                <a16:creationId xmlns:a16="http://schemas.microsoft.com/office/drawing/2014/main" id="{C60CC457-DED4-463F-9A3A-9D2E4905CD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28736" y="3670046"/>
            <a:ext cx="914400" cy="914400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145BE8D1-853A-40B8-A360-0B36A70CC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6086" y="3678825"/>
            <a:ext cx="914400" cy="914400"/>
          </a:xfrm>
          <a:prstGeom prst="rect">
            <a:avLst/>
          </a:prstGeom>
        </p:spPr>
      </p:pic>
      <p:pic>
        <p:nvPicPr>
          <p:cNvPr id="26" name="Graphic 25" descr="Document">
            <a:extLst>
              <a:ext uri="{FF2B5EF4-FFF2-40B4-BE49-F238E27FC236}">
                <a16:creationId xmlns:a16="http://schemas.microsoft.com/office/drawing/2014/main" id="{05390D3F-A1A0-4F08-BB7B-19677E4FCA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23436" y="3678825"/>
            <a:ext cx="914400" cy="914400"/>
          </a:xfrm>
          <a:prstGeom prst="rect">
            <a:avLst/>
          </a:prstGeom>
        </p:spPr>
      </p:pic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222DDC4B-67DA-44DF-9EE7-F954D7B04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0786" y="3672533"/>
            <a:ext cx="914400" cy="914400"/>
          </a:xfrm>
          <a:prstGeom prst="rect">
            <a:avLst/>
          </a:prstGeom>
        </p:spPr>
      </p:pic>
      <p:pic>
        <p:nvPicPr>
          <p:cNvPr id="28" name="Graphic 27" descr="Skull">
            <a:extLst>
              <a:ext uri="{FF2B5EF4-FFF2-40B4-BE49-F238E27FC236}">
                <a16:creationId xmlns:a16="http://schemas.microsoft.com/office/drawing/2014/main" id="{41397893-718D-494B-BFB3-C4AD19A91E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42382" y="2104863"/>
            <a:ext cx="651310" cy="65131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EE3EC60-AF94-48D3-A626-7094F482C2BA}"/>
              </a:ext>
            </a:extLst>
          </p:cNvPr>
          <p:cNvSpPr/>
          <p:nvPr/>
        </p:nvSpPr>
        <p:spPr>
          <a:xfrm>
            <a:off x="7734036" y="1190462"/>
            <a:ext cx="4062019" cy="256843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CA52F0-9AF3-4E1D-B156-9F7C012240E8}"/>
              </a:ext>
            </a:extLst>
          </p:cNvPr>
          <p:cNvSpPr txBox="1"/>
          <p:nvPr/>
        </p:nvSpPr>
        <p:spPr>
          <a:xfrm>
            <a:off x="7724860" y="804242"/>
            <a:ext cx="65652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31" name="Graphic 30" descr="Skull">
            <a:extLst>
              <a:ext uri="{FF2B5EF4-FFF2-40B4-BE49-F238E27FC236}">
                <a16:creationId xmlns:a16="http://schemas.microsoft.com/office/drawing/2014/main" id="{B352A0FB-0008-4F17-A080-5A3D088EB4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03857" y="1317402"/>
            <a:ext cx="651310" cy="651310"/>
          </a:xfrm>
          <a:prstGeom prst="rect">
            <a:avLst/>
          </a:prstGeom>
        </p:spPr>
      </p:pic>
      <p:pic>
        <p:nvPicPr>
          <p:cNvPr id="32" name="Graphic 31" descr="Skull">
            <a:extLst>
              <a:ext uri="{FF2B5EF4-FFF2-40B4-BE49-F238E27FC236}">
                <a16:creationId xmlns:a16="http://schemas.microsoft.com/office/drawing/2014/main" id="{B1D6212C-BC1E-4688-9D85-E057C5B551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55607" y="2158461"/>
            <a:ext cx="651310" cy="651310"/>
          </a:xfrm>
          <a:prstGeom prst="rect">
            <a:avLst/>
          </a:prstGeom>
        </p:spPr>
      </p:pic>
      <p:pic>
        <p:nvPicPr>
          <p:cNvPr id="33" name="Graphic 32" descr="Skull">
            <a:extLst>
              <a:ext uri="{FF2B5EF4-FFF2-40B4-BE49-F238E27FC236}">
                <a16:creationId xmlns:a16="http://schemas.microsoft.com/office/drawing/2014/main" id="{C884804C-248D-4130-B893-A905FAE12D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66455" y="2967532"/>
            <a:ext cx="651310" cy="651310"/>
          </a:xfrm>
          <a:prstGeom prst="rect">
            <a:avLst/>
          </a:prstGeom>
        </p:spPr>
      </p:pic>
      <p:pic>
        <p:nvPicPr>
          <p:cNvPr id="34" name="Graphic 33" descr="Skull">
            <a:extLst>
              <a:ext uri="{FF2B5EF4-FFF2-40B4-BE49-F238E27FC236}">
                <a16:creationId xmlns:a16="http://schemas.microsoft.com/office/drawing/2014/main" id="{F17337E8-D306-48EC-9CF8-DA890AD58D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12931" y="3809733"/>
            <a:ext cx="651310" cy="651310"/>
          </a:xfrm>
          <a:prstGeom prst="rect">
            <a:avLst/>
          </a:prstGeom>
        </p:spPr>
      </p:pic>
      <p:pic>
        <p:nvPicPr>
          <p:cNvPr id="37" name="Graphic 36" descr="Skull">
            <a:extLst>
              <a:ext uri="{FF2B5EF4-FFF2-40B4-BE49-F238E27FC236}">
                <a16:creationId xmlns:a16="http://schemas.microsoft.com/office/drawing/2014/main" id="{BF8CB992-3D8A-4970-8F11-224D7DC79A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8855" y="864807"/>
            <a:ext cx="651310" cy="651310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D846C2A8-8F69-4536-BF42-021B4204CC66}"/>
              </a:ext>
            </a:extLst>
          </p:cNvPr>
          <p:cNvSpPr txBox="1">
            <a:spLocks/>
          </p:cNvSpPr>
          <p:nvPr/>
        </p:nvSpPr>
        <p:spPr>
          <a:xfrm>
            <a:off x="704510" y="1050435"/>
            <a:ext cx="10058400" cy="54011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Known by AV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idea of ML is to </a:t>
            </a:r>
            <a:r>
              <a:rPr lang="en-US" b="1" dirty="0"/>
              <a:t>GENERALIZE.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 want the model to find </a:t>
            </a:r>
            <a:r>
              <a:rPr lang="en-US" b="1" dirty="0"/>
              <a:t>NEW </a:t>
            </a:r>
            <a:r>
              <a:rPr lang="en-US" dirty="0"/>
              <a:t>malicious files, </a:t>
            </a:r>
            <a:br>
              <a:rPr lang="en-US" dirty="0"/>
            </a:br>
            <a:r>
              <a:rPr lang="en-US" dirty="0"/>
              <a:t>which AV does NOT detect.</a:t>
            </a:r>
          </a:p>
          <a:p>
            <a:pPr lvl="1"/>
            <a:r>
              <a:rPr lang="en-US" dirty="0"/>
              <a:t>So, in the real world, we should look at files detected by the model, </a:t>
            </a:r>
            <a:br>
              <a:rPr lang="en-US" dirty="0"/>
            </a:br>
            <a:r>
              <a:rPr lang="en-US" dirty="0"/>
              <a:t>which are not covered by AV and analyze them.</a:t>
            </a:r>
          </a:p>
          <a:p>
            <a:pPr lvl="1"/>
            <a:r>
              <a:rPr lang="en-US" b="1" dirty="0"/>
              <a:t>Problem: Expensive.</a:t>
            </a:r>
          </a:p>
          <a:p>
            <a:pPr marL="201168" lvl="1" indent="0">
              <a:buNone/>
            </a:pP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Clarification: this is out of scope for the </a:t>
            </a:r>
            <a:r>
              <a:rPr lang="en-US" b="1" dirty="0" err="1"/>
              <a:t>miniproject</a:t>
            </a:r>
            <a:r>
              <a:rPr lang="en-US" b="1" dirty="0"/>
              <a:t>, </a:t>
            </a:r>
            <a:br>
              <a:rPr lang="en-US" b="1" dirty="0"/>
            </a:br>
            <a:r>
              <a:rPr lang="en-US" b="1" dirty="0"/>
              <a:t>as you don’t have the real Sha1, you cant validate your model on these files.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EAD7BD-1050-4AAF-92C4-A87124AD200B}"/>
              </a:ext>
            </a:extLst>
          </p:cNvPr>
          <p:cNvSpPr/>
          <p:nvPr/>
        </p:nvSpPr>
        <p:spPr>
          <a:xfrm>
            <a:off x="11072765" y="3698628"/>
            <a:ext cx="779267" cy="9617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B485DE-3786-4F01-8169-08EDE6415AE5}"/>
              </a:ext>
            </a:extLst>
          </p:cNvPr>
          <p:cNvSpPr txBox="1"/>
          <p:nvPr/>
        </p:nvSpPr>
        <p:spPr>
          <a:xfrm>
            <a:off x="9684014" y="5130630"/>
            <a:ext cx="233211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Model detects this file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7222B3AC-C4AB-4809-8E75-066EC0B66123}"/>
              </a:ext>
            </a:extLst>
          </p:cNvPr>
          <p:cNvSpPr/>
          <p:nvPr/>
        </p:nvSpPr>
        <p:spPr>
          <a:xfrm rot="10800000">
            <a:off x="11193426" y="4662500"/>
            <a:ext cx="537944" cy="409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6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7287-21B1-4656-AA38-59EBCA901B9B}"/>
              </a:ext>
            </a:extLst>
          </p:cNvPr>
          <p:cNvSpPr txBox="1">
            <a:spLocks/>
          </p:cNvSpPr>
          <p:nvPr/>
        </p:nvSpPr>
        <p:spPr>
          <a:xfrm>
            <a:off x="963930" y="78625"/>
            <a:ext cx="10058400" cy="9102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 Features using labels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B02B-59FA-4835-A8B5-B9FD4B30E48B}"/>
              </a:ext>
            </a:extLst>
          </p:cNvPr>
          <p:cNvSpPr txBox="1">
            <a:spLocks/>
          </p:cNvSpPr>
          <p:nvPr/>
        </p:nvSpPr>
        <p:spPr>
          <a:xfrm>
            <a:off x="552109" y="898035"/>
            <a:ext cx="6515347" cy="540116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Some features require to know labels of (other files).</a:t>
            </a:r>
          </a:p>
          <a:p>
            <a:r>
              <a:rPr lang="en-US" dirty="0"/>
              <a:t>Example: number of malicious files in community.</a:t>
            </a:r>
          </a:p>
          <a:p>
            <a:r>
              <a:rPr lang="en-US" dirty="0"/>
              <a:t>Rule of thumb – think about the test set first. </a:t>
            </a:r>
          </a:p>
          <a:p>
            <a:r>
              <a:rPr lang="en-US" dirty="0"/>
              <a:t>In the test set, when we want to classify a file, we </a:t>
            </a:r>
            <a:r>
              <a:rPr lang="en-US" b="1" dirty="0"/>
              <a:t>do not have it’s label</a:t>
            </a:r>
            <a:r>
              <a:rPr lang="en-US" dirty="0"/>
              <a:t>. The feature is calculated based on </a:t>
            </a:r>
            <a:r>
              <a:rPr lang="en-US" b="1" dirty="0"/>
              <a:t>only</a:t>
            </a:r>
            <a:r>
              <a:rPr lang="en-US" dirty="0"/>
              <a:t> other files:</a:t>
            </a:r>
          </a:p>
          <a:p>
            <a:r>
              <a:rPr lang="en-US" sz="1400" dirty="0"/>
              <a:t>File number 1:</a:t>
            </a:r>
          </a:p>
          <a:p>
            <a:pPr lvl="1"/>
            <a:r>
              <a:rPr lang="en-US" sz="1200" dirty="0"/>
              <a:t>number of malicious files in community: 1</a:t>
            </a:r>
          </a:p>
          <a:p>
            <a:r>
              <a:rPr lang="en-US" sz="1400" dirty="0"/>
              <a:t>File number 2:</a:t>
            </a:r>
          </a:p>
          <a:p>
            <a:pPr lvl="1"/>
            <a:r>
              <a:rPr lang="en-US" sz="1200" dirty="0"/>
              <a:t>number of malicious files in community</a:t>
            </a:r>
            <a:r>
              <a:rPr lang="en-US" sz="1200"/>
              <a:t>: 2</a:t>
            </a:r>
            <a:endParaRPr lang="en-US" sz="1200" dirty="0"/>
          </a:p>
          <a:p>
            <a:r>
              <a:rPr lang="en-US" sz="1400" dirty="0"/>
              <a:t>File number 3:</a:t>
            </a:r>
          </a:p>
          <a:p>
            <a:pPr lvl="1"/>
            <a:r>
              <a:rPr lang="en-US" sz="1200" dirty="0"/>
              <a:t>number of malicious files in community: 1</a:t>
            </a:r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So, we will do the same in the train set. </a:t>
            </a:r>
          </a:p>
          <a:p>
            <a:r>
              <a:rPr lang="en-US" dirty="0"/>
              <a:t>This technique will help us avoid “label leak” where the label is expressed in the features.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CBA4D2E-0450-4896-BFA0-BE1A1B2624CD}"/>
              </a:ext>
            </a:extLst>
          </p:cNvPr>
          <p:cNvSpPr/>
          <p:nvPr/>
        </p:nvSpPr>
        <p:spPr>
          <a:xfrm rot="1488538">
            <a:off x="11822566" y="1176200"/>
            <a:ext cx="254096" cy="14773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1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7490A41-080C-43A7-BEF3-7F29E69E84E7}"/>
              </a:ext>
            </a:extLst>
          </p:cNvPr>
          <p:cNvSpPr/>
          <p:nvPr/>
        </p:nvSpPr>
        <p:spPr>
          <a:xfrm rot="1488538">
            <a:off x="8487523" y="1168881"/>
            <a:ext cx="254096" cy="147730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1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DAFF2CB-83F8-473A-B539-C3D6A417707B}"/>
              </a:ext>
            </a:extLst>
          </p:cNvPr>
          <p:cNvSpPr/>
          <p:nvPr/>
        </p:nvSpPr>
        <p:spPr>
          <a:xfrm rot="1488538">
            <a:off x="11833029" y="1528074"/>
            <a:ext cx="254096" cy="14773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1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5B8260-A284-4498-B8FB-552D6F8BC680}"/>
              </a:ext>
            </a:extLst>
          </p:cNvPr>
          <p:cNvCxnSpPr>
            <a:stCxn id="38" idx="7"/>
            <a:endCxn id="37" idx="3"/>
          </p:cNvCxnSpPr>
          <p:nvPr/>
        </p:nvCxnSpPr>
        <p:spPr>
          <a:xfrm>
            <a:off x="8718033" y="1233031"/>
            <a:ext cx="3128119" cy="267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F548916-30E7-460A-92A0-12D38327325A}"/>
              </a:ext>
            </a:extLst>
          </p:cNvPr>
          <p:cNvCxnSpPr>
            <a:cxnSpLocks/>
            <a:stCxn id="38" idx="6"/>
            <a:endCxn id="39" idx="3"/>
          </p:cNvCxnSpPr>
          <p:nvPr/>
        </p:nvCxnSpPr>
        <p:spPr>
          <a:xfrm>
            <a:off x="8729894" y="1296055"/>
            <a:ext cx="3126721" cy="3155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2FC8266-E490-414A-BD02-3341E6B3DC8A}"/>
              </a:ext>
            </a:extLst>
          </p:cNvPr>
          <p:cNvSpPr txBox="1"/>
          <p:nvPr/>
        </p:nvSpPr>
        <p:spPr>
          <a:xfrm>
            <a:off x="11228070" y="750671"/>
            <a:ext cx="102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Machines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3FE846-B174-4E37-BA12-500DC1331009}"/>
              </a:ext>
            </a:extLst>
          </p:cNvPr>
          <p:cNvSpPr txBox="1"/>
          <p:nvPr/>
        </p:nvSpPr>
        <p:spPr>
          <a:xfrm>
            <a:off x="8291761" y="742599"/>
            <a:ext cx="585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Files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788F24F-AF01-41FE-9A70-7CB6C2AF58A3}"/>
              </a:ext>
            </a:extLst>
          </p:cNvPr>
          <p:cNvSpPr/>
          <p:nvPr/>
        </p:nvSpPr>
        <p:spPr>
          <a:xfrm rot="1488538">
            <a:off x="8487522" y="1635605"/>
            <a:ext cx="254096" cy="14773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10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8CC0C6-8E12-4073-A99A-11B500DDBA65}"/>
              </a:ext>
            </a:extLst>
          </p:cNvPr>
          <p:cNvCxnSpPr>
            <a:cxnSpLocks/>
            <a:stCxn id="44" idx="7"/>
            <a:endCxn id="39" idx="4"/>
          </p:cNvCxnSpPr>
          <p:nvPr/>
        </p:nvCxnSpPr>
        <p:spPr>
          <a:xfrm flipV="1">
            <a:off x="8718032" y="1668987"/>
            <a:ext cx="3211052" cy="307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CBF79C7-B4CE-4894-95F1-B48E101E324E}"/>
              </a:ext>
            </a:extLst>
          </p:cNvPr>
          <p:cNvSpPr/>
          <p:nvPr/>
        </p:nvSpPr>
        <p:spPr>
          <a:xfrm rot="1488538">
            <a:off x="11808543" y="2118358"/>
            <a:ext cx="254096" cy="14773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1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74095B3-D585-440D-BB99-43CF0795C173}"/>
              </a:ext>
            </a:extLst>
          </p:cNvPr>
          <p:cNvSpPr/>
          <p:nvPr/>
        </p:nvSpPr>
        <p:spPr>
          <a:xfrm rot="1488538">
            <a:off x="8444668" y="2454058"/>
            <a:ext cx="254096" cy="147730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1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44ACC6-5514-4BFF-962C-06620E221D86}"/>
              </a:ext>
            </a:extLst>
          </p:cNvPr>
          <p:cNvSpPr/>
          <p:nvPr/>
        </p:nvSpPr>
        <p:spPr>
          <a:xfrm rot="1488538">
            <a:off x="11827877" y="2592235"/>
            <a:ext cx="254096" cy="14773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1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308FF6-2FDA-42C4-98A7-2D3DF6DE8380}"/>
              </a:ext>
            </a:extLst>
          </p:cNvPr>
          <p:cNvCxnSpPr>
            <a:cxnSpLocks/>
            <a:stCxn id="47" idx="7"/>
            <a:endCxn id="46" idx="3"/>
          </p:cNvCxnSpPr>
          <p:nvPr/>
        </p:nvCxnSpPr>
        <p:spPr>
          <a:xfrm flipV="1">
            <a:off x="8675178" y="2201938"/>
            <a:ext cx="3156951" cy="3162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048386E-AE6F-4363-8350-0D0A325E69C8}"/>
              </a:ext>
            </a:extLst>
          </p:cNvPr>
          <p:cNvCxnSpPr>
            <a:cxnSpLocks/>
            <a:stCxn id="47" idx="6"/>
            <a:endCxn id="48" idx="3"/>
          </p:cNvCxnSpPr>
          <p:nvPr/>
        </p:nvCxnSpPr>
        <p:spPr>
          <a:xfrm>
            <a:off x="8687039" y="2581232"/>
            <a:ext cx="3164424" cy="945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D26B04F-0B28-4305-A482-0CB9AE0E7656}"/>
              </a:ext>
            </a:extLst>
          </p:cNvPr>
          <p:cNvCxnSpPr>
            <a:cxnSpLocks/>
            <a:stCxn id="47" idx="0"/>
            <a:endCxn id="39" idx="4"/>
          </p:cNvCxnSpPr>
          <p:nvPr/>
        </p:nvCxnSpPr>
        <p:spPr>
          <a:xfrm flipV="1">
            <a:off x="8602709" y="1668987"/>
            <a:ext cx="3326375" cy="7918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5EEFF89-4D82-4863-8BA1-EB2F031F48FC}"/>
              </a:ext>
            </a:extLst>
          </p:cNvPr>
          <p:cNvCxnSpPr>
            <a:cxnSpLocks/>
            <a:stCxn id="47" idx="0"/>
            <a:endCxn id="37" idx="4"/>
          </p:cNvCxnSpPr>
          <p:nvPr/>
        </p:nvCxnSpPr>
        <p:spPr>
          <a:xfrm flipV="1">
            <a:off x="8602709" y="1317113"/>
            <a:ext cx="3315912" cy="1143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8F92D105-FFB7-4ACF-9990-FC7BC1FD046A}"/>
              </a:ext>
            </a:extLst>
          </p:cNvPr>
          <p:cNvSpPr/>
          <p:nvPr/>
        </p:nvSpPr>
        <p:spPr>
          <a:xfrm>
            <a:off x="7743122" y="82583"/>
            <a:ext cx="4846407" cy="33693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r>
              <a:rPr lang="en-US" sz="1100" dirty="0"/>
              <a:t>2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D8DDDA3-F1B7-4DBE-BEB9-09A31123A6F4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8729893" y="1762779"/>
            <a:ext cx="3090375" cy="3761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73AB50A-E95E-4EF6-A0D6-7544947C2B32}"/>
              </a:ext>
            </a:extLst>
          </p:cNvPr>
          <p:cNvSpPr txBox="1"/>
          <p:nvPr/>
        </p:nvSpPr>
        <p:spPr>
          <a:xfrm>
            <a:off x="8279007" y="1041948"/>
            <a:ext cx="585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723162B-31C8-4665-8D0F-5CC9FE8FC2E0}"/>
              </a:ext>
            </a:extLst>
          </p:cNvPr>
          <p:cNvSpPr txBox="1"/>
          <p:nvPr/>
        </p:nvSpPr>
        <p:spPr>
          <a:xfrm>
            <a:off x="8255526" y="1535469"/>
            <a:ext cx="585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C0FAB3F-A665-43CE-BFCB-A156D9A4B469}"/>
              </a:ext>
            </a:extLst>
          </p:cNvPr>
          <p:cNvSpPr txBox="1"/>
          <p:nvPr/>
        </p:nvSpPr>
        <p:spPr>
          <a:xfrm>
            <a:off x="8152024" y="2327547"/>
            <a:ext cx="585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8002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35E5-0E1B-492F-B0BE-7057E04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BAE7-1FA7-4EF4-8A16-F68D900A7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time split for Train-Test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Labels</a:t>
            </a:r>
          </a:p>
          <a:p>
            <a:pPr marL="292608" lvl="1" indent="0">
              <a:buNone/>
            </a:pPr>
            <a:r>
              <a:rPr lang="en-US" sz="2200" dirty="0"/>
              <a:t>Train – train only</a:t>
            </a:r>
          </a:p>
          <a:p>
            <a:pPr marL="292608" lvl="1" indent="0">
              <a:buNone/>
            </a:pPr>
            <a:r>
              <a:rPr lang="en-US" sz="2200" dirty="0"/>
              <a:t>Test – use both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Features using labels</a:t>
            </a:r>
          </a:p>
          <a:p>
            <a:pPr marL="292608" lvl="1" indent="0">
              <a:buNone/>
            </a:pPr>
            <a:r>
              <a:rPr lang="en-US" sz="2200" dirty="0"/>
              <a:t>Treat the instance as </a:t>
            </a:r>
            <a:r>
              <a:rPr lang="en-US" sz="2200" b="1" dirty="0"/>
              <a:t>unlabeled</a:t>
            </a:r>
            <a:r>
              <a:rPr lang="en-US" sz="2200" dirty="0"/>
              <a:t> to avoid label-leak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415264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{96B4A079-EC58-42D1-B4BE-016060438161}tf56160789</Template>
  <TotalTime>0</TotalTime>
  <Words>601</Words>
  <Application>Microsoft Office PowerPoint</Application>
  <PresentationFormat>Widescreen</PresentationFormat>
  <Paragraphs>124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Bookman Old Style</vt:lpstr>
      <vt:lpstr>Calibri</vt:lpstr>
      <vt:lpstr>Franklin Gothic Book</vt:lpstr>
      <vt:lpstr>1_RetrospectVTI</vt:lpstr>
      <vt:lpstr>Preparing for ML</vt:lpstr>
      <vt:lpstr>Agenda</vt:lpstr>
      <vt:lpstr>1. ML in a nutshell (classification)</vt:lpstr>
      <vt:lpstr>Example – decision tree</vt:lpstr>
      <vt:lpstr>2. Train-test (time split)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2020-03-30T09:44:49Z</dcterms:created>
  <dcterms:modified xsi:type="dcterms:W3CDTF">2020-04-01T16:54:14Z</dcterms:modified>
</cp:coreProperties>
</file>