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IBM Plex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bold.fntdata"/><Relationship Id="rId25" Type="http://schemas.openxmlformats.org/officeDocument/2006/relationships/font" Target="fonts/IBMPlexMono-regular.fntdata"/><Relationship Id="rId28" Type="http://schemas.openxmlformats.org/officeDocument/2006/relationships/font" Target="fonts/IBMPlexMono-boldItalic.fntdata"/><Relationship Id="rId27" Type="http://schemas.openxmlformats.org/officeDocument/2006/relationships/font" Target="fonts/IBMPlex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bf3789f0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bf3789f0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4ef22aa1ac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4ef22aa1ac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bf3789f07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bf3789f07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24ef22aa1a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24ef22aa1a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4ed99bf1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4ed99bf1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"/>
          <p:cNvSpPr txBox="1"/>
          <p:nvPr>
            <p:ph idx="1" type="subTitle"/>
          </p:nvPr>
        </p:nvSpPr>
        <p:spPr>
          <a:xfrm>
            <a:off x="1554050" y="3913450"/>
            <a:ext cx="49272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E.S.L Sudusinghe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 No : 248280J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- Video presentation </a:t>
            </a:r>
            <a:endParaRPr/>
          </a:p>
        </p:txBody>
      </p:sp>
      <p:sp>
        <p:nvSpPr>
          <p:cNvPr id="1426" name="Google Shape;1426;p32"/>
          <p:cNvSpPr txBox="1"/>
          <p:nvPr>
            <p:ph type="ctrTitle"/>
          </p:nvPr>
        </p:nvSpPr>
        <p:spPr>
          <a:xfrm>
            <a:off x="1042725" y="1466500"/>
            <a:ext cx="66510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MapReduce vs. Apache Spark for Big Data Processing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1427" name="Google Shape;1427;p32"/>
          <p:cNvGrpSpPr/>
          <p:nvPr/>
        </p:nvGrpSpPr>
        <p:grpSpPr>
          <a:xfrm>
            <a:off x="1935021" y="3166623"/>
            <a:ext cx="4532304" cy="134056"/>
            <a:chOff x="1096850" y="3242811"/>
            <a:chExt cx="3936683" cy="134070"/>
          </a:xfrm>
        </p:grpSpPr>
        <p:cxnSp>
          <p:nvCxnSpPr>
            <p:cNvPr id="1428" name="Google Shape;1428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3" name="Google Shape;1433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1453" name="Google Shape;1453;p33"/>
          <p:cNvSpPr txBox="1"/>
          <p:nvPr>
            <p:ph idx="2" type="subTitle"/>
          </p:nvPr>
        </p:nvSpPr>
        <p:spPr>
          <a:xfrm>
            <a:off x="720000" y="1276525"/>
            <a:ext cx="7431600" cy="22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MapReduce is a programming model and software framework introduced by Google in 2004 for processing large datasets in a distributed computing environment.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MapReduce model consists of two key functions - Map and Reduce.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Map function takes input data and converts it into key-value pairs.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Reduce function aggregates the outputs of the Map function into the final result. </a:t>
            </a:r>
            <a:endParaRPr/>
          </a:p>
        </p:txBody>
      </p:sp>
      <p:grpSp>
        <p:nvGrpSpPr>
          <p:cNvPr id="1454" name="Google Shape;1454;p33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55" name="Google Shape;1455;p3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6" name="Google Shape;1456;p3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3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59" name="Google Shape;1459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0" name="Google Shape;1460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1" name="Google Shape;1461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1467" name="Google Shape;1467;p34"/>
          <p:cNvSpPr txBox="1"/>
          <p:nvPr>
            <p:ph idx="2" type="subTitle"/>
          </p:nvPr>
        </p:nvSpPr>
        <p:spPr>
          <a:xfrm>
            <a:off x="720000" y="1231625"/>
            <a:ext cx="8041800" cy="30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Apache Spark is an open-source distributed computing system designed for big data processing and analysis.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Spark was first released in 2012 and has gained immense popularity in the industry due to its high performance and ease of use.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Like MapReduce, Spark can distribute data processing tasks across multiple computers.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Spark improves upon the MapReduce model with in-memory data sharing, allowing it to run workloads up to 100x faster than MapReduce in certain situations. </a:t>
            </a:r>
            <a:endParaRPr/>
          </a:p>
        </p:txBody>
      </p:sp>
      <p:grpSp>
        <p:nvGrpSpPr>
          <p:cNvPr id="1468" name="Google Shape;1468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69" name="Google Shape;1469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70" name="Google Shape;1470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2" name="Google Shape;1472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73" name="Google Shape;1473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74" name="Google Shape;1474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5" name="Google Shape;1475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5"/>
          <p:cNvSpPr txBox="1"/>
          <p:nvPr>
            <p:ph type="title"/>
          </p:nvPr>
        </p:nvSpPr>
        <p:spPr>
          <a:xfrm>
            <a:off x="948600" y="758225"/>
            <a:ext cx="1444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81" name="Google Shape;1481;p35"/>
          <p:cNvSpPr txBox="1"/>
          <p:nvPr>
            <p:ph idx="1" type="subTitle"/>
          </p:nvPr>
        </p:nvSpPr>
        <p:spPr>
          <a:xfrm>
            <a:off x="989850" y="1336125"/>
            <a:ext cx="44598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the implementation and </a:t>
            </a:r>
            <a:r>
              <a:rPr lang="en"/>
              <a:t>comparison.</a:t>
            </a:r>
            <a:endParaRPr/>
          </a:p>
        </p:txBody>
      </p:sp>
      <p:grpSp>
        <p:nvGrpSpPr>
          <p:cNvPr id="1482" name="Google Shape;1482;p35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1483" name="Google Shape;1483;p35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4" name="Google Shape;1484;p35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5" name="Google Shape;1485;p35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6" name="Google Shape;14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35675" y="409275"/>
            <a:ext cx="3937475" cy="39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contrast</a:t>
            </a:r>
            <a:endParaRPr/>
          </a:p>
        </p:txBody>
      </p:sp>
      <p:sp>
        <p:nvSpPr>
          <p:cNvPr id="1492" name="Google Shape;1492;p36"/>
          <p:cNvSpPr txBox="1"/>
          <p:nvPr>
            <p:ph idx="2" type="subTitle"/>
          </p:nvPr>
        </p:nvSpPr>
        <p:spPr>
          <a:xfrm>
            <a:off x="1706250" y="1534300"/>
            <a:ext cx="66963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MapReduce is a simple and easy-to-use framework that is used for batch processing of large data sets. Apache Spark provides a higher-level programming model that makes it easier for developers to work with large data sets.</a:t>
            </a:r>
            <a:endParaRPr sz="1200"/>
          </a:p>
        </p:txBody>
      </p:sp>
      <p:sp>
        <p:nvSpPr>
          <p:cNvPr id="1493" name="Google Shape;1493;p36"/>
          <p:cNvSpPr txBox="1"/>
          <p:nvPr>
            <p:ph idx="4" type="subTitle"/>
          </p:nvPr>
        </p:nvSpPr>
        <p:spPr>
          <a:xfrm>
            <a:off x="1118000" y="12102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Easy of use:</a:t>
            </a:r>
            <a:endParaRPr sz="1600"/>
          </a:p>
        </p:txBody>
      </p:sp>
      <p:sp>
        <p:nvSpPr>
          <p:cNvPr id="1494" name="Google Shape;1494;p36"/>
          <p:cNvSpPr txBox="1"/>
          <p:nvPr>
            <p:ph idx="2" type="subTitle"/>
          </p:nvPr>
        </p:nvSpPr>
        <p:spPr>
          <a:xfrm>
            <a:off x="1689250" y="3101000"/>
            <a:ext cx="66963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Apache Spark is generally faster than MapReduce due to its in-memory processing capabilities. MapReduce reads and writes data to disk for each MapReduce job, therefore it takes more time to execute the queries. </a:t>
            </a:r>
            <a:endParaRPr sz="1200"/>
          </a:p>
        </p:txBody>
      </p:sp>
      <p:sp>
        <p:nvSpPr>
          <p:cNvPr id="1495" name="Google Shape;1495;p36"/>
          <p:cNvSpPr txBox="1"/>
          <p:nvPr>
            <p:ph idx="4" type="subTitle"/>
          </p:nvPr>
        </p:nvSpPr>
        <p:spPr>
          <a:xfrm>
            <a:off x="1101000" y="2777000"/>
            <a:ext cx="2997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 Processing: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7"/>
          <p:cNvSpPr txBox="1"/>
          <p:nvPr>
            <p:ph type="title"/>
          </p:nvPr>
        </p:nvSpPr>
        <p:spPr>
          <a:xfrm>
            <a:off x="491400" y="368825"/>
            <a:ext cx="42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</a:t>
            </a:r>
            <a:r>
              <a:rPr lang="en"/>
              <a:t>Comparisons</a:t>
            </a:r>
            <a:r>
              <a:rPr lang="en"/>
              <a:t> </a:t>
            </a:r>
            <a:endParaRPr/>
          </a:p>
        </p:txBody>
      </p:sp>
      <p:pic>
        <p:nvPicPr>
          <p:cNvPr id="1501" name="Google Shape;15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25" y="1249575"/>
            <a:ext cx="8830676" cy="33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8"/>
          <p:cNvSpPr txBox="1"/>
          <p:nvPr>
            <p:ph type="title"/>
          </p:nvPr>
        </p:nvSpPr>
        <p:spPr>
          <a:xfrm>
            <a:off x="720000" y="521225"/>
            <a:ext cx="380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507" name="Google Shape;1507;p38"/>
          <p:cNvSpPr txBox="1"/>
          <p:nvPr>
            <p:ph idx="1" type="subTitle"/>
          </p:nvPr>
        </p:nvSpPr>
        <p:spPr>
          <a:xfrm>
            <a:off x="907550" y="1501350"/>
            <a:ext cx="6314700" cy="29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MapReduce and Apache Spark allows distributed processing of big data. The Spark is generally considered easier to use and faster than MapReduce framework. In-memory data processing engine </a:t>
            </a:r>
            <a:r>
              <a:rPr lang="en" sz="1200"/>
              <a:t>of Spark </a:t>
            </a:r>
            <a:r>
              <a:rPr lang="en" sz="1200"/>
              <a:t>allows to perform computations faster by minimizing disk reads and writes. </a:t>
            </a:r>
            <a:r>
              <a:rPr lang="en" sz="1200"/>
              <a:t>Furthermore</a:t>
            </a:r>
            <a:r>
              <a:rPr lang="en" sz="1200"/>
              <a:t>, Higher level APIs of </a:t>
            </a:r>
            <a:r>
              <a:rPr lang="en" sz="1200"/>
              <a:t>Spark</a:t>
            </a:r>
            <a:r>
              <a:rPr lang="en" sz="1200"/>
              <a:t> make it more developer friendly compared to </a:t>
            </a:r>
            <a:r>
              <a:rPr lang="en" sz="1200"/>
              <a:t>MapReduce</a:t>
            </a:r>
            <a:r>
              <a:rPr lang="en" sz="1200"/>
              <a:t> low level programming model. For most modern big data pipelines, Spark is the preferred distributed computing engine due to its speed and ease of use advantages over MapReduce.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39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13" name="Google Shape;1513;p39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14" name="Google Shape;1514;p39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15" name="Google Shape;1515;p39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16" name="Google Shape;1516;p39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17" name="Google Shape;1517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8" name="Google Shape;1518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9" name="Google Shape;1519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0" name="Google Shape;1520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1" name="Google Shape;1521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22" name="Google Shape;1522;p3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3" name="Google Shape;1523;p39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24" name="Google Shape;1524;p39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25" name="Google Shape;1525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6" name="Google Shape;1526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7" name="Google Shape;1527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8" name="Google Shape;1528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9" name="Google Shape;1529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30" name="Google Shape;1530;p3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31" name="Google Shape;1531;p39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32" name="Google Shape;1532;p39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33" name="Google Shape;1533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4" name="Google Shape;1534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5" name="Google Shape;1535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6" name="Google Shape;1536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37" name="Google Shape;1537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38" name="Google Shape;1538;p3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39" name="Google Shape;1539;p39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40" name="Google Shape;1540;p39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41" name="Google Shape;1541;p3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2" name="Google Shape;1542;p3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3" name="Google Shape;1543;p3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4" name="Google Shape;1544;p3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45" name="Google Shape;1545;p3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46" name="Google Shape;1546;p39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47" name="Google Shape;1547;p39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48" name="Google Shape;1548;p39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549" name="Google Shape;1549;p3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663" l="0" r="0" t="17657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50" name="Google Shape;1550;p39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51" name="Google Shape;1551;p39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2" name="Google Shape;1552;p39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53" name="Google Shape;1553;p39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54" name="Google Shape;1554;p3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6" name="Google Shape;1556;p39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57" name="Google Shape;1557;p39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 flipH="1" rot="-5400000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8" name="Google Shape;1558;p39"/>
            <p:cNvGrpSpPr/>
            <p:nvPr/>
          </p:nvGrpSpPr>
          <p:grpSpPr>
            <a:xfrm flipH="1" rot="-5400000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59" name="Google Shape;1559;p3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2" name="Google Shape;1562;p39"/>
            <p:cNvSpPr/>
            <p:nvPr/>
          </p:nvSpPr>
          <p:spPr>
            <a:xfrm flipH="1" rot="-5400000">
              <a:off x="5435889" y="14813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3" name="Google Shape;1563;p39"/>
            <p:cNvGrpSpPr/>
            <p:nvPr/>
          </p:nvGrpSpPr>
          <p:grpSpPr>
            <a:xfrm flipH="1" rot="-5400000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64" name="Google Shape;1564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39"/>
            <p:cNvGrpSpPr/>
            <p:nvPr/>
          </p:nvGrpSpPr>
          <p:grpSpPr>
            <a:xfrm flipH="1" rot="-5400000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567" name="Google Shape;1567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9" name="Google Shape;1569;p39"/>
            <p:cNvSpPr/>
            <p:nvPr/>
          </p:nvSpPr>
          <p:spPr>
            <a:xfrm flipH="1" rot="5400000">
              <a:off x="6561314" y="236813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9"/>
            <p:cNvSpPr/>
            <p:nvPr/>
          </p:nvSpPr>
          <p:spPr>
            <a:xfrm flipH="1" rot="5400000">
              <a:off x="6562398" y="267694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1" name="Google Shape;1571;p39"/>
            <p:cNvGrpSpPr/>
            <p:nvPr/>
          </p:nvGrpSpPr>
          <p:grpSpPr>
            <a:xfrm flipH="1" rot="-5400000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572" name="Google Shape;1572;p3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9" name="Google Shape;1579;p39"/>
            <p:cNvGrpSpPr/>
            <p:nvPr/>
          </p:nvGrpSpPr>
          <p:grpSpPr>
            <a:xfrm flipH="1" rot="-5400000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580" name="Google Shape;1580;p3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3" name="Google Shape;1583;p39"/>
            <p:cNvSpPr/>
            <p:nvPr/>
          </p:nvSpPr>
          <p:spPr>
            <a:xfrm flipH="1" rot="147769">
              <a:off x="7025973" y="450498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9"/>
            <p:cNvSpPr/>
            <p:nvPr/>
          </p:nvSpPr>
          <p:spPr>
            <a:xfrm flipH="1" rot="147769">
              <a:off x="6785273" y="456993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39"/>
            <p:cNvGrpSpPr/>
            <p:nvPr/>
          </p:nvGrpSpPr>
          <p:grpSpPr>
            <a:xfrm flipH="1" rot="-5400000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586" name="Google Shape;1586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8" name="Google Shape;1588;p39"/>
          <p:cNvGrpSpPr/>
          <p:nvPr/>
        </p:nvGrpSpPr>
        <p:grpSpPr>
          <a:xfrm flipH="1" rot="-5400000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589" name="Google Shape;1589;p39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9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39"/>
          <p:cNvSpPr txBox="1"/>
          <p:nvPr>
            <p:ph type="title"/>
          </p:nvPr>
        </p:nvSpPr>
        <p:spPr>
          <a:xfrm>
            <a:off x="2956325" y="1937200"/>
            <a:ext cx="35484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1592" name="Google Shape;1592;p39"/>
          <p:cNvGrpSpPr/>
          <p:nvPr/>
        </p:nvGrpSpPr>
        <p:grpSpPr>
          <a:xfrm rot="10800000">
            <a:off x="-1608949" y="1481594"/>
            <a:ext cx="5006884" cy="5527900"/>
            <a:chOff x="5086305" y="836950"/>
            <a:chExt cx="4727936" cy="5219925"/>
          </a:xfrm>
        </p:grpSpPr>
        <p:pic>
          <p:nvPicPr>
            <p:cNvPr id="1593" name="Google Shape;1593;p39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>
              <a:off x="508630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4" name="Google Shape;1594;p39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9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9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7" name="Google Shape;1597;p39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598" name="Google Shape;1598;p3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39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606" name="Google Shape;1606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8" name="Google Shape;1608;p39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609" name="Google Shape;1609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1" name="Google Shape;1611;p39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612" name="Google Shape;1612;p3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4" name="Google Shape;1614;p39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5" name="Google Shape;1615;p39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616" name="Google Shape;1616;p3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39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620" name="Google Shape;1620;p3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3" name="Google Shape;1623;p39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