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62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FE4DE40-ECAA-4926-99B5-D0E6461C60F4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2EC1E88-5579-4947-9A61-5A9156E4EA1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github.com/catchorg/Catch2/releases/download/v2.4.2/catch.hpp" TargetMode="Externa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13942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Getting Started with Cross-Platform Open-Source C++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3483720"/>
            <a:ext cx="8520120" cy="1405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latin typeface="Courier New"/>
                <a:ea typeface="Courier New"/>
              </a:rPr>
              <a:t>@dorodnic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595959"/>
                </a:solidFill>
                <a:latin typeface="Courier New"/>
                <a:ea typeface="Courier New"/>
              </a:rPr>
              <a:t>20/11/2018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55360" y="336240"/>
            <a:ext cx="63450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Quick tip: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Most bare-bone cross-platform C++ UI recipe: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OpenGL 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GLFW 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ImGui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30;p22" descr=""/>
          <p:cNvPicPr/>
          <p:nvPr/>
        </p:nvPicPr>
        <p:blipFill>
          <a:blip r:embed="rId1"/>
          <a:stretch/>
        </p:blipFill>
        <p:spPr>
          <a:xfrm>
            <a:off x="2921040" y="830520"/>
            <a:ext cx="5367240" cy="39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 - User Side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Google Shape;136;p23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273240" y="748800"/>
            <a:ext cx="852012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User’s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CMakeList.txt: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        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Our 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CMakeList.txt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38;p23" descr=""/>
          <p:cNvPicPr/>
          <p:nvPr/>
        </p:nvPicPr>
        <p:blipFill>
          <a:blip r:embed="rId2"/>
          <a:stretch/>
        </p:blipFill>
        <p:spPr>
          <a:xfrm>
            <a:off x="4529520" y="1131480"/>
            <a:ext cx="4559040" cy="393552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39;p23" descr=""/>
          <p:cNvPicPr/>
          <p:nvPr/>
        </p:nvPicPr>
        <p:blipFill>
          <a:blip r:embed="rId3"/>
          <a:stretch/>
        </p:blipFill>
        <p:spPr>
          <a:xfrm>
            <a:off x="308880" y="1131480"/>
            <a:ext cx="3357720" cy="178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 - User Side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145;p24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126" name="TextShape 2"/>
          <p:cNvSpPr txBox="1"/>
          <p:nvPr/>
        </p:nvSpPr>
        <p:spPr>
          <a:xfrm>
            <a:off x="273240" y="901080"/>
            <a:ext cx="852012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Users App:                                         Our Library (when building from source):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273240" y="1556280"/>
            <a:ext cx="3418200" cy="1142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find_package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looks for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fractalConfig.cmake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in known locations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4086000" y="1556280"/>
            <a:ext cx="4938840" cy="1107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sudo make install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(or the install target on Windows) generates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fractalConfig.cmake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and copies it to a known location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786760" y="2822040"/>
            <a:ext cx="335160" cy="390960"/>
          </a:xfrm>
          <a:prstGeom prst="snip1Rect">
            <a:avLst>
              <a:gd name="adj" fmla="val 35435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6"/>
          <p:cNvSpPr txBox="1"/>
          <p:nvPr/>
        </p:nvSpPr>
        <p:spPr>
          <a:xfrm>
            <a:off x="3121920" y="2822040"/>
            <a:ext cx="2221560" cy="39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fractalConfig.cmake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 flipH="1" rot="16200000">
            <a:off x="2225160" y="2456280"/>
            <a:ext cx="317880" cy="80388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 flipH="1" rot="10800000">
            <a:off x="6554880" y="3017520"/>
            <a:ext cx="1211400" cy="35280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Google Shape;153;p24" descr=""/>
          <p:cNvPicPr/>
          <p:nvPr/>
        </p:nvPicPr>
        <p:blipFill>
          <a:blip r:embed="rId2"/>
          <a:stretch/>
        </p:blipFill>
        <p:spPr>
          <a:xfrm>
            <a:off x="7099560" y="2664720"/>
            <a:ext cx="1693800" cy="233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CPack - Packaging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159;p25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273240" y="901080"/>
            <a:ext cx="852012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CPack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is to Installers is what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CMake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is to Build-Systems: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161;p25" descr=""/>
          <p:cNvPicPr/>
          <p:nvPr/>
        </p:nvPicPr>
        <p:blipFill>
          <a:blip r:embed="rId2"/>
          <a:stretch/>
        </p:blipFill>
        <p:spPr>
          <a:xfrm>
            <a:off x="373680" y="1371600"/>
            <a:ext cx="8303040" cy="1967040"/>
          </a:xfrm>
          <a:prstGeom prst="rect">
            <a:avLst/>
          </a:prstGeom>
          <a:ln>
            <a:noFill/>
          </a:ln>
        </p:spPr>
      </p:pic>
      <p:pic>
        <p:nvPicPr>
          <p:cNvPr id="138" name="Google Shape;162;p25" descr=""/>
          <p:cNvPicPr/>
          <p:nvPr/>
        </p:nvPicPr>
        <p:blipFill>
          <a:blip r:embed="rId3"/>
          <a:stretch/>
        </p:blipFill>
        <p:spPr>
          <a:xfrm>
            <a:off x="6231240" y="2039760"/>
            <a:ext cx="2683080" cy="289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Catch2 - Unit-test Library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Google Shape;168;p26" descr=""/>
          <p:cNvPicPr/>
          <p:nvPr/>
        </p:nvPicPr>
        <p:blipFill>
          <a:blip r:embed="rId1"/>
          <a:stretch/>
        </p:blipFill>
        <p:spPr>
          <a:xfrm>
            <a:off x="534600" y="299880"/>
            <a:ext cx="389880" cy="45756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273240" y="1340280"/>
            <a:ext cx="7942320" cy="63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ourier New"/>
                <a:ea typeface="Courier New"/>
                <a:hlinkClick r:id="rId2"/>
              </a:rPr>
              <a:t>github.com/catchorg/Catch2/releases/download/v2.4.2/catch.hpp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273240" y="901080"/>
            <a:ext cx="8520120" cy="712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Single header library, just fetch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catch.hpp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from: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171;p26" descr=""/>
          <p:cNvPicPr/>
          <p:nvPr/>
        </p:nvPicPr>
        <p:blipFill>
          <a:blip r:embed="rId3"/>
          <a:stretch/>
        </p:blipFill>
        <p:spPr>
          <a:xfrm>
            <a:off x="340920" y="1891800"/>
            <a:ext cx="2058120" cy="915840"/>
          </a:xfrm>
          <a:prstGeom prst="rect">
            <a:avLst/>
          </a:prstGeom>
          <a:ln>
            <a:noFill/>
          </a:ln>
        </p:spPr>
      </p:pic>
      <p:pic>
        <p:nvPicPr>
          <p:cNvPr id="144" name="Google Shape;172;p26" descr=""/>
          <p:cNvPicPr/>
          <p:nvPr/>
        </p:nvPicPr>
        <p:blipFill>
          <a:blip r:embed="rId4"/>
          <a:stretch/>
        </p:blipFill>
        <p:spPr>
          <a:xfrm>
            <a:off x="3257280" y="1891800"/>
            <a:ext cx="4496760" cy="307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85;p28" descr=""/>
          <p:cNvPicPr/>
          <p:nvPr/>
        </p:nvPicPr>
        <p:blipFill>
          <a:blip r:embed="rId1"/>
          <a:stretch/>
        </p:blipFill>
        <p:spPr>
          <a:xfrm>
            <a:off x="385200" y="242280"/>
            <a:ext cx="688680" cy="572400"/>
          </a:xfrm>
          <a:prstGeom prst="rect">
            <a:avLst/>
          </a:prstGeom>
          <a:ln>
            <a:noFill/>
          </a:ln>
        </p:spPr>
      </p:pic>
      <p:pic>
        <p:nvPicPr>
          <p:cNvPr id="147" name="Google Shape;186;p28" descr=""/>
          <p:cNvPicPr/>
          <p:nvPr/>
        </p:nvPicPr>
        <p:blipFill>
          <a:blip r:embed="rId2"/>
          <a:stretch/>
        </p:blipFill>
        <p:spPr>
          <a:xfrm>
            <a:off x="152280" y="967680"/>
            <a:ext cx="2827440" cy="4023360"/>
          </a:xfrm>
          <a:prstGeom prst="rect">
            <a:avLst/>
          </a:prstGeom>
          <a:ln>
            <a:noFill/>
          </a:ln>
        </p:spPr>
      </p:pic>
      <p:pic>
        <p:nvPicPr>
          <p:cNvPr id="148" name="Google Shape;187;p28" descr=""/>
          <p:cNvPicPr/>
          <p:nvPr/>
        </p:nvPicPr>
        <p:blipFill>
          <a:blip r:embed="rId3"/>
          <a:stretch/>
        </p:blipFill>
        <p:spPr>
          <a:xfrm>
            <a:off x="3429360" y="1203480"/>
            <a:ext cx="5190840" cy="355176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3667320" y="3901320"/>
            <a:ext cx="947160" cy="282600"/>
          </a:xfrm>
          <a:custGeom>
            <a:avLst/>
            <a:gdLst/>
            <a:ahLst/>
            <a:rect l="l" t="t" r="r" b="b"/>
            <a:pathLst>
              <a:path w="37903" h="11319">
                <a:moveTo>
                  <a:pt x="0" y="11319"/>
                </a:moveTo>
                <a:cubicBezTo>
                  <a:pt x="7400" y="3919"/>
                  <a:pt x="18874" y="142"/>
                  <a:pt x="29339" y="142"/>
                </a:cubicBezTo>
                <a:cubicBezTo>
                  <a:pt x="32231" y="142"/>
                  <a:pt x="37020" y="-428"/>
                  <a:pt x="37722" y="2378"/>
                </a:cubicBezTo>
                <a:cubicBezTo>
                  <a:pt x="39775" y="10585"/>
                  <a:pt x="22430" y="11319"/>
                  <a:pt x="13971" y="11319"/>
                </a:cubicBezTo>
              </a:path>
            </a:pathLst>
          </a:cu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5208120" y="3901320"/>
            <a:ext cx="1190520" cy="412920"/>
          </a:xfrm>
          <a:custGeom>
            <a:avLst/>
            <a:gdLst/>
            <a:ahLst/>
            <a:rect l="l" t="t" r="r" b="b"/>
            <a:pathLst>
              <a:path w="47633" h="16526">
                <a:moveTo>
                  <a:pt x="36998" y="13173"/>
                </a:moveTo>
                <a:cubicBezTo>
                  <a:pt x="26507" y="13173"/>
                  <a:pt x="14813" y="15023"/>
                  <a:pt x="5703" y="9820"/>
                </a:cubicBezTo>
                <a:cubicBezTo>
                  <a:pt x="3580" y="8608"/>
                  <a:pt x="-658" y="7389"/>
                  <a:pt x="115" y="5069"/>
                </a:cubicBezTo>
                <a:cubicBezTo>
                  <a:pt x="1486" y="954"/>
                  <a:pt x="8395" y="2329"/>
                  <a:pt x="12689" y="1716"/>
                </a:cubicBezTo>
                <a:cubicBezTo>
                  <a:pt x="21453" y="464"/>
                  <a:pt x="30553" y="-859"/>
                  <a:pt x="39234" y="878"/>
                </a:cubicBezTo>
                <a:cubicBezTo>
                  <a:pt x="44835" y="1999"/>
                  <a:pt x="50258" y="12487"/>
                  <a:pt x="46219" y="16526"/>
                </a:cubicBezTo>
              </a:path>
            </a:pathLst>
          </a:custGeom>
          <a:noFill/>
          <a:ln w="2844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33320" y="984240"/>
            <a:ext cx="2779920" cy="3989520"/>
          </a:xfrm>
          <a:prstGeom prst="rect">
            <a:avLst/>
          </a:prstGeom>
          <a:solidFill>
            <a:srgbClr val="1c4587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TextShape 2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GitHub - Secretive Type?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196;p29" descr=""/>
          <p:cNvPicPr/>
          <p:nvPr/>
        </p:nvPicPr>
        <p:blipFill>
          <a:blip r:embed="rId1"/>
          <a:stretch/>
        </p:blipFill>
        <p:spPr>
          <a:xfrm>
            <a:off x="385200" y="242280"/>
            <a:ext cx="688680" cy="57240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97;p29" descr=""/>
          <p:cNvPicPr/>
          <p:nvPr/>
        </p:nvPicPr>
        <p:blipFill>
          <a:blip r:embed="rId2"/>
          <a:stretch/>
        </p:blipFill>
        <p:spPr>
          <a:xfrm>
            <a:off x="152280" y="967680"/>
            <a:ext cx="2827440" cy="402336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98;p29" descr=""/>
          <p:cNvPicPr/>
          <p:nvPr/>
        </p:nvPicPr>
        <p:blipFill>
          <a:blip r:embed="rId3"/>
          <a:stretch/>
        </p:blipFill>
        <p:spPr>
          <a:xfrm>
            <a:off x="156960" y="967680"/>
            <a:ext cx="2818080" cy="4023360"/>
          </a:xfrm>
          <a:prstGeom prst="rect">
            <a:avLst/>
          </a:prstGeom>
          <a:ln>
            <a:noFill/>
          </a:ln>
        </p:spPr>
      </p:pic>
      <p:pic>
        <p:nvPicPr>
          <p:cNvPr id="156" name="Google Shape;199;p29" descr=""/>
          <p:cNvPicPr/>
          <p:nvPr/>
        </p:nvPicPr>
        <p:blipFill>
          <a:blip r:embed="rId4"/>
          <a:stretch/>
        </p:blipFill>
        <p:spPr>
          <a:xfrm>
            <a:off x="6375960" y="1089000"/>
            <a:ext cx="2181600" cy="99936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00;p29" descr=""/>
          <p:cNvPicPr/>
          <p:nvPr/>
        </p:nvPicPr>
        <p:blipFill>
          <a:blip r:embed="rId5"/>
          <a:stretch/>
        </p:blipFill>
        <p:spPr>
          <a:xfrm>
            <a:off x="6360120" y="2113200"/>
            <a:ext cx="2326320" cy="267768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3873960" y="2496600"/>
            <a:ext cx="1668240" cy="750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OR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207;p30" descr=""/>
          <p:cNvPicPr/>
          <p:nvPr/>
        </p:nvPicPr>
        <p:blipFill>
          <a:blip r:embed="rId1"/>
          <a:stretch/>
        </p:blipFill>
        <p:spPr>
          <a:xfrm>
            <a:off x="385200" y="242280"/>
            <a:ext cx="688680" cy="572400"/>
          </a:xfrm>
          <a:prstGeom prst="rect">
            <a:avLst/>
          </a:prstGeom>
          <a:ln>
            <a:noFill/>
          </a:ln>
        </p:spPr>
      </p:pic>
      <p:pic>
        <p:nvPicPr>
          <p:cNvPr id="161" name="Google Shape;208;p30" descr=""/>
          <p:cNvPicPr/>
          <p:nvPr/>
        </p:nvPicPr>
        <p:blipFill>
          <a:blip r:embed="rId2"/>
          <a:stretch/>
        </p:blipFill>
        <p:spPr>
          <a:xfrm>
            <a:off x="152280" y="1086480"/>
            <a:ext cx="8838720" cy="380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Travis CI - Free Builds in the Cloud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Step 1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Add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.travis.yml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Step 2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Authorize Travis CI         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Step 3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: Profit!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215;p31" descr=""/>
          <p:cNvPicPr/>
          <p:nvPr/>
        </p:nvPicPr>
        <p:blipFill>
          <a:blip r:embed="rId1"/>
          <a:stretch/>
        </p:blipFill>
        <p:spPr>
          <a:xfrm>
            <a:off x="480960" y="281880"/>
            <a:ext cx="497160" cy="493200"/>
          </a:xfrm>
          <a:prstGeom prst="rect">
            <a:avLst/>
          </a:prstGeom>
          <a:ln>
            <a:noFill/>
          </a:ln>
        </p:spPr>
      </p:pic>
      <p:pic>
        <p:nvPicPr>
          <p:cNvPr id="165" name="Google Shape;216;p31" descr=""/>
          <p:cNvPicPr/>
          <p:nvPr/>
        </p:nvPicPr>
        <p:blipFill>
          <a:blip r:embed="rId2"/>
          <a:stretch/>
        </p:blipFill>
        <p:spPr>
          <a:xfrm>
            <a:off x="84600" y="1606680"/>
            <a:ext cx="3028680" cy="2870640"/>
          </a:xfrm>
          <a:prstGeom prst="rect">
            <a:avLst/>
          </a:prstGeom>
          <a:ln>
            <a:noFill/>
          </a:ln>
        </p:spPr>
      </p:pic>
      <p:pic>
        <p:nvPicPr>
          <p:cNvPr id="166" name="Google Shape;217;p31" descr=""/>
          <p:cNvPicPr/>
          <p:nvPr/>
        </p:nvPicPr>
        <p:blipFill>
          <a:blip r:embed="rId3"/>
          <a:stretch/>
        </p:blipFill>
        <p:spPr>
          <a:xfrm>
            <a:off x="3295800" y="1404000"/>
            <a:ext cx="2552040" cy="3551040"/>
          </a:xfrm>
          <a:prstGeom prst="rect">
            <a:avLst/>
          </a:prstGeom>
          <a:ln>
            <a:noFill/>
          </a:ln>
        </p:spPr>
      </p:pic>
      <p:pic>
        <p:nvPicPr>
          <p:cNvPr id="167" name="Google Shape;218;p31" descr=""/>
          <p:cNvPicPr/>
          <p:nvPr/>
        </p:nvPicPr>
        <p:blipFill>
          <a:blip r:embed="rId4"/>
          <a:stretch/>
        </p:blipFill>
        <p:spPr>
          <a:xfrm>
            <a:off x="5948280" y="1576800"/>
            <a:ext cx="3080880" cy="2930400"/>
          </a:xfrm>
          <a:prstGeom prst="rect">
            <a:avLst/>
          </a:prstGeom>
          <a:ln>
            <a:noFill/>
          </a:ln>
        </p:spPr>
      </p:pic>
      <p:pic>
        <p:nvPicPr>
          <p:cNvPr id="168" name="Google Shape;219;p31" descr=""/>
          <p:cNvPicPr/>
          <p:nvPr/>
        </p:nvPicPr>
        <p:blipFill>
          <a:blip r:embed="rId5"/>
          <a:stretch/>
        </p:blipFill>
        <p:spPr>
          <a:xfrm>
            <a:off x="4710600" y="5437440"/>
            <a:ext cx="2267640" cy="41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Travis CI      - Free Builds in the Cloud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25;p32" descr=""/>
          <p:cNvPicPr/>
          <p:nvPr/>
        </p:nvPicPr>
        <p:blipFill>
          <a:blip r:embed="rId1"/>
          <a:stretch/>
        </p:blipFill>
        <p:spPr>
          <a:xfrm>
            <a:off x="480960" y="281880"/>
            <a:ext cx="497160" cy="49320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377280" y="291960"/>
            <a:ext cx="2135160" cy="529920"/>
          </a:xfrm>
          <a:custGeom>
            <a:avLst/>
            <a:gdLst/>
            <a:ahLst/>
            <a:rect l="l" t="t" r="r" b="b"/>
            <a:pathLst>
              <a:path w="85419" h="21214">
                <a:moveTo>
                  <a:pt x="0" y="14862"/>
                </a:moveTo>
                <a:cubicBezTo>
                  <a:pt x="3786" y="11075"/>
                  <a:pt x="7908" y="7594"/>
                  <a:pt x="12294" y="4523"/>
                </a:cubicBezTo>
                <a:cubicBezTo>
                  <a:pt x="13669" y="3560"/>
                  <a:pt x="15969" y="1557"/>
                  <a:pt x="17044" y="2847"/>
                </a:cubicBezTo>
                <a:cubicBezTo>
                  <a:pt x="20344" y="6809"/>
                  <a:pt x="7314" y="14722"/>
                  <a:pt x="11735" y="17377"/>
                </a:cubicBezTo>
                <a:cubicBezTo>
                  <a:pt x="17054" y="20571"/>
                  <a:pt x="19190" y="7449"/>
                  <a:pt x="22633" y="2288"/>
                </a:cubicBezTo>
                <a:cubicBezTo>
                  <a:pt x="23253" y="1358"/>
                  <a:pt x="22633" y="4523"/>
                  <a:pt x="22633" y="5641"/>
                </a:cubicBezTo>
                <a:cubicBezTo>
                  <a:pt x="22633" y="8842"/>
                  <a:pt x="18200" y="14129"/>
                  <a:pt x="21236" y="15141"/>
                </a:cubicBezTo>
                <a:cubicBezTo>
                  <a:pt x="26992" y="17060"/>
                  <a:pt x="33174" y="12346"/>
                  <a:pt x="38560" y="9553"/>
                </a:cubicBezTo>
                <a:cubicBezTo>
                  <a:pt x="40214" y="8696"/>
                  <a:pt x="44064" y="7749"/>
                  <a:pt x="43030" y="6200"/>
                </a:cubicBezTo>
                <a:cubicBezTo>
                  <a:pt x="40263" y="2052"/>
                  <a:pt x="33495" y="13998"/>
                  <a:pt x="34927" y="18774"/>
                </a:cubicBezTo>
                <a:cubicBezTo>
                  <a:pt x="36653" y="24530"/>
                  <a:pt x="51159" y="18860"/>
                  <a:pt x="51972" y="12906"/>
                </a:cubicBezTo>
                <a:cubicBezTo>
                  <a:pt x="52957" y="5693"/>
                  <a:pt x="36939" y="2528"/>
                  <a:pt x="31015" y="6759"/>
                </a:cubicBezTo>
                <a:cubicBezTo>
                  <a:pt x="28974" y="8217"/>
                  <a:pt x="27286" y="12251"/>
                  <a:pt x="29059" y="14024"/>
                </a:cubicBezTo>
                <a:cubicBezTo>
                  <a:pt x="31333" y="16298"/>
                  <a:pt x="38160" y="15538"/>
                  <a:pt x="38560" y="12347"/>
                </a:cubicBezTo>
                <a:cubicBezTo>
                  <a:pt x="39198" y="7256"/>
                  <a:pt x="28879" y="8270"/>
                  <a:pt x="23750" y="8156"/>
                </a:cubicBezTo>
                <a:cubicBezTo>
                  <a:pt x="16861" y="8003"/>
                  <a:pt x="4326" y="4688"/>
                  <a:pt x="3353" y="11509"/>
                </a:cubicBezTo>
                <a:cubicBezTo>
                  <a:pt x="2968" y="14208"/>
                  <a:pt x="8729" y="12626"/>
                  <a:pt x="11456" y="12626"/>
                </a:cubicBezTo>
                <a:cubicBezTo>
                  <a:pt x="19745" y="12626"/>
                  <a:pt x="28035" y="12626"/>
                  <a:pt x="36324" y="12626"/>
                </a:cubicBezTo>
                <a:cubicBezTo>
                  <a:pt x="48432" y="12626"/>
                  <a:pt x="60541" y="12626"/>
                  <a:pt x="72649" y="12626"/>
                </a:cubicBezTo>
                <a:cubicBezTo>
                  <a:pt x="76840" y="12626"/>
                  <a:pt x="83349" y="16375"/>
                  <a:pt x="85223" y="12626"/>
                </a:cubicBezTo>
                <a:cubicBezTo>
                  <a:pt x="86009" y="11054"/>
                  <a:pt x="82295" y="10673"/>
                  <a:pt x="80752" y="9832"/>
                </a:cubicBezTo>
                <a:cubicBezTo>
                  <a:pt x="76582" y="7559"/>
                  <a:pt x="67899" y="11231"/>
                  <a:pt x="67899" y="15980"/>
                </a:cubicBezTo>
                <a:cubicBezTo>
                  <a:pt x="67899" y="16818"/>
                  <a:pt x="67180" y="17225"/>
                  <a:pt x="67899" y="17656"/>
                </a:cubicBezTo>
                <a:cubicBezTo>
                  <a:pt x="72285" y="20287"/>
                  <a:pt x="79953" y="18980"/>
                  <a:pt x="82987" y="14862"/>
                </a:cubicBezTo>
                <a:cubicBezTo>
                  <a:pt x="84759" y="12458"/>
                  <a:pt x="84882" y="8591"/>
                  <a:pt x="83546" y="5920"/>
                </a:cubicBezTo>
                <a:cubicBezTo>
                  <a:pt x="81044" y="915"/>
                  <a:pt x="72366" y="4747"/>
                  <a:pt x="66781" y="5082"/>
                </a:cubicBezTo>
                <a:cubicBezTo>
                  <a:pt x="60421" y="5464"/>
                  <a:pt x="48339" y="3740"/>
                  <a:pt x="48339" y="10112"/>
                </a:cubicBezTo>
                <a:cubicBezTo>
                  <a:pt x="48339" y="15395"/>
                  <a:pt x="58704" y="12626"/>
                  <a:pt x="63987" y="12626"/>
                </a:cubicBezTo>
                <a:cubicBezTo>
                  <a:pt x="64846" y="12626"/>
                  <a:pt x="66771" y="11176"/>
                  <a:pt x="65943" y="10950"/>
                </a:cubicBezTo>
                <a:cubicBezTo>
                  <a:pt x="61126" y="9637"/>
                  <a:pt x="55673" y="11978"/>
                  <a:pt x="51413" y="14582"/>
                </a:cubicBezTo>
                <a:cubicBezTo>
                  <a:pt x="50680" y="15030"/>
                  <a:pt x="48689" y="15875"/>
                  <a:pt x="49457" y="16259"/>
                </a:cubicBezTo>
                <a:cubicBezTo>
                  <a:pt x="55326" y="19195"/>
                  <a:pt x="69302" y="10543"/>
                  <a:pt x="65663" y="5082"/>
                </a:cubicBezTo>
                <a:cubicBezTo>
                  <a:pt x="62777" y="752"/>
                  <a:pt x="49549" y="14334"/>
                  <a:pt x="54486" y="15980"/>
                </a:cubicBezTo>
                <a:cubicBezTo>
                  <a:pt x="56960" y="16805"/>
                  <a:pt x="60005" y="17200"/>
                  <a:pt x="62310" y="15980"/>
                </a:cubicBezTo>
                <a:cubicBezTo>
                  <a:pt x="67152" y="13417"/>
                  <a:pt x="72240" y="-2118"/>
                  <a:pt x="67340" y="332"/>
                </a:cubicBezTo>
                <a:cubicBezTo>
                  <a:pt x="61641" y="3182"/>
                  <a:pt x="57212" y="14951"/>
                  <a:pt x="62310" y="18774"/>
                </a:cubicBezTo>
                <a:cubicBezTo>
                  <a:pt x="67584" y="22729"/>
                  <a:pt x="82786" y="17122"/>
                  <a:pt x="80472" y="10950"/>
                </a:cubicBezTo>
                <a:cubicBezTo>
                  <a:pt x="78210" y="4917"/>
                  <a:pt x="67636" y="9553"/>
                  <a:pt x="61192" y="9553"/>
                </a:cubicBezTo>
              </a:path>
            </a:pathLst>
          </a:custGeom>
          <a:noFill/>
          <a:ln w="3816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Google Shape;227;p32" descr=""/>
          <p:cNvPicPr/>
          <p:nvPr/>
        </p:nvPicPr>
        <p:blipFill>
          <a:blip r:embed="rId2"/>
          <a:stretch/>
        </p:blipFill>
        <p:spPr>
          <a:xfrm>
            <a:off x="480960" y="822600"/>
            <a:ext cx="2536560" cy="460800"/>
          </a:xfrm>
          <a:prstGeom prst="rect">
            <a:avLst/>
          </a:prstGeom>
          <a:ln w="9360">
            <a:solidFill>
              <a:schemeClr val="lt1"/>
            </a:solidFill>
            <a:round/>
          </a:ln>
        </p:spPr>
      </p:pic>
      <p:pic>
        <p:nvPicPr>
          <p:cNvPr id="173" name="Google Shape;228;p32" descr=""/>
          <p:cNvPicPr/>
          <p:nvPr/>
        </p:nvPicPr>
        <p:blipFill>
          <a:blip r:embed="rId3"/>
          <a:stretch/>
        </p:blipFill>
        <p:spPr>
          <a:xfrm>
            <a:off x="480960" y="1837080"/>
            <a:ext cx="7307280" cy="3305880"/>
          </a:xfrm>
          <a:prstGeom prst="rect">
            <a:avLst/>
          </a:prstGeom>
          <a:ln>
            <a:noFill/>
          </a:ln>
        </p:spPr>
      </p:pic>
      <p:sp>
        <p:nvSpPr>
          <p:cNvPr id="174" name="TextShape 3"/>
          <p:cNvSpPr txBox="1"/>
          <p:nvPr/>
        </p:nvSpPr>
        <p:spPr>
          <a:xfrm>
            <a:off x="480960" y="14248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Same idea but with more emphasis on Microsoft ecosystem: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242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Easy Part :)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fractal.h: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          fractal.cpp: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62;p14" descr=""/>
          <p:cNvPicPr/>
          <p:nvPr/>
        </p:nvPicPr>
        <p:blipFill>
          <a:blip r:embed="rId1"/>
          <a:stretch/>
        </p:blipFill>
        <p:spPr>
          <a:xfrm>
            <a:off x="287280" y="1593720"/>
            <a:ext cx="4662000" cy="2656800"/>
          </a:xfrm>
          <a:prstGeom prst="rect">
            <a:avLst/>
          </a:prstGeom>
          <a:ln>
            <a:noFill/>
          </a:ln>
        </p:spPr>
      </p:pic>
      <p:pic>
        <p:nvPicPr>
          <p:cNvPr id="83" name="Google Shape;63;p14" descr=""/>
          <p:cNvPicPr/>
          <p:nvPr/>
        </p:nvPicPr>
        <p:blipFill>
          <a:blip r:embed="rId2"/>
          <a:stretch/>
        </p:blipFill>
        <p:spPr>
          <a:xfrm>
            <a:off x="4949640" y="1593720"/>
            <a:ext cx="4133160" cy="249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Travis CI - Adding Tests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35;p33" descr=""/>
          <p:cNvPicPr/>
          <p:nvPr/>
        </p:nvPicPr>
        <p:blipFill>
          <a:blip r:embed="rId1"/>
          <a:stretch/>
        </p:blipFill>
        <p:spPr>
          <a:xfrm>
            <a:off x="480960" y="281880"/>
            <a:ext cx="497160" cy="49320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36;p33" descr=""/>
          <p:cNvPicPr/>
          <p:nvPr/>
        </p:nvPicPr>
        <p:blipFill>
          <a:blip r:embed="rId2"/>
          <a:stretch/>
        </p:blipFill>
        <p:spPr>
          <a:xfrm>
            <a:off x="287280" y="1406520"/>
            <a:ext cx="3540600" cy="831600"/>
          </a:xfrm>
          <a:prstGeom prst="rect">
            <a:avLst/>
          </a:prstGeom>
          <a:ln>
            <a:noFill/>
          </a:ln>
        </p:spPr>
      </p:pic>
      <p:pic>
        <p:nvPicPr>
          <p:cNvPr id="178" name="Google Shape;237;p33" descr=""/>
          <p:cNvPicPr/>
          <p:nvPr/>
        </p:nvPicPr>
        <p:blipFill>
          <a:blip r:embed="rId3"/>
          <a:stretch/>
        </p:blipFill>
        <p:spPr>
          <a:xfrm>
            <a:off x="287280" y="2691360"/>
            <a:ext cx="8388000" cy="18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Travis CI - Publishing Artifacts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243;p34" descr=""/>
          <p:cNvPicPr/>
          <p:nvPr/>
        </p:nvPicPr>
        <p:blipFill>
          <a:blip r:embed="rId1"/>
          <a:stretch/>
        </p:blipFill>
        <p:spPr>
          <a:xfrm>
            <a:off x="480960" y="281880"/>
            <a:ext cx="497160" cy="493200"/>
          </a:xfrm>
          <a:prstGeom prst="rect">
            <a:avLst/>
          </a:prstGeom>
          <a:ln>
            <a:noFill/>
          </a:ln>
        </p:spPr>
      </p:pic>
      <p:pic>
        <p:nvPicPr>
          <p:cNvPr id="181" name="Google Shape;244;p34" descr=""/>
          <p:cNvPicPr/>
          <p:nvPr/>
        </p:nvPicPr>
        <p:blipFill>
          <a:blip r:embed="rId2"/>
          <a:stretch/>
        </p:blipFill>
        <p:spPr>
          <a:xfrm>
            <a:off x="351720" y="3242880"/>
            <a:ext cx="4415400" cy="162684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351720" y="2313360"/>
            <a:ext cx="8109720" cy="81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sudo apt-get install ruby-dev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sudo gem install travis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travis encrypt GITHUB_TOKEN="5d4</a:t>
            </a:r>
            <a:r>
              <a:rPr b="1" lang="en-US" sz="1400" spc="-1" strike="noStrike">
                <a:solidFill>
                  <a:srgbClr val="cc0000"/>
                </a:solidFill>
                <a:latin typeface="Courier New"/>
                <a:ea typeface="Courier New"/>
              </a:rPr>
              <a:t>lalalalalalalalalalalalalalalalalala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0f5"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83" name="Google Shape;246;p34" descr=""/>
          <p:cNvPicPr/>
          <p:nvPr/>
        </p:nvPicPr>
        <p:blipFill>
          <a:blip r:embed="rId3"/>
          <a:stretch/>
        </p:blipFill>
        <p:spPr>
          <a:xfrm>
            <a:off x="351720" y="902160"/>
            <a:ext cx="7006320" cy="1444320"/>
          </a:xfrm>
          <a:prstGeom prst="rect">
            <a:avLst/>
          </a:prstGeom>
          <a:ln>
            <a:noFill/>
          </a:ln>
        </p:spPr>
      </p:pic>
      <p:pic>
        <p:nvPicPr>
          <p:cNvPr id="184" name="Google Shape;247;p34" descr=""/>
          <p:cNvPicPr/>
          <p:nvPr/>
        </p:nvPicPr>
        <p:blipFill>
          <a:blip r:embed="rId4"/>
          <a:stretch/>
        </p:blipFill>
        <p:spPr>
          <a:xfrm>
            <a:off x="4949280" y="3242880"/>
            <a:ext cx="5810760" cy="170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Coveralls - Code-Coverage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253;p35" descr=""/>
          <p:cNvPicPr/>
          <p:nvPr/>
        </p:nvPicPr>
        <p:blipFill>
          <a:blip r:embed="rId1"/>
          <a:stretch/>
        </p:blipFill>
        <p:spPr>
          <a:xfrm>
            <a:off x="1514160" y="995760"/>
            <a:ext cx="6115320" cy="157572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254;p35" descr=""/>
          <p:cNvPicPr/>
          <p:nvPr/>
        </p:nvPicPr>
        <p:blipFill>
          <a:blip r:embed="rId2"/>
          <a:stretch/>
        </p:blipFill>
        <p:spPr>
          <a:xfrm>
            <a:off x="1570680" y="2057400"/>
            <a:ext cx="6001920" cy="3009240"/>
          </a:xfrm>
          <a:prstGeom prst="rect">
            <a:avLst/>
          </a:prstGeom>
          <a:ln>
            <a:noFill/>
          </a:ln>
        </p:spPr>
      </p:pic>
      <p:pic>
        <p:nvPicPr>
          <p:cNvPr id="188" name="Google Shape;255;p35" descr=""/>
          <p:cNvPicPr/>
          <p:nvPr/>
        </p:nvPicPr>
        <p:blipFill>
          <a:blip r:embed="rId3"/>
          <a:stretch/>
        </p:blipFill>
        <p:spPr>
          <a:xfrm>
            <a:off x="443520" y="242280"/>
            <a:ext cx="630360" cy="6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Coveralls - Code-Coverage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oogle Shape;261;p36" descr=""/>
          <p:cNvPicPr/>
          <p:nvPr/>
        </p:nvPicPr>
        <p:blipFill>
          <a:blip r:embed="rId1"/>
          <a:stretch/>
        </p:blipFill>
        <p:spPr>
          <a:xfrm>
            <a:off x="480960" y="1140840"/>
            <a:ext cx="5743440" cy="126720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480960" y="2696400"/>
            <a:ext cx="8727120" cy="19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# Install CppCoveralls: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pip install --user cpp-coveralls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# Build with coverage support: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cmake .. -DBUILD_COVERAGE=true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# Send data to coveralls: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coveralls --exclude tools --exclude test --exclude build --gcov-options '\-lp';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92" name="Google Shape;263;p36" descr=""/>
          <p:cNvPicPr/>
          <p:nvPr/>
        </p:nvPicPr>
        <p:blipFill>
          <a:blip r:embed="rId2"/>
          <a:stretch/>
        </p:blipFill>
        <p:spPr>
          <a:xfrm>
            <a:off x="443520" y="242280"/>
            <a:ext cx="630360" cy="63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IDE for Cross-Platform Open-Source C++?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269;p37" descr=""/>
          <p:cNvPicPr/>
          <p:nvPr/>
        </p:nvPicPr>
        <p:blipFill>
          <a:blip r:embed="rId1"/>
          <a:stretch/>
        </p:blipFill>
        <p:spPr>
          <a:xfrm>
            <a:off x="388800" y="242280"/>
            <a:ext cx="574560" cy="572400"/>
          </a:xfrm>
          <a:prstGeom prst="rect">
            <a:avLst/>
          </a:prstGeom>
          <a:ln>
            <a:noFill/>
          </a:ln>
        </p:spPr>
      </p:pic>
      <p:pic>
        <p:nvPicPr>
          <p:cNvPr id="195" name="Google Shape;270;p37" descr=""/>
          <p:cNvPicPr/>
          <p:nvPr/>
        </p:nvPicPr>
        <p:blipFill>
          <a:blip r:embed="rId2"/>
          <a:stretch/>
        </p:blipFill>
        <p:spPr>
          <a:xfrm>
            <a:off x="388800" y="996840"/>
            <a:ext cx="7728480" cy="3976560"/>
          </a:xfrm>
          <a:prstGeom prst="rect">
            <a:avLst/>
          </a:prstGeom>
          <a:ln>
            <a:noFill/>
          </a:ln>
        </p:spPr>
      </p:pic>
      <p:pic>
        <p:nvPicPr>
          <p:cNvPr id="196" name="Google Shape;271;p37" descr=""/>
          <p:cNvPicPr/>
          <p:nvPr/>
        </p:nvPicPr>
        <p:blipFill>
          <a:blip r:embed="rId3"/>
          <a:stretch/>
        </p:blipFill>
        <p:spPr>
          <a:xfrm>
            <a:off x="5803920" y="3101400"/>
            <a:ext cx="2928240" cy="18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11760" y="242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Future Topics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Package management with vcpkg and Connan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Integration with Python, .NET, Matlab and Node.js with CMake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Building installers for different platforms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Logging in open-source cross-platform C++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Generating and publishing documentation with Doxygen and GitHub pages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242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Asking the Real Questions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Where to manage the code?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to make sure it compiles on different platforms and tool-chains?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to test that it works?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people are supposed to use the library?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Where to host the documentation and how to keep it up-to-date?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to package the library for different platforms and usages?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How to make the library accessible from other languages?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2422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Modern C++ Utility Belt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5;p16" descr=""/>
          <p:cNvPicPr/>
          <p:nvPr/>
        </p:nvPicPr>
        <p:blipFill>
          <a:blip r:embed="rId1"/>
          <a:stretch/>
        </p:blipFill>
        <p:spPr>
          <a:xfrm>
            <a:off x="2722320" y="1571760"/>
            <a:ext cx="1770480" cy="2077920"/>
          </a:xfrm>
          <a:prstGeom prst="rect">
            <a:avLst/>
          </a:prstGeom>
          <a:ln>
            <a:noFill/>
          </a:ln>
        </p:spPr>
      </p:pic>
      <p:pic>
        <p:nvPicPr>
          <p:cNvPr id="88" name="Google Shape;76;p16" descr=""/>
          <p:cNvPicPr/>
          <p:nvPr/>
        </p:nvPicPr>
        <p:blipFill>
          <a:blip r:embed="rId2"/>
          <a:stretch/>
        </p:blipFill>
        <p:spPr>
          <a:xfrm>
            <a:off x="60840" y="1457280"/>
            <a:ext cx="2774880" cy="2306520"/>
          </a:xfrm>
          <a:prstGeom prst="rect">
            <a:avLst/>
          </a:prstGeom>
          <a:ln>
            <a:noFill/>
          </a:ln>
        </p:spPr>
      </p:pic>
      <p:pic>
        <p:nvPicPr>
          <p:cNvPr id="89" name="Google Shape;77;p16" descr=""/>
          <p:cNvPicPr/>
          <p:nvPr/>
        </p:nvPicPr>
        <p:blipFill>
          <a:blip r:embed="rId3"/>
          <a:stretch/>
        </p:blipFill>
        <p:spPr>
          <a:xfrm>
            <a:off x="4604400" y="1553400"/>
            <a:ext cx="2161800" cy="2114280"/>
          </a:xfrm>
          <a:prstGeom prst="rect">
            <a:avLst/>
          </a:prstGeom>
          <a:ln>
            <a:noFill/>
          </a:ln>
        </p:spPr>
      </p:pic>
      <p:pic>
        <p:nvPicPr>
          <p:cNvPr id="90" name="Google Shape;78;p16" descr=""/>
          <p:cNvPicPr/>
          <p:nvPr/>
        </p:nvPicPr>
        <p:blipFill>
          <a:blip r:embed="rId4"/>
          <a:stretch/>
        </p:blipFill>
        <p:spPr>
          <a:xfrm>
            <a:off x="6863040" y="1543680"/>
            <a:ext cx="2072520" cy="205596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287280" y="3793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GitHub                     Catch                         CMake                         Travis CI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85;p17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Instead of maintaining an sln file, and a makefile, and an XCode project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CMake will generate these for you, and then some!</a:t>
            </a:r>
            <a:br/>
            <a:br/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CMakeLists.txt: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87;p17" descr=""/>
          <p:cNvPicPr/>
          <p:nvPr/>
        </p:nvPicPr>
        <p:blipFill>
          <a:blip r:embed="rId2"/>
          <a:stretch/>
        </p:blipFill>
        <p:spPr>
          <a:xfrm>
            <a:off x="6985800" y="2441520"/>
            <a:ext cx="1821960" cy="1924200"/>
          </a:xfrm>
          <a:prstGeom prst="rect">
            <a:avLst/>
          </a:prstGeom>
          <a:ln>
            <a:noFill/>
          </a:ln>
        </p:spPr>
      </p:pic>
      <p:pic>
        <p:nvPicPr>
          <p:cNvPr id="96" name="Google Shape;88;p17" descr=""/>
          <p:cNvPicPr/>
          <p:nvPr/>
        </p:nvPicPr>
        <p:blipFill>
          <a:blip r:embed="rId3"/>
          <a:stretch/>
        </p:blipFill>
        <p:spPr>
          <a:xfrm>
            <a:off x="402120" y="2441520"/>
            <a:ext cx="6492600" cy="192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94;p18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287280" y="1655640"/>
            <a:ext cx="8520120" cy="271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mkdir build &amp;&amp; cd 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 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 --build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02;p19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287280" y="1655640"/>
            <a:ext cx="8520120" cy="271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mkdir build &amp;&amp; cd 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 .. </a:t>
            </a:r>
            <a:r>
              <a:rPr b="1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-DCMAKE_BUILD_TYPE=Release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 --build . </a:t>
            </a:r>
            <a:r>
              <a:rPr b="1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--config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0;p20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sp>
        <p:nvSpPr>
          <p:cNvPr id="107" name="TextShape 2"/>
          <p:cNvSpPr txBox="1"/>
          <p:nvPr/>
        </p:nvSpPr>
        <p:spPr>
          <a:xfrm>
            <a:off x="287280" y="950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CMake is meant to be modular        </a:t>
            </a: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tools/CMakeLists.txt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CMakeLists.txt: 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        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Courier New"/>
                <a:ea typeface="Courier New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12;p20" descr=""/>
          <p:cNvPicPr/>
          <p:nvPr/>
        </p:nvPicPr>
        <p:blipFill>
          <a:blip r:embed="rId2"/>
          <a:stretch/>
        </p:blipFill>
        <p:spPr>
          <a:xfrm>
            <a:off x="460080" y="1381680"/>
            <a:ext cx="2076120" cy="160920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13;p20" descr=""/>
          <p:cNvPicPr/>
          <p:nvPr/>
        </p:nvPicPr>
        <p:blipFill>
          <a:blip r:embed="rId3"/>
          <a:stretch/>
        </p:blipFill>
        <p:spPr>
          <a:xfrm>
            <a:off x="4005360" y="1381680"/>
            <a:ext cx="5177520" cy="30744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14;p20" descr=""/>
          <p:cNvPicPr/>
          <p:nvPr/>
        </p:nvPicPr>
        <p:blipFill>
          <a:blip r:embed="rId4"/>
          <a:stretch/>
        </p:blipFill>
        <p:spPr>
          <a:xfrm>
            <a:off x="460080" y="3405240"/>
            <a:ext cx="3112200" cy="72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964080" y="242280"/>
            <a:ext cx="78681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CMake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20;p21" descr=""/>
          <p:cNvPicPr/>
          <p:nvPr/>
        </p:nvPicPr>
        <p:blipFill>
          <a:blip r:embed="rId1"/>
          <a:stretch/>
        </p:blipFill>
        <p:spPr>
          <a:xfrm>
            <a:off x="495720" y="299880"/>
            <a:ext cx="468000" cy="45756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21;p21" descr=""/>
          <p:cNvPicPr/>
          <p:nvPr/>
        </p:nvPicPr>
        <p:blipFill>
          <a:blip r:embed="rId2"/>
          <a:stretch/>
        </p:blipFill>
        <p:spPr>
          <a:xfrm>
            <a:off x="495720" y="1784160"/>
            <a:ext cx="3920040" cy="3125880"/>
          </a:xfrm>
          <a:prstGeom prst="rect">
            <a:avLst/>
          </a:prstGeom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</p:pic>
      <p:pic>
        <p:nvPicPr>
          <p:cNvPr id="114" name="Google Shape;122;p21" descr=""/>
          <p:cNvPicPr/>
          <p:nvPr/>
        </p:nvPicPr>
        <p:blipFill>
          <a:blip r:embed="rId3"/>
          <a:stretch/>
        </p:blipFill>
        <p:spPr>
          <a:xfrm>
            <a:off x="4572000" y="1784160"/>
            <a:ext cx="3920040" cy="3123720"/>
          </a:xfrm>
          <a:prstGeom prst="rect">
            <a:avLst/>
          </a:prstGeom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</p:pic>
      <p:sp>
        <p:nvSpPr>
          <p:cNvPr id="115" name="TextShape 2"/>
          <p:cNvSpPr txBox="1"/>
          <p:nvPr/>
        </p:nvSpPr>
        <p:spPr>
          <a:xfrm>
            <a:off x="311760" y="1314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Windows 10: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Ubuntu 16.04: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42080" y="921600"/>
            <a:ext cx="8520120" cy="498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Courier New"/>
                <a:ea typeface="Courier New"/>
              </a:rPr>
              <a:t>cmake .. -DBUILD_TOOLS=true &amp;&amp; cmake --build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2018-11-20T19:06:00Z</dcterms:modified>
  <cp:revision>1</cp:revision>
  <dc:subject/>
  <dc:title/>
</cp:coreProperties>
</file>