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9" r:id="rId12"/>
    <p:sldId id="270" r:id="rId13"/>
    <p:sldId id="271" r:id="rId14"/>
    <p:sldId id="267" r:id="rId15"/>
    <p:sldId id="272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0CC"/>
    <a:srgbClr val="9ACD4C"/>
    <a:srgbClr val="D35940"/>
    <a:srgbClr val="CCE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92" d="100"/>
          <a:sy n="9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std::string</c:v>
                </c:pt>
              </c:strCache>
            </c:strRef>
          </c:tx>
          <c:spPr>
            <a:solidFill>
              <a:srgbClr val="D35940"/>
            </a:solidFill>
            <a:ln>
              <a:noFill/>
            </a:ln>
            <a:effectLst/>
          </c:spPr>
          <c:invertIfNegative val="0"/>
          <c:cat>
            <c:strRef>
              <c:f>גיליון1!$A$2:$A$4</c:f>
              <c:strCache>
                <c:ptCount val="3"/>
                <c:pt idx="0">
                  <c:v>10K items</c:v>
                </c:pt>
                <c:pt idx="1">
                  <c:v>100K items</c:v>
                </c:pt>
                <c:pt idx="2">
                  <c:v>1M items</c:v>
                </c:pt>
              </c:strCache>
            </c:strRef>
          </c:cat>
          <c:val>
            <c:numRef>
              <c:f>גיליון1!$B$2:$B$4</c:f>
              <c:numCache>
                <c:formatCode>General</c:formatCode>
                <c:ptCount val="3"/>
                <c:pt idx="0">
                  <c:v>2993.0162953109416</c:v>
                </c:pt>
                <c:pt idx="1">
                  <c:v>1113.0348750927531</c:v>
                </c:pt>
                <c:pt idx="2">
                  <c:v>532.82813332543958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2-4D7F-BAE6-35D8EDB5132A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2B Keydomet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גיליון1!$A$2:$A$4</c:f>
              <c:strCache>
                <c:ptCount val="3"/>
                <c:pt idx="0">
                  <c:v>10K items</c:v>
                </c:pt>
                <c:pt idx="1">
                  <c:v>100K items</c:v>
                </c:pt>
                <c:pt idx="2">
                  <c:v>1M items</c:v>
                </c:pt>
              </c:strCache>
            </c:strRef>
          </c:cat>
          <c:val>
            <c:numRef>
              <c:f>גיליון1!$C$2:$C$4</c:f>
              <c:numCache>
                <c:formatCode>General</c:formatCode>
                <c:ptCount val="3"/>
                <c:pt idx="0">
                  <c:v>5154.6391752577319</c:v>
                </c:pt>
                <c:pt idx="1">
                  <c:v>1560.8740894901146</c:v>
                </c:pt>
                <c:pt idx="2">
                  <c:v>725.86498911202511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A2-4D7F-BAE6-35D8EDB5132A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4B Keydomet</c:v>
                </c:pt>
              </c:strCache>
            </c:strRef>
          </c:tx>
          <c:spPr>
            <a:solidFill>
              <a:srgbClr val="63A0CC"/>
            </a:solidFill>
            <a:ln>
              <a:noFill/>
            </a:ln>
            <a:effectLst/>
          </c:spPr>
          <c:invertIfNegative val="0"/>
          <c:cat>
            <c:strRef>
              <c:f>גיליון1!$A$2:$A$4</c:f>
              <c:strCache>
                <c:ptCount val="3"/>
                <c:pt idx="0">
                  <c:v>10K items</c:v>
                </c:pt>
                <c:pt idx="1">
                  <c:v>100K items</c:v>
                </c:pt>
                <c:pt idx="2">
                  <c:v>1M items</c:v>
                </c:pt>
              </c:strCache>
            </c:strRef>
          </c:cat>
          <c:val>
            <c:numRef>
              <c:f>גיליון1!$D$2:$D$4</c:f>
              <c:numCache>
                <c:formatCode>General</c:formatCode>
                <c:ptCount val="3"/>
                <c:pt idx="0">
                  <c:v>6849.3150684931506</c:v>
                </c:pt>
                <c:pt idx="1">
                  <c:v>2749.7708524289642</c:v>
                </c:pt>
                <c:pt idx="2">
                  <c:v>1239.6694214876034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A2-4D7F-BAE6-35D8EDB5132A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8B Keydomet</c:v>
                </c:pt>
              </c:strCache>
            </c:strRef>
          </c:tx>
          <c:spPr>
            <a:solidFill>
              <a:srgbClr val="9ACD4C"/>
            </a:solidFill>
            <a:ln>
              <a:noFill/>
            </a:ln>
            <a:effectLst/>
          </c:spPr>
          <c:invertIfNegative val="0"/>
          <c:cat>
            <c:strRef>
              <c:f>גיליון1!$A$2:$A$4</c:f>
              <c:strCache>
                <c:ptCount val="3"/>
                <c:pt idx="0">
                  <c:v>10K items</c:v>
                </c:pt>
                <c:pt idx="1">
                  <c:v>100K items</c:v>
                </c:pt>
                <c:pt idx="2">
                  <c:v>1M items</c:v>
                </c:pt>
              </c:strCache>
            </c:strRef>
          </c:cat>
          <c:val>
            <c:numRef>
              <c:f>גיליון1!$E$2:$E$4</c:f>
              <c:numCache>
                <c:formatCode>General</c:formatCode>
                <c:ptCount val="3"/>
                <c:pt idx="0">
                  <c:v>6726.4573991031393</c:v>
                </c:pt>
                <c:pt idx="1">
                  <c:v>2727.272727272727</c:v>
                </c:pt>
                <c:pt idx="2">
                  <c:v>1292.5463162429987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A2-4D7F-BAE6-35D8EDB51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87557952"/>
        <c:axId val="-1187562848"/>
      </c:barChart>
      <c:catAx>
        <c:axId val="-118755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187562848"/>
        <c:crosses val="autoZero"/>
        <c:auto val="1"/>
        <c:lblAlgn val="ctr"/>
        <c:lblOffset val="100"/>
        <c:noMultiLvlLbl val="0"/>
      </c:catAx>
      <c:valAx>
        <c:axId val="-118756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Lookups</a:t>
                </a:r>
                <a:r>
                  <a:rPr lang="en-US" sz="1800" baseline="0" dirty="0"/>
                  <a:t> per second</a:t>
                </a:r>
                <a:endParaRPr lang="he-IL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18755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level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0.98</c:v>
                </c:pt>
                <c:pt idx="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CC-4F4B-A8BC-53D94B98B3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level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0.97</c:v>
                </c:pt>
                <c:pt idx="1">
                  <c:v>0.96</c:v>
                </c:pt>
                <c:pt idx="2">
                  <c:v>0.91</c:v>
                </c:pt>
                <c:pt idx="3">
                  <c:v>0.85</c:v>
                </c:pt>
                <c:pt idx="4">
                  <c:v>0.77</c:v>
                </c:pt>
                <c:pt idx="5">
                  <c:v>0.66</c:v>
                </c:pt>
                <c:pt idx="6">
                  <c:v>0.56999999999999995</c:v>
                </c:pt>
                <c:pt idx="7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CC-4F4B-A8BC-53D94B98B3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level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0.46</c:v>
                </c:pt>
                <c:pt idx="1">
                  <c:v>0.36</c:v>
                </c:pt>
                <c:pt idx="2">
                  <c:v>0.27</c:v>
                </c:pt>
                <c:pt idx="3">
                  <c:v>0.2</c:v>
                </c:pt>
                <c:pt idx="4">
                  <c:v>0.15</c:v>
                </c:pt>
                <c:pt idx="5">
                  <c:v>0.1</c:v>
                </c:pt>
                <c:pt idx="6">
                  <c:v>0.1</c:v>
                </c:pt>
                <c:pt idx="7">
                  <c:v>0.57999999999999996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CC-4F4B-A8BC-53D94B98B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94706896"/>
        <c:axId val="-994710160"/>
      </c:scatterChart>
      <c:valAx>
        <c:axId val="-994706896"/>
        <c:scaling>
          <c:orientation val="minMax"/>
          <c:max val="8"/>
          <c:min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Per-level comparison</a:t>
                </a:r>
                <a:r>
                  <a:rPr lang="en-US" sz="1600" baseline="0" dirty="0"/>
                  <a:t> number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994710160"/>
        <c:crosses val="autoZero"/>
        <c:crossBetween val="midCat"/>
        <c:majorUnit val="1"/>
      </c:valAx>
      <c:valAx>
        <c:axId val="-9947101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err="1"/>
                  <a:t>Keydomet</a:t>
                </a:r>
                <a:r>
                  <a:rPr lang="en-US" sz="1600" dirty="0"/>
                  <a:t> use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994706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689C3-7B7D-4F74-AACD-B4A33CFEDC8A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BFCAF-F2E4-46CD-8F3C-B7272243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graph shows LMDB</a:t>
            </a:r>
            <a:r>
              <a:rPr lang="en-US" baseline="0" dirty="0"/>
              <a:t> </a:t>
            </a:r>
            <a:r>
              <a:rPr lang="en-US" baseline="0" dirty="0" err="1"/>
              <a:t>keydomet</a:t>
            </a:r>
            <a:r>
              <a:rPr lang="en-US" baseline="0" dirty="0"/>
              <a:t> usage </a:t>
            </a:r>
            <a:r>
              <a:rPr lang="en-US" i="1" baseline="0" dirty="0"/>
              <a:t>percent</a:t>
            </a:r>
            <a:r>
              <a:rPr lang="en-US" i="0" baseline="0" dirty="0"/>
              <a:t>, not absolute numbers. The increase at the ends is the results of not finding the desired key, which means many non-matching comparisons. However, the absolute number of lookups traversing the full 8 steps is small – when a match is found, a lookup can end much sooner. Also, any match necessarily includes at least one string comparison, whereas non-matching lookups might use </a:t>
            </a:r>
            <a:r>
              <a:rPr lang="en-US" i="0" baseline="0" dirty="0" err="1"/>
              <a:t>keydomet</a:t>
            </a:r>
            <a:r>
              <a:rPr lang="en-US" i="0" baseline="0" dirty="0"/>
              <a:t> comparisons all the way through.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BFCAF-F2E4-46CD-8F3C-B72722433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3D0B47AD-7F47-4F3B-9B93-1E05A45AE82C}" type="datetimeFigureOut">
              <a:rPr lang="he-IL" smtClean="0"/>
              <a:t>ד'/אב/תשע"ח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F81DACC-D004-4920-9C30-A4E28F5A4F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1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3D0B47AD-7F47-4F3B-9B93-1E05A45AE82C}" type="datetimeFigureOut">
              <a:rPr lang="he-IL" smtClean="0"/>
              <a:t>ד'/אב/תשע"ח</a:t>
            </a:fld>
            <a:endParaRPr lang="he-I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F81DACC-D004-4920-9C30-A4E28F5A4F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9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7AD-7F47-4F3B-9B93-1E05A45AE82C}" type="datetimeFigureOut">
              <a:rPr lang="he-IL" smtClean="0"/>
              <a:t>ד'/אב/תשע"ח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DACC-D004-4920-9C30-A4E28F5A4F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0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7AD-7F47-4F3B-9B93-1E05A45AE82C}" type="datetimeFigureOut">
              <a:rPr lang="he-IL" smtClean="0"/>
              <a:t>ד'/אב/תשע"ח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DACC-D004-4920-9C30-A4E28F5A4F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4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7AD-7F47-4F3B-9B93-1E05A45AE82C}" type="datetimeFigureOut">
              <a:rPr lang="he-IL" smtClean="0"/>
              <a:t>ד'/אב/תשע"ח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DACC-D004-4920-9C30-A4E28F5A4F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371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7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47AD-7F47-4F3B-9B93-1E05A45AE82C}" type="datetimeFigureOut">
              <a:rPr lang="he-IL" smtClean="0"/>
              <a:t>ד'/אב/תשע"ח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DACC-D004-4920-9C30-A4E28F5A4F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91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4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D842BC-AF7F-4476-ADC5-A85D80231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 err="1"/>
              <a:t>Keydomet</a:t>
            </a:r>
            <a:r>
              <a:rPr lang="en-US" dirty="0"/>
              <a:t> – making string lookups </a:t>
            </a:r>
            <a:r>
              <a:rPr lang="en-US" i="1" spc="100" dirty="0"/>
              <a:t>faster</a:t>
            </a:r>
            <a:endParaRPr lang="he-IL" i="1" spc="1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1ED90DC-B084-496C-93FE-BFEB34934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i="1" dirty="0"/>
              <a:t>Work in progress…</a:t>
            </a: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101167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D613A8-A828-46AA-91FE-1EEB6A75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applicability</a:t>
            </a: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98A763B3-DC48-4B8B-BCE5-F39AD219259A}"/>
              </a:ext>
            </a:extLst>
          </p:cNvPr>
          <p:cNvSpPr txBox="1">
            <a:spLocks/>
          </p:cNvSpPr>
          <p:nvPr/>
        </p:nvSpPr>
        <p:spPr>
          <a:xfrm>
            <a:off x="856060" y="2249487"/>
            <a:ext cx="7429499" cy="1259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Examined 500K Urban Dictionary terms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Natural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Sketched “histograms” of different words per </a:t>
            </a:r>
            <a:r>
              <a:rPr lang="en-US" dirty="0" err="1"/>
              <a:t>keydomet</a:t>
            </a:r>
            <a:r>
              <a:rPr lang="en-US" dirty="0"/>
              <a:t>: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549526" y="3740256"/>
            <a:ext cx="8042566" cy="2085626"/>
            <a:chOff x="-1450722" y="3958467"/>
            <a:chExt cx="8042566" cy="208562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7208" y="3979441"/>
              <a:ext cx="3844636" cy="20646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50722" y="3958467"/>
              <a:ext cx="3844636" cy="2085626"/>
            </a:xfrm>
            <a:prstGeom prst="rect">
              <a:avLst/>
            </a:prstGeom>
          </p:spPr>
        </p:pic>
      </p:grpSp>
      <p:sp>
        <p:nvSpPr>
          <p:cNvPr id="11" name="הסבר: קו מכופף עם קו אנכי 32">
            <a:extLst>
              <a:ext uri="{FF2B5EF4-FFF2-40B4-BE49-F238E27FC236}">
                <a16:creationId xmlns:a16="http://schemas.microsoft.com/office/drawing/2014/main" id="{0C5853C6-0B37-42DE-A943-F9A4C75C9A70}"/>
              </a:ext>
            </a:extLst>
          </p:cNvPr>
          <p:cNvSpPr/>
          <p:nvPr/>
        </p:nvSpPr>
        <p:spPr>
          <a:xfrm>
            <a:off x="6446224" y="4234766"/>
            <a:ext cx="2374468" cy="84722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233"/>
              <a:gd name="adj6" fmla="val -39422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tlCol="1" anchor="ctr"/>
          <a:lstStyle/>
          <a:p>
            <a:r>
              <a:rPr lang="en-US" sz="2000" dirty="0"/>
              <a:t>Almost no different words mapped to the same </a:t>
            </a:r>
            <a:r>
              <a:rPr lang="en-US" sz="2000" dirty="0" err="1"/>
              <a:t>keydomet</a:t>
            </a:r>
            <a:endParaRPr lang="he-IL" sz="2000" dirty="0"/>
          </a:p>
        </p:txBody>
      </p:sp>
      <p:sp>
        <p:nvSpPr>
          <p:cNvPr id="12" name="הסבר: קו מכופף עם קו אנכי 32">
            <a:extLst>
              <a:ext uri="{FF2B5EF4-FFF2-40B4-BE49-F238E27FC236}">
                <a16:creationId xmlns:a16="http://schemas.microsoft.com/office/drawing/2014/main" id="{0C5853C6-0B37-42DE-A943-F9A4C75C9A70}"/>
              </a:ext>
            </a:extLst>
          </p:cNvPr>
          <p:cNvSpPr/>
          <p:nvPr/>
        </p:nvSpPr>
        <p:spPr>
          <a:xfrm>
            <a:off x="2196341" y="4234766"/>
            <a:ext cx="2374468" cy="84722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080"/>
              <a:gd name="adj6" fmla="val -30232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tlCol="1" anchor="ctr"/>
          <a:lstStyle/>
          <a:p>
            <a:r>
              <a:rPr lang="en-US" sz="2000" dirty="0"/>
              <a:t>String comparison sometimes required for different words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46889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DB #1 - LMDB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in-memory key-value store</a:t>
            </a:r>
          </a:p>
          <a:p>
            <a:r>
              <a:rPr lang="en-US" dirty="0"/>
              <a:t>Internal data structure: B+ tree</a:t>
            </a:r>
          </a:p>
          <a:p>
            <a:r>
              <a:rPr lang="en-US" dirty="0"/>
              <a:t>7 years old, &gt;1000 commits, 19 </a:t>
            </a:r>
            <a:r>
              <a:rPr lang="en-US" dirty="0" err="1"/>
              <a:t>contributers</a:t>
            </a:r>
            <a:endParaRPr lang="en-US" dirty="0"/>
          </a:p>
          <a:p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Namir</a:t>
            </a:r>
            <a:r>
              <a:rPr lang="en-US" dirty="0"/>
              <a:t> and </a:t>
            </a:r>
            <a:r>
              <a:rPr lang="en-US" dirty="0" err="1"/>
              <a:t>Aviad</a:t>
            </a:r>
            <a:r>
              <a:rPr lang="en-US" dirty="0"/>
              <a:t> </a:t>
            </a:r>
            <a:r>
              <a:rPr lang="en-US" dirty="0" err="1"/>
              <a:t>Rozenknof</a:t>
            </a:r>
            <a:r>
              <a:rPr lang="en-US" dirty="0"/>
              <a:t> applied </a:t>
            </a:r>
            <a:r>
              <a:rPr lang="en-US" dirty="0" err="1"/>
              <a:t>keydomet</a:t>
            </a:r>
            <a:r>
              <a:rPr lang="en-US" dirty="0"/>
              <a:t> and measured lookup times:</a:t>
            </a:r>
          </a:p>
          <a:p>
            <a:pPr lvl="1"/>
            <a:r>
              <a:rPr lang="en-US" b="1" dirty="0"/>
              <a:t>~20%</a:t>
            </a:r>
            <a:r>
              <a:rPr lang="en-US" dirty="0"/>
              <a:t> improvement for 4-byte </a:t>
            </a:r>
            <a:r>
              <a:rPr lang="en-US" dirty="0" err="1"/>
              <a:t>keydomet</a:t>
            </a:r>
            <a:r>
              <a:rPr lang="en-US" dirty="0"/>
              <a:t>!</a:t>
            </a:r>
          </a:p>
          <a:p>
            <a:pPr lvl="1"/>
            <a:r>
              <a:rPr lang="en-US" b="1" dirty="0"/>
              <a:t>~27%</a:t>
            </a:r>
            <a:r>
              <a:rPr lang="en-US" dirty="0"/>
              <a:t> improvement for 8-byte </a:t>
            </a:r>
            <a:r>
              <a:rPr lang="en-US" dirty="0" err="1"/>
              <a:t>keydomet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810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DB #2 - </a:t>
            </a:r>
            <a:r>
              <a:rPr lang="en-US" dirty="0" err="1"/>
              <a:t>LevelDB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persistent key-value store</a:t>
            </a:r>
          </a:p>
          <a:p>
            <a:pPr lvl="1"/>
            <a:r>
              <a:rPr lang="en-US" dirty="0"/>
              <a:t>Increased </a:t>
            </a:r>
            <a:r>
              <a:rPr lang="en-US" dirty="0" err="1"/>
              <a:t>memtable</a:t>
            </a:r>
            <a:r>
              <a:rPr lang="en-US" dirty="0"/>
              <a:t> size to eliminate I/O aspect</a:t>
            </a:r>
          </a:p>
          <a:p>
            <a:r>
              <a:rPr lang="en-US" dirty="0"/>
              <a:t>Internal data structure: skip list</a:t>
            </a:r>
          </a:p>
          <a:p>
            <a:pPr lvl="1"/>
            <a:r>
              <a:rPr lang="en-US" dirty="0"/>
              <a:t>Extended a general-purpose type (Slice)</a:t>
            </a:r>
          </a:p>
          <a:p>
            <a:r>
              <a:rPr lang="en-US" dirty="0"/>
              <a:t>Ophir Katz and Mark </a:t>
            </a:r>
            <a:r>
              <a:rPr lang="en-US" dirty="0" err="1"/>
              <a:t>Erlich</a:t>
            </a:r>
            <a:r>
              <a:rPr lang="en-US" dirty="0"/>
              <a:t> applied </a:t>
            </a:r>
            <a:r>
              <a:rPr lang="en-US" dirty="0" err="1"/>
              <a:t>keydomet</a:t>
            </a:r>
            <a:r>
              <a:rPr lang="en-US" dirty="0"/>
              <a:t> and measured lookup times:</a:t>
            </a:r>
          </a:p>
          <a:p>
            <a:pPr lvl="1"/>
            <a:r>
              <a:rPr lang="en-US" b="1" dirty="0"/>
              <a:t>~22%</a:t>
            </a:r>
            <a:r>
              <a:rPr lang="en-US" dirty="0"/>
              <a:t> improvement for 8-byte </a:t>
            </a:r>
            <a:r>
              <a:rPr lang="en-US" dirty="0" err="1"/>
              <a:t>keydomet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332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measured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Keydomet</a:t>
            </a:r>
            <a:r>
              <a:rPr lang="en-US" dirty="0"/>
              <a:t> sufficient on vast majority of comparisons</a:t>
            </a:r>
          </a:p>
          <a:p>
            <a:pPr lvl="1"/>
            <a:r>
              <a:rPr lang="en-US" dirty="0"/>
              <a:t>Verified: use of </a:t>
            </a:r>
            <a:r>
              <a:rPr lang="en-US" dirty="0" err="1"/>
              <a:t>keydomet</a:t>
            </a:r>
            <a:r>
              <a:rPr lang="en-US" dirty="0"/>
              <a:t> correlates to lookup time</a:t>
            </a:r>
          </a:p>
          <a:p>
            <a:r>
              <a:rPr lang="en-US" dirty="0"/>
              <a:t>Performance counters indications:</a:t>
            </a:r>
          </a:p>
          <a:p>
            <a:pPr lvl="1"/>
            <a:r>
              <a:rPr lang="en-US" dirty="0"/>
              <a:t>Branch </a:t>
            </a:r>
            <a:r>
              <a:rPr lang="en-US" dirty="0" err="1"/>
              <a:t>misprediction</a:t>
            </a:r>
            <a:r>
              <a:rPr lang="en-US" dirty="0"/>
              <a:t> rate significantly reduced</a:t>
            </a:r>
          </a:p>
          <a:p>
            <a:pPr lvl="1"/>
            <a:r>
              <a:rPr lang="en-US" dirty="0"/>
              <a:t>L1 miss rate increased</a:t>
            </a:r>
          </a:p>
          <a:p>
            <a:pPr lvl="2"/>
            <a:r>
              <a:rPr lang="en-US" i="1" dirty="0"/>
              <a:t>Wait, what??</a:t>
            </a:r>
          </a:p>
        </p:txBody>
      </p:sp>
    </p:spTree>
    <p:extLst>
      <p:ext uri="{BB962C8B-B14F-4D97-AF65-F5344CB8AC3E}">
        <p14:creationId xmlns:p14="http://schemas.microsoft.com/office/powerpoint/2010/main" val="9217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 47">
            <a:extLst>
              <a:ext uri="{FF2B5EF4-FFF2-40B4-BE49-F238E27FC236}">
                <a16:creationId xmlns:a16="http://schemas.microsoft.com/office/drawing/2014/main" id="{E641FD92-4398-45FF-AE83-57EA62E573BD}"/>
              </a:ext>
            </a:extLst>
          </p:cNvPr>
          <p:cNvSpPr/>
          <p:nvPr/>
        </p:nvSpPr>
        <p:spPr>
          <a:xfrm>
            <a:off x="4480506" y="2960128"/>
            <a:ext cx="3640453" cy="3690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Short String Optimization (SSO)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D613A8-A828-46AA-91FE-1EEB6A75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limitations</a:t>
            </a:r>
            <a:endParaRPr lang="he-IL" dirty="0"/>
          </a:p>
        </p:txBody>
      </p:sp>
      <p:sp>
        <p:nvSpPr>
          <p:cNvPr id="4" name="מלבן 26">
            <a:extLst>
              <a:ext uri="{FF2B5EF4-FFF2-40B4-BE49-F238E27FC236}">
                <a16:creationId xmlns:a16="http://schemas.microsoft.com/office/drawing/2014/main" id="{798FBE2B-32E5-4F1D-897D-ACCF56424232}"/>
              </a:ext>
            </a:extLst>
          </p:cNvPr>
          <p:cNvSpPr/>
          <p:nvPr/>
        </p:nvSpPr>
        <p:spPr>
          <a:xfrm>
            <a:off x="1020658" y="2960128"/>
            <a:ext cx="1153283" cy="369050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0x4845</a:t>
            </a:r>
            <a:endParaRPr lang="he-IL" dirty="0"/>
          </a:p>
        </p:txBody>
      </p:sp>
      <p:grpSp>
        <p:nvGrpSpPr>
          <p:cNvPr id="6" name="קבוצה 37">
            <a:extLst>
              <a:ext uri="{FF2B5EF4-FFF2-40B4-BE49-F238E27FC236}">
                <a16:creationId xmlns:a16="http://schemas.microsoft.com/office/drawing/2014/main" id="{194102F1-1C18-49D8-B24A-EF585F5C6528}"/>
              </a:ext>
            </a:extLst>
          </p:cNvPr>
          <p:cNvGrpSpPr/>
          <p:nvPr/>
        </p:nvGrpSpPr>
        <p:grpSpPr>
          <a:xfrm>
            <a:off x="4661110" y="3795280"/>
            <a:ext cx="3459850" cy="369050"/>
            <a:chOff x="1152144" y="3474720"/>
            <a:chExt cx="5980176" cy="594360"/>
          </a:xfrm>
        </p:grpSpPr>
        <p:sp>
          <p:nvSpPr>
            <p:cNvPr id="11" name="מלבן 42">
              <a:extLst>
                <a:ext uri="{FF2B5EF4-FFF2-40B4-BE49-F238E27FC236}">
                  <a16:creationId xmlns:a16="http://schemas.microsoft.com/office/drawing/2014/main" id="{105374F3-B47E-4B97-A241-4CB459E9098D}"/>
                </a:ext>
              </a:extLst>
            </p:cNvPr>
            <p:cNvSpPr/>
            <p:nvPr/>
          </p:nvSpPr>
          <p:spPr>
            <a:xfrm>
              <a:off x="1152144" y="3474720"/>
              <a:ext cx="996696" cy="594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H</a:t>
              </a:r>
              <a:endParaRPr lang="he-IL" dirty="0"/>
            </a:p>
          </p:txBody>
        </p:sp>
        <p:sp>
          <p:nvSpPr>
            <p:cNvPr id="12" name="מלבן 43">
              <a:extLst>
                <a:ext uri="{FF2B5EF4-FFF2-40B4-BE49-F238E27FC236}">
                  <a16:creationId xmlns:a16="http://schemas.microsoft.com/office/drawing/2014/main" id="{2B2B71AC-E0FF-468B-897D-64430D0664F7}"/>
                </a:ext>
              </a:extLst>
            </p:cNvPr>
            <p:cNvSpPr/>
            <p:nvPr/>
          </p:nvSpPr>
          <p:spPr>
            <a:xfrm>
              <a:off x="2148840" y="3474720"/>
              <a:ext cx="996696" cy="594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13" name="מלבן 44">
              <a:extLst>
                <a:ext uri="{FF2B5EF4-FFF2-40B4-BE49-F238E27FC236}">
                  <a16:creationId xmlns:a16="http://schemas.microsoft.com/office/drawing/2014/main" id="{8C88D662-4F56-48A2-A03A-5126C3F63F61}"/>
                </a:ext>
              </a:extLst>
            </p:cNvPr>
            <p:cNvSpPr/>
            <p:nvPr/>
          </p:nvSpPr>
          <p:spPr>
            <a:xfrm>
              <a:off x="3145536" y="3474720"/>
              <a:ext cx="996696" cy="594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L</a:t>
              </a:r>
              <a:endParaRPr lang="he-IL" dirty="0"/>
            </a:p>
          </p:txBody>
        </p:sp>
        <p:sp>
          <p:nvSpPr>
            <p:cNvPr id="14" name="מלבן 45">
              <a:extLst>
                <a:ext uri="{FF2B5EF4-FFF2-40B4-BE49-F238E27FC236}">
                  <a16:creationId xmlns:a16="http://schemas.microsoft.com/office/drawing/2014/main" id="{E17A4067-6E4D-489B-A443-E459D659DAEC}"/>
                </a:ext>
              </a:extLst>
            </p:cNvPr>
            <p:cNvSpPr/>
            <p:nvPr/>
          </p:nvSpPr>
          <p:spPr>
            <a:xfrm>
              <a:off x="4142232" y="3474720"/>
              <a:ext cx="996696" cy="594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L</a:t>
              </a:r>
              <a:endParaRPr lang="he-IL" dirty="0"/>
            </a:p>
          </p:txBody>
        </p:sp>
        <p:sp>
          <p:nvSpPr>
            <p:cNvPr id="15" name="מלבן 46">
              <a:extLst>
                <a:ext uri="{FF2B5EF4-FFF2-40B4-BE49-F238E27FC236}">
                  <a16:creationId xmlns:a16="http://schemas.microsoft.com/office/drawing/2014/main" id="{F57643A2-22B9-49EF-AD9E-3A79F7F973F7}"/>
                </a:ext>
              </a:extLst>
            </p:cNvPr>
            <p:cNvSpPr/>
            <p:nvPr/>
          </p:nvSpPr>
          <p:spPr>
            <a:xfrm>
              <a:off x="5138928" y="3474720"/>
              <a:ext cx="996696" cy="594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O</a:t>
              </a:r>
              <a:endParaRPr lang="he-IL" dirty="0"/>
            </a:p>
          </p:txBody>
        </p:sp>
        <p:sp>
          <p:nvSpPr>
            <p:cNvPr id="16" name="מלבן 47">
              <a:extLst>
                <a:ext uri="{FF2B5EF4-FFF2-40B4-BE49-F238E27FC236}">
                  <a16:creationId xmlns:a16="http://schemas.microsoft.com/office/drawing/2014/main" id="{E641FD92-4398-45FF-AE83-57EA62E573BD}"/>
                </a:ext>
              </a:extLst>
            </p:cNvPr>
            <p:cNvSpPr/>
            <p:nvPr/>
          </p:nvSpPr>
          <p:spPr>
            <a:xfrm>
              <a:off x="6135624" y="3474720"/>
              <a:ext cx="996696" cy="594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\0</a:t>
              </a:r>
              <a:endParaRPr lang="he-IL" dirty="0"/>
            </a:p>
          </p:txBody>
        </p:sp>
      </p:grpSp>
      <p:sp>
        <p:nvSpPr>
          <p:cNvPr id="7" name="מלבן 38">
            <a:extLst>
              <a:ext uri="{FF2B5EF4-FFF2-40B4-BE49-F238E27FC236}">
                <a16:creationId xmlns:a16="http://schemas.microsoft.com/office/drawing/2014/main" id="{E7678149-5A2A-4C30-808B-0BA58B91C57F}"/>
              </a:ext>
            </a:extLst>
          </p:cNvPr>
          <p:cNvSpPr/>
          <p:nvPr/>
        </p:nvSpPr>
        <p:spPr>
          <a:xfrm>
            <a:off x="2173941" y="2960128"/>
            <a:ext cx="1153283" cy="369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size</a:t>
            </a:r>
            <a:endParaRPr lang="he-IL" dirty="0"/>
          </a:p>
        </p:txBody>
      </p:sp>
      <p:sp>
        <p:nvSpPr>
          <p:cNvPr id="8" name="מלבן 39">
            <a:extLst>
              <a:ext uri="{FF2B5EF4-FFF2-40B4-BE49-F238E27FC236}">
                <a16:creationId xmlns:a16="http://schemas.microsoft.com/office/drawing/2014/main" id="{973B0B21-F5AF-4B87-8355-880DCE110EC1}"/>
              </a:ext>
            </a:extLst>
          </p:cNvPr>
          <p:cNvSpPr/>
          <p:nvPr/>
        </p:nvSpPr>
        <p:spPr>
          <a:xfrm>
            <a:off x="3327224" y="2960128"/>
            <a:ext cx="1153283" cy="369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pointer</a:t>
            </a:r>
            <a:endParaRPr lang="he-IL" dirty="0"/>
          </a:p>
        </p:txBody>
      </p:sp>
      <p:cxnSp>
        <p:nvCxnSpPr>
          <p:cNvPr id="9" name="מחבר חץ ישר 40">
            <a:extLst>
              <a:ext uri="{FF2B5EF4-FFF2-40B4-BE49-F238E27FC236}">
                <a16:creationId xmlns:a16="http://schemas.microsoft.com/office/drawing/2014/main" id="{E3F8777E-A2C5-4EF7-806E-D214FF322FBF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4328107" y="3144653"/>
            <a:ext cx="333003" cy="83515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מלבן 41">
            <a:extLst>
              <a:ext uri="{FF2B5EF4-FFF2-40B4-BE49-F238E27FC236}">
                <a16:creationId xmlns:a16="http://schemas.microsoft.com/office/drawing/2014/main" id="{FCAF63E7-725F-40AF-B1A9-C076D3A2A08B}"/>
              </a:ext>
            </a:extLst>
          </p:cNvPr>
          <p:cNvSpPr/>
          <p:nvPr/>
        </p:nvSpPr>
        <p:spPr>
          <a:xfrm>
            <a:off x="4328107" y="2960128"/>
            <a:ext cx="152400" cy="3690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הסבר: קו מכופף עם קו אנכי 35">
            <a:extLst>
              <a:ext uri="{FF2B5EF4-FFF2-40B4-BE49-F238E27FC236}">
                <a16:creationId xmlns:a16="http://schemas.microsoft.com/office/drawing/2014/main" id="{CEB61FC4-CC42-4217-BA2C-E9B6EAD7FC87}"/>
              </a:ext>
            </a:extLst>
          </p:cNvPr>
          <p:cNvSpPr/>
          <p:nvPr/>
        </p:nvSpPr>
        <p:spPr>
          <a:xfrm>
            <a:off x="6128086" y="2331807"/>
            <a:ext cx="1992873" cy="29864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1405"/>
              <a:gd name="adj6" fmla="val -75535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0" rtlCol="1" anchor="ctr"/>
          <a:lstStyle/>
          <a:p>
            <a:r>
              <a:rPr lang="en-US" sz="2000" dirty="0">
                <a:sym typeface="Wingdings 2" panose="05020102010507070707" pitchFamily="18" charset="2"/>
              </a:rPr>
              <a:t>No pointer </a:t>
            </a:r>
            <a:r>
              <a:rPr lang="en-US" sz="2000" dirty="0" err="1">
                <a:sym typeface="Wingdings 2" panose="05020102010507070707" pitchFamily="18" charset="2"/>
              </a:rPr>
              <a:t>deref</a:t>
            </a:r>
            <a:r>
              <a:rPr lang="en-US" sz="2000" dirty="0">
                <a:sym typeface="Wingdings 2" panose="05020102010507070707" pitchFamily="18" charset="2"/>
              </a:rPr>
              <a:t>.</a:t>
            </a:r>
            <a:endParaRPr lang="he-IL" sz="2000" dirty="0"/>
          </a:p>
        </p:txBody>
      </p:sp>
      <p:sp>
        <p:nvSpPr>
          <p:cNvPr id="27" name="הסבר: קו מכופף עם קו אנכי 35">
            <a:extLst>
              <a:ext uri="{FF2B5EF4-FFF2-40B4-BE49-F238E27FC236}">
                <a16:creationId xmlns:a16="http://schemas.microsoft.com/office/drawing/2014/main" id="{CEB61FC4-CC42-4217-BA2C-E9B6EAD7FC87}"/>
              </a:ext>
            </a:extLst>
          </p:cNvPr>
          <p:cNvSpPr/>
          <p:nvPr/>
        </p:nvSpPr>
        <p:spPr>
          <a:xfrm>
            <a:off x="1970611" y="4078220"/>
            <a:ext cx="1992873" cy="29864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4491"/>
              <a:gd name="adj6" fmla="val -23152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0" rtlCol="1" anchor="ctr"/>
          <a:lstStyle/>
          <a:p>
            <a:r>
              <a:rPr lang="en-US" sz="2000" dirty="0">
                <a:sym typeface="Wingdings 2" panose="05020102010507070707" pitchFamily="18" charset="2"/>
              </a:rPr>
              <a:t>Memory overhead</a:t>
            </a:r>
            <a:endParaRPr lang="he-IL" sz="2000" dirty="0"/>
          </a:p>
        </p:txBody>
      </p:sp>
      <p:sp>
        <p:nvSpPr>
          <p:cNvPr id="28" name="הסבר: קו מכופף עם קו אנכי 35">
            <a:extLst>
              <a:ext uri="{FF2B5EF4-FFF2-40B4-BE49-F238E27FC236}">
                <a16:creationId xmlns:a16="http://schemas.microsoft.com/office/drawing/2014/main" id="{CEB61FC4-CC42-4217-BA2C-E9B6EAD7FC87}"/>
              </a:ext>
            </a:extLst>
          </p:cNvPr>
          <p:cNvSpPr/>
          <p:nvPr/>
        </p:nvSpPr>
        <p:spPr>
          <a:xfrm>
            <a:off x="4398162" y="4445907"/>
            <a:ext cx="1992873" cy="93099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359"/>
              <a:gd name="adj6" fmla="val -53393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0" rtlCol="1" anchor="ctr"/>
          <a:lstStyle/>
          <a:p>
            <a:r>
              <a:rPr lang="en-US" sz="2000" dirty="0">
                <a:sym typeface="Wingdings 2" panose="05020102010507070707" pitchFamily="18" charset="2"/>
              </a:rPr>
              <a:t>Optimized </a:t>
            </a:r>
            <a:r>
              <a:rPr lang="en-US" sz="2000" dirty="0" err="1">
                <a:sym typeface="Wingdings 2" panose="05020102010507070707" pitchFamily="18" charset="2"/>
              </a:rPr>
              <a:t>strcmp</a:t>
            </a:r>
            <a:r>
              <a:rPr lang="en-US" sz="2000" dirty="0">
                <a:sym typeface="Wingdings 2" panose="05020102010507070707" pitchFamily="18" charset="2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ym typeface="Wingdings 2" panose="05020102010507070707" pitchFamily="18" charset="2"/>
              </a:rPr>
              <a:t>repe</a:t>
            </a:r>
            <a:r>
              <a:rPr lang="en-US" sz="2000" dirty="0">
                <a:sym typeface="Wingdings 2" panose="05020102010507070707" pitchFamily="18" charset="2"/>
              </a:rPr>
              <a:t> </a:t>
            </a:r>
            <a:r>
              <a:rPr lang="en-US" sz="2000" dirty="0" err="1">
                <a:sym typeface="Wingdings 2" panose="05020102010507070707" pitchFamily="18" charset="2"/>
              </a:rPr>
              <a:t>cmpsb</a:t>
            </a:r>
            <a:endParaRPr lang="en-US" sz="2000" dirty="0">
              <a:sym typeface="Wingdings 2" panose="05020102010507070707" pitchFamily="18" charset="2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ym typeface="Wingdings 2" panose="05020102010507070707" pitchFamily="18" charset="2"/>
              </a:rPr>
              <a:t>SIMD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25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 </a:t>
            </a:r>
            <a:r>
              <a:rPr lang="en-US" dirty="0" err="1"/>
              <a:t>keydomet</a:t>
            </a:r>
            <a:r>
              <a:rPr lang="en-US" dirty="0"/>
              <a:t>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19172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approach: place </a:t>
            </a:r>
            <a:r>
              <a:rPr lang="en-US" dirty="0" err="1"/>
              <a:t>keydomet</a:t>
            </a:r>
            <a:r>
              <a:rPr lang="en-US" dirty="0"/>
              <a:t> in string wrapper and modify comparator</a:t>
            </a:r>
          </a:p>
          <a:p>
            <a:r>
              <a:rPr lang="en-US" dirty="0"/>
              <a:t>Alternative: place in node and modify algorithm</a:t>
            </a:r>
          </a:p>
          <a:p>
            <a:pPr lvl="1"/>
            <a:r>
              <a:rPr lang="en-US" dirty="0"/>
              <a:t>Avoid using </a:t>
            </a:r>
            <a:r>
              <a:rPr lang="en-US" dirty="0" err="1"/>
              <a:t>keydomet</a:t>
            </a:r>
            <a:r>
              <a:rPr lang="en-US" dirty="0"/>
              <a:t> where not much gain, e.g., lower B-tree: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944069579"/>
              </p:ext>
            </p:extLst>
          </p:nvPr>
        </p:nvGraphicFramePr>
        <p:xfrm>
          <a:off x="1384809" y="4166755"/>
          <a:ext cx="6372000" cy="224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76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46204B-4FE3-44E9-A0D5-C20DE66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404924-C325-4217-8AD6-62DBD9BD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Keydomet optimization </a:t>
            </a:r>
            <a:r>
              <a:rPr lang="en-US" dirty="0"/>
              <a:t>seems like a low-hanging fruit</a:t>
            </a:r>
          </a:p>
          <a:p>
            <a:pPr lvl="1"/>
            <a:r>
              <a:rPr lang="en-US" dirty="0"/>
              <a:t>Probably exists in the wild, but I couldn’t find where</a:t>
            </a:r>
          </a:p>
          <a:p>
            <a:pPr lvl="1"/>
            <a:r>
              <a:rPr lang="en-US" dirty="0"/>
              <a:t>AFAIK, Similar ideas last described in papers from ‘89 and ’95</a:t>
            </a:r>
          </a:p>
          <a:p>
            <a:r>
              <a:rPr lang="en-US" dirty="0"/>
              <a:t>Evaluated only lookup workloads to get clean effect</a:t>
            </a:r>
          </a:p>
          <a:p>
            <a:pPr lvl="1"/>
            <a:r>
              <a:rPr lang="en-US" dirty="0"/>
              <a:t>Current projects will hopefully consider more aspects</a:t>
            </a:r>
          </a:p>
          <a:p>
            <a:r>
              <a:rPr lang="en-US" dirty="0"/>
              <a:t>Unexpected perf results indicate lack of understanding</a:t>
            </a:r>
          </a:p>
          <a:p>
            <a:pPr lvl="1"/>
            <a:r>
              <a:rPr lang="en-US" dirty="0"/>
              <a:t>But measured gain is clear!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355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D64AFF-4192-47AA-8903-F54A52E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data structures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D2078B-19D4-4C83-B2B5-6BDE0B36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Sorted by a string key, lookups require O(log n) comparisons</a:t>
            </a:r>
          </a:p>
          <a:p>
            <a:pPr lvl="1"/>
            <a:r>
              <a:rPr lang="en-US" dirty="0"/>
              <a:t>Balanced trees</a:t>
            </a:r>
          </a:p>
          <a:p>
            <a:pPr lvl="1"/>
            <a:r>
              <a:rPr lang="en-US" dirty="0"/>
              <a:t>Skip list</a:t>
            </a:r>
          </a:p>
          <a:p>
            <a:pPr lvl="1"/>
            <a:r>
              <a:rPr lang="en-US" dirty="0"/>
              <a:t>Sorted array</a:t>
            </a:r>
          </a:p>
          <a:p>
            <a:pPr lvl="1"/>
            <a:r>
              <a:rPr lang="en-US" strike="sngStrike" dirty="0"/>
              <a:t>Hash tables</a:t>
            </a:r>
          </a:p>
          <a:p>
            <a:r>
              <a:rPr lang="en-US" dirty="0"/>
              <a:t>Driving insight: lookup process meets very different keys</a:t>
            </a:r>
          </a:p>
          <a:p>
            <a:pPr lvl="1"/>
            <a:r>
              <a:rPr lang="en-US" dirty="0"/>
              <a:t>Most comparisons can be resolved by key </a:t>
            </a:r>
            <a:r>
              <a:rPr lang="en-US" i="1" dirty="0"/>
              <a:t>prefixes</a:t>
            </a: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9279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F4C7B8-16CF-4932-87E0-0F40F1C5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 in a sorted array</a:t>
            </a:r>
            <a:endParaRPr lang="he-IL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AAF39927-CC14-40AC-AFEC-3B337E6B0196}"/>
              </a:ext>
            </a:extLst>
          </p:cNvPr>
          <p:cNvGrpSpPr/>
          <p:nvPr/>
        </p:nvGrpSpPr>
        <p:grpSpPr>
          <a:xfrm>
            <a:off x="856060" y="3532696"/>
            <a:ext cx="7429499" cy="594360"/>
            <a:chOff x="1152144" y="3474720"/>
            <a:chExt cx="7973568" cy="594360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935A99BD-4114-49CD-833C-CBE343269CE0}"/>
                </a:ext>
              </a:extLst>
            </p:cNvPr>
            <p:cNvSpPr/>
            <p:nvPr/>
          </p:nvSpPr>
          <p:spPr>
            <a:xfrm>
              <a:off x="1152144" y="3474720"/>
              <a:ext cx="996696" cy="5943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7D71B6A7-1A4F-47EF-B40C-0E2092393AF9}"/>
                </a:ext>
              </a:extLst>
            </p:cNvPr>
            <p:cNvSpPr/>
            <p:nvPr/>
          </p:nvSpPr>
          <p:spPr>
            <a:xfrm>
              <a:off x="2148840" y="3474720"/>
              <a:ext cx="996696" cy="5943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EBB7603-4A2F-4820-9AE0-7C9AD032C752}"/>
                </a:ext>
              </a:extLst>
            </p:cNvPr>
            <p:cNvSpPr/>
            <p:nvPr/>
          </p:nvSpPr>
          <p:spPr>
            <a:xfrm>
              <a:off x="3145536" y="3474720"/>
              <a:ext cx="996696" cy="5943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6B07D897-4494-4BCE-89D8-DB93C5903E1B}"/>
                </a:ext>
              </a:extLst>
            </p:cNvPr>
            <p:cNvSpPr/>
            <p:nvPr/>
          </p:nvSpPr>
          <p:spPr>
            <a:xfrm>
              <a:off x="4142232" y="3474720"/>
              <a:ext cx="996696" cy="5943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</a:t>
              </a:r>
              <a:endParaRPr lang="he-IL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732817DA-0691-46DA-88C6-A3A5DA6E6E43}"/>
                </a:ext>
              </a:extLst>
            </p:cNvPr>
            <p:cNvSpPr/>
            <p:nvPr/>
          </p:nvSpPr>
          <p:spPr>
            <a:xfrm>
              <a:off x="5138928" y="3474720"/>
              <a:ext cx="996696" cy="5943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68C1ADA3-D5DB-49E7-842B-A5F531D9B30B}"/>
                </a:ext>
              </a:extLst>
            </p:cNvPr>
            <p:cNvSpPr/>
            <p:nvPr/>
          </p:nvSpPr>
          <p:spPr>
            <a:xfrm>
              <a:off x="6135624" y="3474720"/>
              <a:ext cx="996696" cy="5943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6</a:t>
              </a:r>
              <a:endParaRPr lang="he-IL" dirty="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A2109EA2-3351-4686-B975-75E787805111}"/>
                </a:ext>
              </a:extLst>
            </p:cNvPr>
            <p:cNvSpPr/>
            <p:nvPr/>
          </p:nvSpPr>
          <p:spPr>
            <a:xfrm>
              <a:off x="7132320" y="3474720"/>
              <a:ext cx="996696" cy="5943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7</a:t>
              </a:r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FFE8C939-442E-44F2-B6C5-714C225ECA38}"/>
                </a:ext>
              </a:extLst>
            </p:cNvPr>
            <p:cNvSpPr/>
            <p:nvPr/>
          </p:nvSpPr>
          <p:spPr>
            <a:xfrm>
              <a:off x="8129016" y="3474720"/>
              <a:ext cx="996696" cy="5943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8</a:t>
              </a:r>
              <a:endParaRPr lang="he-IL" dirty="0"/>
            </a:p>
          </p:txBody>
        </p:sp>
      </p:grpSp>
      <p:grpSp>
        <p:nvGrpSpPr>
          <p:cNvPr id="44" name="קבוצה 43">
            <a:extLst>
              <a:ext uri="{FF2B5EF4-FFF2-40B4-BE49-F238E27FC236}">
                <a16:creationId xmlns:a16="http://schemas.microsoft.com/office/drawing/2014/main" id="{40A0B292-4580-4861-9026-AC3CA8DF0496}"/>
              </a:ext>
            </a:extLst>
          </p:cNvPr>
          <p:cNvGrpSpPr/>
          <p:nvPr/>
        </p:nvGrpSpPr>
        <p:grpSpPr>
          <a:xfrm>
            <a:off x="1320403" y="2819186"/>
            <a:ext cx="6512811" cy="628103"/>
            <a:chOff x="1320403" y="2819186"/>
            <a:chExt cx="6512811" cy="628103"/>
          </a:xfrm>
        </p:grpSpPr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5202E4DE-6161-4253-8088-ACF1D3DF9F12}"/>
                </a:ext>
              </a:extLst>
            </p:cNvPr>
            <p:cNvGrpSpPr/>
            <p:nvPr/>
          </p:nvGrpSpPr>
          <p:grpSpPr>
            <a:xfrm>
              <a:off x="1320403" y="2819186"/>
              <a:ext cx="932688" cy="628103"/>
              <a:chOff x="1320403" y="2983778"/>
              <a:chExt cx="932688" cy="628103"/>
            </a:xfrm>
          </p:grpSpPr>
          <p:sp>
            <p:nvSpPr>
              <p:cNvPr id="12" name="סוגר מסולסל ימני 11">
                <a:extLst>
                  <a:ext uri="{FF2B5EF4-FFF2-40B4-BE49-F238E27FC236}">
                    <a16:creationId xmlns:a16="http://schemas.microsoft.com/office/drawing/2014/main" id="{E36A3B90-FDDF-4C8E-8279-82EEC197BD34}"/>
                  </a:ext>
                </a:extLst>
              </p:cNvPr>
              <p:cNvSpPr/>
              <p:nvPr/>
            </p:nvSpPr>
            <p:spPr>
              <a:xfrm rot="16200000">
                <a:off x="1667292" y="3030082"/>
                <a:ext cx="234910" cy="928687"/>
              </a:xfrm>
              <a:prstGeom prst="rightBrace">
                <a:avLst>
                  <a:gd name="adj1" fmla="val 20914"/>
                  <a:gd name="adj2" fmla="val 5000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F1930124-5D21-4F5E-B9A6-0831A6669288}"/>
                  </a:ext>
                </a:extLst>
              </p:cNvPr>
              <p:cNvSpPr/>
              <p:nvPr/>
            </p:nvSpPr>
            <p:spPr>
              <a:xfrm>
                <a:off x="1320403" y="2983778"/>
                <a:ext cx="932688" cy="393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similar</a:t>
                </a:r>
                <a:endParaRPr lang="he-IL" dirty="0"/>
              </a:p>
            </p:txBody>
          </p:sp>
        </p:grpSp>
        <p:grpSp>
          <p:nvGrpSpPr>
            <p:cNvPr id="15" name="קבוצה 14">
              <a:extLst>
                <a:ext uri="{FF2B5EF4-FFF2-40B4-BE49-F238E27FC236}">
                  <a16:creationId xmlns:a16="http://schemas.microsoft.com/office/drawing/2014/main" id="{ACB95937-B7C2-4AF7-A6DE-7A388D87BF39}"/>
                </a:ext>
              </a:extLst>
            </p:cNvPr>
            <p:cNvGrpSpPr/>
            <p:nvPr/>
          </p:nvGrpSpPr>
          <p:grpSpPr>
            <a:xfrm>
              <a:off x="2249090" y="2819186"/>
              <a:ext cx="932688" cy="628103"/>
              <a:chOff x="1320403" y="2983778"/>
              <a:chExt cx="932688" cy="628103"/>
            </a:xfrm>
          </p:grpSpPr>
          <p:sp>
            <p:nvSpPr>
              <p:cNvPr id="16" name="סוגר מסולסל ימני 15">
                <a:extLst>
                  <a:ext uri="{FF2B5EF4-FFF2-40B4-BE49-F238E27FC236}">
                    <a16:creationId xmlns:a16="http://schemas.microsoft.com/office/drawing/2014/main" id="{E0C484B5-A544-4A85-BECF-94F000A9AFF3}"/>
                  </a:ext>
                </a:extLst>
              </p:cNvPr>
              <p:cNvSpPr/>
              <p:nvPr/>
            </p:nvSpPr>
            <p:spPr>
              <a:xfrm rot="16200000">
                <a:off x="1667292" y="3030082"/>
                <a:ext cx="234910" cy="928687"/>
              </a:xfrm>
              <a:prstGeom prst="rightBrace">
                <a:avLst>
                  <a:gd name="adj1" fmla="val 20914"/>
                  <a:gd name="adj2" fmla="val 5000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D144F466-F968-4B6F-8638-E159CF64B27C}"/>
                  </a:ext>
                </a:extLst>
              </p:cNvPr>
              <p:cNvSpPr/>
              <p:nvPr/>
            </p:nvSpPr>
            <p:spPr>
              <a:xfrm>
                <a:off x="1320403" y="2983778"/>
                <a:ext cx="932688" cy="393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similar</a:t>
                </a:r>
                <a:endParaRPr lang="he-IL" dirty="0"/>
              </a:p>
            </p:txBody>
          </p:sp>
        </p:grpSp>
        <p:grpSp>
          <p:nvGrpSpPr>
            <p:cNvPr id="18" name="קבוצה 17">
              <a:extLst>
                <a:ext uri="{FF2B5EF4-FFF2-40B4-BE49-F238E27FC236}">
                  <a16:creationId xmlns:a16="http://schemas.microsoft.com/office/drawing/2014/main" id="{E0BC6A5E-46EE-4277-8E94-F76992A918FF}"/>
                </a:ext>
              </a:extLst>
            </p:cNvPr>
            <p:cNvGrpSpPr/>
            <p:nvPr/>
          </p:nvGrpSpPr>
          <p:grpSpPr>
            <a:xfrm>
              <a:off x="3177778" y="2819186"/>
              <a:ext cx="932688" cy="628103"/>
              <a:chOff x="1320403" y="2983778"/>
              <a:chExt cx="932688" cy="628103"/>
            </a:xfrm>
          </p:grpSpPr>
          <p:sp>
            <p:nvSpPr>
              <p:cNvPr id="19" name="סוגר מסולסל ימני 18">
                <a:extLst>
                  <a:ext uri="{FF2B5EF4-FFF2-40B4-BE49-F238E27FC236}">
                    <a16:creationId xmlns:a16="http://schemas.microsoft.com/office/drawing/2014/main" id="{467A15B1-403F-48DF-97D0-5FFA0D36A5C8}"/>
                  </a:ext>
                </a:extLst>
              </p:cNvPr>
              <p:cNvSpPr/>
              <p:nvPr/>
            </p:nvSpPr>
            <p:spPr>
              <a:xfrm rot="16200000">
                <a:off x="1667292" y="3030082"/>
                <a:ext cx="234910" cy="928687"/>
              </a:xfrm>
              <a:prstGeom prst="rightBrace">
                <a:avLst>
                  <a:gd name="adj1" fmla="val 20914"/>
                  <a:gd name="adj2" fmla="val 5000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F9635A1F-3DBE-461E-861D-F4513C0D5450}"/>
                  </a:ext>
                </a:extLst>
              </p:cNvPr>
              <p:cNvSpPr/>
              <p:nvPr/>
            </p:nvSpPr>
            <p:spPr>
              <a:xfrm>
                <a:off x="1320403" y="2983778"/>
                <a:ext cx="932688" cy="393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similar</a:t>
                </a:r>
                <a:endParaRPr lang="he-IL" dirty="0"/>
              </a:p>
            </p:txBody>
          </p:sp>
        </p:grpSp>
        <p:grpSp>
          <p:nvGrpSpPr>
            <p:cNvPr id="21" name="קבוצה 20">
              <a:extLst>
                <a:ext uri="{FF2B5EF4-FFF2-40B4-BE49-F238E27FC236}">
                  <a16:creationId xmlns:a16="http://schemas.microsoft.com/office/drawing/2014/main" id="{71CF0DD6-F7C5-464F-99E6-9F2D41FEB47D}"/>
                </a:ext>
              </a:extLst>
            </p:cNvPr>
            <p:cNvGrpSpPr/>
            <p:nvPr/>
          </p:nvGrpSpPr>
          <p:grpSpPr>
            <a:xfrm>
              <a:off x="4110465" y="2819186"/>
              <a:ext cx="932688" cy="628103"/>
              <a:chOff x="1320403" y="2983778"/>
              <a:chExt cx="932688" cy="628103"/>
            </a:xfrm>
          </p:grpSpPr>
          <p:sp>
            <p:nvSpPr>
              <p:cNvPr id="22" name="סוגר מסולסל ימני 21">
                <a:extLst>
                  <a:ext uri="{FF2B5EF4-FFF2-40B4-BE49-F238E27FC236}">
                    <a16:creationId xmlns:a16="http://schemas.microsoft.com/office/drawing/2014/main" id="{D19A82FE-9CAB-4169-9819-F1D00B64E218}"/>
                  </a:ext>
                </a:extLst>
              </p:cNvPr>
              <p:cNvSpPr/>
              <p:nvPr/>
            </p:nvSpPr>
            <p:spPr>
              <a:xfrm rot="16200000">
                <a:off x="1667292" y="3030082"/>
                <a:ext cx="234910" cy="928687"/>
              </a:xfrm>
              <a:prstGeom prst="rightBrace">
                <a:avLst>
                  <a:gd name="adj1" fmla="val 20914"/>
                  <a:gd name="adj2" fmla="val 5000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C6EBC6C2-0118-441D-B4C9-D1A7680CBEEC}"/>
                  </a:ext>
                </a:extLst>
              </p:cNvPr>
              <p:cNvSpPr/>
              <p:nvPr/>
            </p:nvSpPr>
            <p:spPr>
              <a:xfrm>
                <a:off x="1320403" y="2983778"/>
                <a:ext cx="932688" cy="393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similar</a:t>
                </a:r>
                <a:endParaRPr lang="he-IL" dirty="0"/>
              </a:p>
            </p:txBody>
          </p:sp>
        </p:grpSp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1ACE0D22-5D8C-4184-86FC-8A94C2ADEAC9}"/>
                </a:ext>
              </a:extLst>
            </p:cNvPr>
            <p:cNvGrpSpPr/>
            <p:nvPr/>
          </p:nvGrpSpPr>
          <p:grpSpPr>
            <a:xfrm>
              <a:off x="5039152" y="2819186"/>
              <a:ext cx="932688" cy="628103"/>
              <a:chOff x="1320403" y="2983778"/>
              <a:chExt cx="932688" cy="628103"/>
            </a:xfrm>
          </p:grpSpPr>
          <p:sp>
            <p:nvSpPr>
              <p:cNvPr id="25" name="סוגר מסולסל ימני 24">
                <a:extLst>
                  <a:ext uri="{FF2B5EF4-FFF2-40B4-BE49-F238E27FC236}">
                    <a16:creationId xmlns:a16="http://schemas.microsoft.com/office/drawing/2014/main" id="{215AEEA9-9E13-4329-A5BF-16C89BBCBBBD}"/>
                  </a:ext>
                </a:extLst>
              </p:cNvPr>
              <p:cNvSpPr/>
              <p:nvPr/>
            </p:nvSpPr>
            <p:spPr>
              <a:xfrm rot="16200000">
                <a:off x="1667292" y="3030082"/>
                <a:ext cx="234910" cy="928687"/>
              </a:xfrm>
              <a:prstGeom prst="rightBrace">
                <a:avLst>
                  <a:gd name="adj1" fmla="val 20914"/>
                  <a:gd name="adj2" fmla="val 5000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5AE1B113-AB16-424F-A670-B9C5B3E7F52D}"/>
                  </a:ext>
                </a:extLst>
              </p:cNvPr>
              <p:cNvSpPr/>
              <p:nvPr/>
            </p:nvSpPr>
            <p:spPr>
              <a:xfrm>
                <a:off x="1320403" y="2983778"/>
                <a:ext cx="932688" cy="393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similar</a:t>
                </a:r>
                <a:endParaRPr lang="he-IL" dirty="0"/>
              </a:p>
            </p:txBody>
          </p:sp>
        </p:grpSp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D07FBE68-3C93-466F-B049-027DABCFB3AE}"/>
                </a:ext>
              </a:extLst>
            </p:cNvPr>
            <p:cNvGrpSpPr/>
            <p:nvPr/>
          </p:nvGrpSpPr>
          <p:grpSpPr>
            <a:xfrm>
              <a:off x="5967840" y="2819186"/>
              <a:ext cx="932688" cy="628103"/>
              <a:chOff x="1320403" y="2983778"/>
              <a:chExt cx="932688" cy="628103"/>
            </a:xfrm>
          </p:grpSpPr>
          <p:sp>
            <p:nvSpPr>
              <p:cNvPr id="28" name="סוגר מסולסל ימני 27">
                <a:extLst>
                  <a:ext uri="{FF2B5EF4-FFF2-40B4-BE49-F238E27FC236}">
                    <a16:creationId xmlns:a16="http://schemas.microsoft.com/office/drawing/2014/main" id="{CEC864AD-A5EC-4EA8-A12C-AA26075F19F9}"/>
                  </a:ext>
                </a:extLst>
              </p:cNvPr>
              <p:cNvSpPr/>
              <p:nvPr/>
            </p:nvSpPr>
            <p:spPr>
              <a:xfrm rot="16200000">
                <a:off x="1667292" y="3030082"/>
                <a:ext cx="234910" cy="928687"/>
              </a:xfrm>
              <a:prstGeom prst="rightBrace">
                <a:avLst>
                  <a:gd name="adj1" fmla="val 20914"/>
                  <a:gd name="adj2" fmla="val 5000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לבן 28">
                <a:extLst>
                  <a:ext uri="{FF2B5EF4-FFF2-40B4-BE49-F238E27FC236}">
                    <a16:creationId xmlns:a16="http://schemas.microsoft.com/office/drawing/2014/main" id="{D30F0F53-8E7F-461D-B5E4-358B52AF2EFB}"/>
                  </a:ext>
                </a:extLst>
              </p:cNvPr>
              <p:cNvSpPr/>
              <p:nvPr/>
            </p:nvSpPr>
            <p:spPr>
              <a:xfrm>
                <a:off x="1320403" y="2983778"/>
                <a:ext cx="932688" cy="393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similar</a:t>
                </a:r>
                <a:endParaRPr lang="he-IL" dirty="0"/>
              </a:p>
            </p:txBody>
          </p:sp>
        </p:grpSp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4F385D79-1B2B-4ADE-93A4-0AA72189079D}"/>
                </a:ext>
              </a:extLst>
            </p:cNvPr>
            <p:cNvGrpSpPr/>
            <p:nvPr/>
          </p:nvGrpSpPr>
          <p:grpSpPr>
            <a:xfrm>
              <a:off x="6900526" y="2819186"/>
              <a:ext cx="932688" cy="628103"/>
              <a:chOff x="1320403" y="2983778"/>
              <a:chExt cx="932688" cy="628103"/>
            </a:xfrm>
          </p:grpSpPr>
          <p:sp>
            <p:nvSpPr>
              <p:cNvPr id="31" name="סוגר מסולסל ימני 30">
                <a:extLst>
                  <a:ext uri="{FF2B5EF4-FFF2-40B4-BE49-F238E27FC236}">
                    <a16:creationId xmlns:a16="http://schemas.microsoft.com/office/drawing/2014/main" id="{B9F98BD4-D171-40E8-AB2F-462A500D1176}"/>
                  </a:ext>
                </a:extLst>
              </p:cNvPr>
              <p:cNvSpPr/>
              <p:nvPr/>
            </p:nvSpPr>
            <p:spPr>
              <a:xfrm rot="16200000">
                <a:off x="1667292" y="3030082"/>
                <a:ext cx="234910" cy="928687"/>
              </a:xfrm>
              <a:prstGeom prst="rightBrace">
                <a:avLst>
                  <a:gd name="adj1" fmla="val 20914"/>
                  <a:gd name="adj2" fmla="val 50000"/>
                </a:avLst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מלבן 31">
                <a:extLst>
                  <a:ext uri="{FF2B5EF4-FFF2-40B4-BE49-F238E27FC236}">
                    <a16:creationId xmlns:a16="http://schemas.microsoft.com/office/drawing/2014/main" id="{50BB390C-C347-43D8-80C2-F055ED897140}"/>
                  </a:ext>
                </a:extLst>
              </p:cNvPr>
              <p:cNvSpPr/>
              <p:nvPr/>
            </p:nvSpPr>
            <p:spPr>
              <a:xfrm>
                <a:off x="1320403" y="2983778"/>
                <a:ext cx="932688" cy="393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similar</a:t>
                </a:r>
                <a:endParaRPr lang="he-IL" dirty="0"/>
              </a:p>
            </p:txBody>
          </p:sp>
        </p:grp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6728DBB3-C9CD-4C4F-A8C4-BE15A14F6113}"/>
              </a:ext>
            </a:extLst>
          </p:cNvPr>
          <p:cNvGrpSpPr/>
          <p:nvPr/>
        </p:nvGrpSpPr>
        <p:grpSpPr>
          <a:xfrm flipV="1">
            <a:off x="1316402" y="4212462"/>
            <a:ext cx="2790064" cy="628103"/>
            <a:chOff x="1320403" y="2983778"/>
            <a:chExt cx="932688" cy="628103"/>
          </a:xfrm>
        </p:grpSpPr>
        <p:sp>
          <p:nvSpPr>
            <p:cNvPr id="34" name="סוגר מסולסל ימני 33">
              <a:extLst>
                <a:ext uri="{FF2B5EF4-FFF2-40B4-BE49-F238E27FC236}">
                  <a16:creationId xmlns:a16="http://schemas.microsoft.com/office/drawing/2014/main" id="{47EED51D-A6B0-48E9-9D5E-1FC539AEAE24}"/>
                </a:ext>
              </a:extLst>
            </p:cNvPr>
            <p:cNvSpPr/>
            <p:nvPr/>
          </p:nvSpPr>
          <p:spPr>
            <a:xfrm rot="16200000">
              <a:off x="1667292" y="3030082"/>
              <a:ext cx="234910" cy="928687"/>
            </a:xfrm>
            <a:prstGeom prst="rightBrace">
              <a:avLst>
                <a:gd name="adj1" fmla="val 20914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מלבן 34">
              <a:extLst>
                <a:ext uri="{FF2B5EF4-FFF2-40B4-BE49-F238E27FC236}">
                  <a16:creationId xmlns:a16="http://schemas.microsoft.com/office/drawing/2014/main" id="{F9EC2BBD-CAE1-46C2-B21F-84C2F6C041E9}"/>
                </a:ext>
              </a:extLst>
            </p:cNvPr>
            <p:cNvSpPr/>
            <p:nvPr/>
          </p:nvSpPr>
          <p:spPr>
            <a:xfrm flipV="1">
              <a:off x="1320403" y="2983778"/>
              <a:ext cx="932688" cy="39319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very different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55E7CD78-B31D-4C6F-93F5-97D0953E830B}"/>
              </a:ext>
            </a:extLst>
          </p:cNvPr>
          <p:cNvGrpSpPr/>
          <p:nvPr/>
        </p:nvGrpSpPr>
        <p:grpSpPr>
          <a:xfrm flipV="1">
            <a:off x="4094499" y="4218726"/>
            <a:ext cx="1873341" cy="628103"/>
            <a:chOff x="1320403" y="2983778"/>
            <a:chExt cx="932688" cy="628103"/>
          </a:xfrm>
        </p:grpSpPr>
        <p:sp>
          <p:nvSpPr>
            <p:cNvPr id="37" name="סוגר מסולסל ימני 36">
              <a:extLst>
                <a:ext uri="{FF2B5EF4-FFF2-40B4-BE49-F238E27FC236}">
                  <a16:creationId xmlns:a16="http://schemas.microsoft.com/office/drawing/2014/main" id="{704FA39D-6DB8-4241-9A3F-914CBEEB4F26}"/>
                </a:ext>
              </a:extLst>
            </p:cNvPr>
            <p:cNvSpPr/>
            <p:nvPr/>
          </p:nvSpPr>
          <p:spPr>
            <a:xfrm rot="16200000">
              <a:off x="1667292" y="3030082"/>
              <a:ext cx="234910" cy="928687"/>
            </a:xfrm>
            <a:prstGeom prst="rightBrace">
              <a:avLst>
                <a:gd name="adj1" fmla="val 20914"/>
                <a:gd name="adj2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מלבן 37">
              <a:extLst>
                <a:ext uri="{FF2B5EF4-FFF2-40B4-BE49-F238E27FC236}">
                  <a16:creationId xmlns:a16="http://schemas.microsoft.com/office/drawing/2014/main" id="{2AD9BF8F-0A38-4588-AC3A-549B61A7EE82}"/>
                </a:ext>
              </a:extLst>
            </p:cNvPr>
            <p:cNvSpPr/>
            <p:nvPr/>
          </p:nvSpPr>
          <p:spPr>
            <a:xfrm flipV="1">
              <a:off x="1320403" y="2983778"/>
              <a:ext cx="932688" cy="39319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different</a:t>
              </a:r>
              <a:endParaRPr lang="he-IL" dirty="0"/>
            </a:p>
          </p:txBody>
        </p: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EA7203E3-D587-4E6D-B337-DE446E74E665}"/>
              </a:ext>
            </a:extLst>
          </p:cNvPr>
          <p:cNvGrpSpPr/>
          <p:nvPr/>
        </p:nvGrpSpPr>
        <p:grpSpPr>
          <a:xfrm flipV="1">
            <a:off x="5967841" y="4212461"/>
            <a:ext cx="928688" cy="628103"/>
            <a:chOff x="1320403" y="2983778"/>
            <a:chExt cx="932688" cy="628103"/>
          </a:xfrm>
        </p:grpSpPr>
        <p:sp>
          <p:nvSpPr>
            <p:cNvPr id="40" name="סוגר מסולסל ימני 39">
              <a:extLst>
                <a:ext uri="{FF2B5EF4-FFF2-40B4-BE49-F238E27FC236}">
                  <a16:creationId xmlns:a16="http://schemas.microsoft.com/office/drawing/2014/main" id="{90535E6B-9827-4006-852D-06EBE73AAFB9}"/>
                </a:ext>
              </a:extLst>
            </p:cNvPr>
            <p:cNvSpPr/>
            <p:nvPr/>
          </p:nvSpPr>
          <p:spPr>
            <a:xfrm rot="16200000">
              <a:off x="1667292" y="3030082"/>
              <a:ext cx="234910" cy="928687"/>
            </a:xfrm>
            <a:prstGeom prst="rightBrace">
              <a:avLst>
                <a:gd name="adj1" fmla="val 20914"/>
                <a:gd name="adj2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9C5B142C-AA13-4D4B-802A-E8BEC381FE72}"/>
                </a:ext>
              </a:extLst>
            </p:cNvPr>
            <p:cNvSpPr/>
            <p:nvPr/>
          </p:nvSpPr>
          <p:spPr>
            <a:xfrm flipV="1">
              <a:off x="1320403" y="2983778"/>
              <a:ext cx="932688" cy="39319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similar</a:t>
              </a:r>
              <a:endParaRPr lang="he-IL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93180" y="5035562"/>
            <a:ext cx="3755258" cy="658230"/>
            <a:chOff x="2693180" y="5035562"/>
            <a:chExt cx="3755258" cy="658230"/>
          </a:xfrm>
        </p:grpSpPr>
        <p:sp>
          <p:nvSpPr>
            <p:cNvPr id="43" name="חץ: ימינה 42">
              <a:extLst>
                <a:ext uri="{FF2B5EF4-FFF2-40B4-BE49-F238E27FC236}">
                  <a16:creationId xmlns:a16="http://schemas.microsoft.com/office/drawing/2014/main" id="{134EC704-B579-4F35-8EE1-35C14B08AD75}"/>
                </a:ext>
              </a:extLst>
            </p:cNvPr>
            <p:cNvSpPr/>
            <p:nvPr/>
          </p:nvSpPr>
          <p:spPr>
            <a:xfrm>
              <a:off x="2693180" y="5035562"/>
              <a:ext cx="3755258" cy="65823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dk1">
                    <a:tint val="81000"/>
                    <a:satMod val="109000"/>
                    <a:lumMod val="105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Binary search pattern for </a:t>
              </a:r>
              <a:r>
                <a:rPr lang="en-US" b="1" i="1" dirty="0"/>
                <a:t>key7</a:t>
              </a:r>
              <a:endParaRPr lang="he-IL" b="1" dirty="0"/>
            </a:p>
          </p:txBody>
        </p:sp>
        <p:sp>
          <p:nvSpPr>
            <p:cNvPr id="45" name="מלבן 8">
              <a:extLst>
                <a:ext uri="{FF2B5EF4-FFF2-40B4-BE49-F238E27FC236}">
                  <a16:creationId xmlns:a16="http://schemas.microsoft.com/office/drawing/2014/main" id="{A2109EA2-3351-4686-B975-75E787805111}"/>
                </a:ext>
              </a:extLst>
            </p:cNvPr>
            <p:cNvSpPr/>
            <p:nvPr/>
          </p:nvSpPr>
          <p:spPr>
            <a:xfrm>
              <a:off x="5454008" y="5222971"/>
              <a:ext cx="661662" cy="2915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7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3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E3D0CB-6259-4B7C-95C0-B82D819F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2538758"/>
            <a:ext cx="7429499" cy="1478570"/>
          </a:xfrm>
        </p:spPr>
        <p:txBody>
          <a:bodyPr/>
          <a:lstStyle/>
          <a:p>
            <a:r>
              <a:rPr lang="en-US" dirty="0"/>
              <a:t>Given most comparisons involve very different keys, optimize that case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0DB41C-EA89-4413-B898-C5AB5B6497DC}"/>
              </a:ext>
            </a:extLst>
          </p:cNvPr>
          <p:cNvSpPr txBox="1">
            <a:spLocks/>
          </p:cNvSpPr>
          <p:nvPr/>
        </p:nvSpPr>
        <p:spPr>
          <a:xfrm>
            <a:off x="856059" y="4017328"/>
            <a:ext cx="7429499" cy="740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w Cen MT" panose="020B0602020104020603" pitchFamily="34" charset="0"/>
              <a:buChar char="-"/>
            </a:pPr>
            <a:r>
              <a:rPr lang="en-US" dirty="0"/>
              <a:t>On other cases, resort to conventional comparison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058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D613A8-A828-46AA-91FE-1EEB6A75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string</a:t>
            </a:r>
            <a:endParaRPr lang="he-IL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EB32D6FF-5573-43BA-8B5D-E56CF7989E88}"/>
              </a:ext>
            </a:extLst>
          </p:cNvPr>
          <p:cNvGrpSpPr/>
          <p:nvPr/>
        </p:nvGrpSpPr>
        <p:grpSpPr>
          <a:xfrm>
            <a:off x="1597299" y="2828487"/>
            <a:ext cx="5947019" cy="1204202"/>
            <a:chOff x="1441851" y="2828487"/>
            <a:chExt cx="5947019" cy="1204202"/>
          </a:xfrm>
        </p:grpSpPr>
        <p:grpSp>
          <p:nvGrpSpPr>
            <p:cNvPr id="3" name="קבוצה 2">
              <a:extLst>
                <a:ext uri="{FF2B5EF4-FFF2-40B4-BE49-F238E27FC236}">
                  <a16:creationId xmlns:a16="http://schemas.microsoft.com/office/drawing/2014/main" id="{21AD45FC-E333-4107-A1A0-B88EE9FABD00}"/>
                </a:ext>
              </a:extLst>
            </p:cNvPr>
            <p:cNvGrpSpPr/>
            <p:nvPr/>
          </p:nvGrpSpPr>
          <p:grpSpPr>
            <a:xfrm>
              <a:off x="3929020" y="3663639"/>
              <a:ext cx="3459850" cy="369050"/>
              <a:chOff x="1152144" y="3474720"/>
              <a:chExt cx="5980176" cy="594360"/>
            </a:xfrm>
          </p:grpSpPr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6077A955-5E44-40F3-A644-09E85F2A8D1E}"/>
                  </a:ext>
                </a:extLst>
              </p:cNvPr>
              <p:cNvSpPr/>
              <p:nvPr/>
            </p:nvSpPr>
            <p:spPr>
              <a:xfrm>
                <a:off x="115214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H</a:t>
                </a:r>
                <a:endParaRPr lang="he-IL" dirty="0"/>
              </a:p>
            </p:txBody>
          </p:sp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4B822582-55AC-4ABB-B4D8-FAF4EAD965BE}"/>
                  </a:ext>
                </a:extLst>
              </p:cNvPr>
              <p:cNvSpPr/>
              <p:nvPr/>
            </p:nvSpPr>
            <p:spPr>
              <a:xfrm>
                <a:off x="2148840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E</a:t>
                </a:r>
                <a:endParaRPr lang="he-IL" dirty="0"/>
              </a:p>
            </p:txBody>
          </p:sp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411DB399-640B-487F-ACCB-C1DFA047D7CA}"/>
                  </a:ext>
                </a:extLst>
              </p:cNvPr>
              <p:cNvSpPr/>
              <p:nvPr/>
            </p:nvSpPr>
            <p:spPr>
              <a:xfrm>
                <a:off x="3145536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L</a:t>
                </a:r>
                <a:endParaRPr lang="he-IL" dirty="0"/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F299EA4D-72D3-4752-970F-AA7E69F9FFDB}"/>
                  </a:ext>
                </a:extLst>
              </p:cNvPr>
              <p:cNvSpPr/>
              <p:nvPr/>
            </p:nvSpPr>
            <p:spPr>
              <a:xfrm>
                <a:off x="4142232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L</a:t>
                </a:r>
                <a:endParaRPr lang="he-IL" dirty="0"/>
              </a:p>
            </p:txBody>
          </p:sp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89AC274B-A028-430B-B312-5649C0730BBB}"/>
                  </a:ext>
                </a:extLst>
              </p:cNvPr>
              <p:cNvSpPr/>
              <p:nvPr/>
            </p:nvSpPr>
            <p:spPr>
              <a:xfrm>
                <a:off x="5138928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O</a:t>
                </a:r>
                <a:endParaRPr lang="he-IL" dirty="0"/>
              </a:p>
            </p:txBody>
          </p:sp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0CDC266E-AA4D-4DD2-80FA-2E394C7C3E28}"/>
                  </a:ext>
                </a:extLst>
              </p:cNvPr>
              <p:cNvSpPr/>
              <p:nvPr/>
            </p:nvSpPr>
            <p:spPr>
              <a:xfrm>
                <a:off x="613562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\0</a:t>
                </a:r>
                <a:endParaRPr lang="he-IL" dirty="0"/>
              </a:p>
            </p:txBody>
          </p:sp>
        </p:grp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E68DACD9-37BB-4B9B-8B19-71FB2550E48B}"/>
                </a:ext>
              </a:extLst>
            </p:cNvPr>
            <p:cNvSpPr/>
            <p:nvPr/>
          </p:nvSpPr>
          <p:spPr>
            <a:xfrm>
              <a:off x="1441851" y="2828487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size</a:t>
              </a:r>
              <a:endParaRPr lang="he-IL" dirty="0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B6143223-B180-4528-8109-24F50E76BFA8}"/>
                </a:ext>
              </a:extLst>
            </p:cNvPr>
            <p:cNvSpPr/>
            <p:nvPr/>
          </p:nvSpPr>
          <p:spPr>
            <a:xfrm>
              <a:off x="2595134" y="2828487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pointer</a:t>
              </a:r>
              <a:endParaRPr lang="he-IL" dirty="0"/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87023B3C-CFB5-4E36-87DF-D39FFE5C621A}"/>
                </a:ext>
              </a:extLst>
            </p:cNvPr>
            <p:cNvCxnSpPr>
              <a:cxnSpLocks/>
              <a:stCxn id="14" idx="1"/>
              <a:endCxn id="4" idx="1"/>
            </p:cNvCxnSpPr>
            <p:nvPr/>
          </p:nvCxnSpPr>
          <p:spPr>
            <a:xfrm>
              <a:off x="3596017" y="3013012"/>
              <a:ext cx="333003" cy="83515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7BE5D75A-D928-4978-97F0-A5D56F2D4D82}"/>
                </a:ext>
              </a:extLst>
            </p:cNvPr>
            <p:cNvSpPr/>
            <p:nvPr/>
          </p:nvSpPr>
          <p:spPr>
            <a:xfrm>
              <a:off x="3596017" y="2828487"/>
              <a:ext cx="152400" cy="3690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B9A2F6-CB73-44B7-9C11-B0428590E877}"/>
              </a:ext>
            </a:extLst>
          </p:cNvPr>
          <p:cNvSpPr txBox="1"/>
          <p:nvPr/>
        </p:nvSpPr>
        <p:spPr>
          <a:xfrm>
            <a:off x="1597299" y="4952909"/>
            <a:ext cx="66675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* YMMV – also stored sometimes: buffer size, SSO, hash, object header, encoding etc.; string size might be omitted etc.</a:t>
            </a:r>
            <a:endParaRPr lang="he-IL" dirty="0"/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5956CBFA-CB1B-40AF-A021-07BC416D306A}"/>
              </a:ext>
            </a:extLst>
          </p:cNvPr>
          <p:cNvGrpSpPr/>
          <p:nvPr/>
        </p:nvGrpSpPr>
        <p:grpSpPr>
          <a:xfrm>
            <a:off x="4187952" y="2369642"/>
            <a:ext cx="2910267" cy="1210424"/>
            <a:chOff x="4187952" y="2369642"/>
            <a:chExt cx="2910267" cy="1210424"/>
          </a:xfrm>
        </p:grpSpPr>
        <p:sp>
          <p:nvSpPr>
            <p:cNvPr id="22" name="הסבר: קו מכופף עם קו אנכי 21">
              <a:extLst>
                <a:ext uri="{FF2B5EF4-FFF2-40B4-BE49-F238E27FC236}">
                  <a16:creationId xmlns:a16="http://schemas.microsoft.com/office/drawing/2014/main" id="{63E73297-7B02-4C36-BC42-CE12EB6CC520}"/>
                </a:ext>
              </a:extLst>
            </p:cNvPr>
            <p:cNvSpPr/>
            <p:nvPr/>
          </p:nvSpPr>
          <p:spPr>
            <a:xfrm>
              <a:off x="5237751" y="2369642"/>
              <a:ext cx="1860468" cy="461836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580"/>
                <a:gd name="adj6" fmla="val -69275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1" anchor="ctr"/>
            <a:lstStyle/>
            <a:p>
              <a:r>
                <a:rPr lang="en-US" dirty="0"/>
                <a:t>Different memory locations</a:t>
              </a:r>
              <a:endParaRPr lang="he-IL" dirty="0"/>
            </a:p>
          </p:txBody>
        </p: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D9893B28-3707-4D36-A787-6F1527BEA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7952" y="2455354"/>
              <a:ext cx="743097" cy="11247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5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D613A8-A828-46AA-91FE-1EEB6A75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string comparison</a:t>
            </a:r>
            <a:endParaRPr lang="he-IL" dirty="0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FEA87747-003E-4304-A579-433AC8E14494}"/>
              </a:ext>
            </a:extLst>
          </p:cNvPr>
          <p:cNvGrpSpPr/>
          <p:nvPr/>
        </p:nvGrpSpPr>
        <p:grpSpPr>
          <a:xfrm>
            <a:off x="1597299" y="2590743"/>
            <a:ext cx="5947019" cy="1204202"/>
            <a:chOff x="1441851" y="2828487"/>
            <a:chExt cx="5947019" cy="1204202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9D1F2FE6-03C2-4F4F-9E1E-AC0F04F02E38}"/>
                </a:ext>
              </a:extLst>
            </p:cNvPr>
            <p:cNvGrpSpPr/>
            <p:nvPr/>
          </p:nvGrpSpPr>
          <p:grpSpPr>
            <a:xfrm>
              <a:off x="3929020" y="3663639"/>
              <a:ext cx="3459850" cy="369050"/>
              <a:chOff x="1152144" y="3474720"/>
              <a:chExt cx="5980176" cy="594360"/>
            </a:xfrm>
          </p:grpSpPr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BCEA8A55-B168-4478-831C-62BF5404158C}"/>
                  </a:ext>
                </a:extLst>
              </p:cNvPr>
              <p:cNvSpPr/>
              <p:nvPr/>
            </p:nvSpPr>
            <p:spPr>
              <a:xfrm>
                <a:off x="115214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H</a:t>
                </a:r>
                <a:endParaRPr lang="he-IL" dirty="0"/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1C389B6-AB21-4D01-9971-6A6B0BE856E9}"/>
                  </a:ext>
                </a:extLst>
              </p:cNvPr>
              <p:cNvSpPr/>
              <p:nvPr/>
            </p:nvSpPr>
            <p:spPr>
              <a:xfrm>
                <a:off x="2148840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E</a:t>
                </a:r>
                <a:endParaRPr lang="he-IL" dirty="0"/>
              </a:p>
            </p:txBody>
          </p:sp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1CEA9CC0-BA15-4271-8791-9130BA0F6EEB}"/>
                  </a:ext>
                </a:extLst>
              </p:cNvPr>
              <p:cNvSpPr/>
              <p:nvPr/>
            </p:nvSpPr>
            <p:spPr>
              <a:xfrm>
                <a:off x="3145536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L</a:t>
                </a:r>
                <a:endParaRPr lang="he-IL" dirty="0"/>
              </a:p>
            </p:txBody>
          </p:sp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BF0CC2E9-7995-4B20-A3DD-E9C03A6D42BF}"/>
                  </a:ext>
                </a:extLst>
              </p:cNvPr>
              <p:cNvSpPr/>
              <p:nvPr/>
            </p:nvSpPr>
            <p:spPr>
              <a:xfrm>
                <a:off x="4142232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L</a:t>
                </a:r>
                <a:endParaRPr lang="he-IL" dirty="0"/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5C1D351F-C477-4DBE-A580-447F0F6AEFD1}"/>
                  </a:ext>
                </a:extLst>
              </p:cNvPr>
              <p:cNvSpPr/>
              <p:nvPr/>
            </p:nvSpPr>
            <p:spPr>
              <a:xfrm>
                <a:off x="5138928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O</a:t>
                </a:r>
                <a:endParaRPr lang="he-IL" dirty="0"/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1B1D95E7-E999-4901-B6B5-01D8E13C25F1}"/>
                  </a:ext>
                </a:extLst>
              </p:cNvPr>
              <p:cNvSpPr/>
              <p:nvPr/>
            </p:nvSpPr>
            <p:spPr>
              <a:xfrm>
                <a:off x="613562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\0</a:t>
                </a:r>
                <a:endParaRPr lang="he-IL" dirty="0"/>
              </a:p>
            </p:txBody>
          </p:sp>
        </p:grp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8A40F878-B061-47D8-81B9-DFBDD32F0AA3}"/>
                </a:ext>
              </a:extLst>
            </p:cNvPr>
            <p:cNvSpPr/>
            <p:nvPr/>
          </p:nvSpPr>
          <p:spPr>
            <a:xfrm>
              <a:off x="1441851" y="2828487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size</a:t>
              </a:r>
              <a:endParaRPr lang="he-IL" dirty="0"/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AC7D3301-0F21-4EA9-A88D-29FB4DCEE2D2}"/>
                </a:ext>
              </a:extLst>
            </p:cNvPr>
            <p:cNvSpPr/>
            <p:nvPr/>
          </p:nvSpPr>
          <p:spPr>
            <a:xfrm>
              <a:off x="2595134" y="2828487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pointer</a:t>
              </a:r>
              <a:endParaRPr lang="he-IL" dirty="0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D6F48D77-C526-4E71-A5B3-A9944F772DBC}"/>
                </a:ext>
              </a:extLst>
            </p:cNvPr>
            <p:cNvCxnSpPr>
              <a:cxnSpLocks/>
              <a:stCxn id="8" idx="1"/>
              <a:endCxn id="9" idx="1"/>
            </p:cNvCxnSpPr>
            <p:nvPr/>
          </p:nvCxnSpPr>
          <p:spPr>
            <a:xfrm>
              <a:off x="3596017" y="3013012"/>
              <a:ext cx="333003" cy="83515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3D56C95C-FBB6-45CE-82C1-0670747630D6}"/>
                </a:ext>
              </a:extLst>
            </p:cNvPr>
            <p:cNvSpPr/>
            <p:nvPr/>
          </p:nvSpPr>
          <p:spPr>
            <a:xfrm>
              <a:off x="3596017" y="2828487"/>
              <a:ext cx="152400" cy="3690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62449B94-3309-4410-B357-E06AE3D815DD}"/>
              </a:ext>
            </a:extLst>
          </p:cNvPr>
          <p:cNvGrpSpPr/>
          <p:nvPr/>
        </p:nvGrpSpPr>
        <p:grpSpPr>
          <a:xfrm>
            <a:off x="1597299" y="4261047"/>
            <a:ext cx="5947019" cy="1204202"/>
            <a:chOff x="1441851" y="2828487"/>
            <a:chExt cx="5947019" cy="1204202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9C3739D9-E172-4F02-9997-70DA428EBD9B}"/>
                </a:ext>
              </a:extLst>
            </p:cNvPr>
            <p:cNvGrpSpPr/>
            <p:nvPr/>
          </p:nvGrpSpPr>
          <p:grpSpPr>
            <a:xfrm>
              <a:off x="3929020" y="3663639"/>
              <a:ext cx="3459850" cy="369050"/>
              <a:chOff x="1152144" y="3474720"/>
              <a:chExt cx="5980176" cy="594360"/>
            </a:xfrm>
          </p:grpSpPr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E687A611-CBC7-4797-953C-6E9D613A4B25}"/>
                  </a:ext>
                </a:extLst>
              </p:cNvPr>
              <p:cNvSpPr/>
              <p:nvPr/>
            </p:nvSpPr>
            <p:spPr>
              <a:xfrm>
                <a:off x="115214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G</a:t>
                </a:r>
                <a:endParaRPr lang="he-IL" dirty="0"/>
              </a:p>
            </p:txBody>
          </p:sp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6151245F-9CC5-44AF-BB8B-98E161240B3D}"/>
                  </a:ext>
                </a:extLst>
              </p:cNvPr>
              <p:cNvSpPr/>
              <p:nvPr/>
            </p:nvSpPr>
            <p:spPr>
              <a:xfrm>
                <a:off x="2148840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‘</a:t>
                </a:r>
                <a:endParaRPr lang="he-IL" dirty="0"/>
              </a:p>
            </p:txBody>
          </p:sp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AFE47F30-1073-473D-BDB3-8BC0AD91779C}"/>
                  </a:ext>
                </a:extLst>
              </p:cNvPr>
              <p:cNvSpPr/>
              <p:nvPr/>
            </p:nvSpPr>
            <p:spPr>
              <a:xfrm>
                <a:off x="3145536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B</a:t>
                </a:r>
                <a:endParaRPr lang="he-IL" dirty="0"/>
              </a:p>
            </p:txBody>
          </p:sp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C2CA3FEF-474D-4B59-94F7-14DFBFCBC2D6}"/>
                  </a:ext>
                </a:extLst>
              </p:cNvPr>
              <p:cNvSpPr/>
              <p:nvPr/>
            </p:nvSpPr>
            <p:spPr>
              <a:xfrm>
                <a:off x="4142232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Y</a:t>
                </a:r>
                <a:endParaRPr lang="he-IL" dirty="0"/>
              </a:p>
            </p:txBody>
          </p:sp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4FEBB43C-7C46-44D3-9928-401DA84B0C93}"/>
                  </a:ext>
                </a:extLst>
              </p:cNvPr>
              <p:cNvSpPr/>
              <p:nvPr/>
            </p:nvSpPr>
            <p:spPr>
              <a:xfrm>
                <a:off x="5138928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E</a:t>
                </a:r>
                <a:endParaRPr lang="he-IL" dirty="0"/>
              </a:p>
            </p:txBody>
          </p:sp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633C1F78-9343-47D9-A3B3-E9B86A7568C5}"/>
                  </a:ext>
                </a:extLst>
              </p:cNvPr>
              <p:cNvSpPr/>
              <p:nvPr/>
            </p:nvSpPr>
            <p:spPr>
              <a:xfrm>
                <a:off x="613562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\0</a:t>
                </a:r>
                <a:endParaRPr lang="he-IL" dirty="0"/>
              </a:p>
            </p:txBody>
          </p:sp>
        </p:grp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5ED49926-98D5-4B5E-A777-AE4B2679AE2F}"/>
                </a:ext>
              </a:extLst>
            </p:cNvPr>
            <p:cNvSpPr/>
            <p:nvPr/>
          </p:nvSpPr>
          <p:spPr>
            <a:xfrm>
              <a:off x="1441851" y="2828487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size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5E8DBA07-2708-46EE-9FC3-B4B1DD611744}"/>
                </a:ext>
              </a:extLst>
            </p:cNvPr>
            <p:cNvSpPr/>
            <p:nvPr/>
          </p:nvSpPr>
          <p:spPr>
            <a:xfrm>
              <a:off x="2595134" y="2828487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pointer</a:t>
              </a:r>
              <a:endParaRPr lang="he-IL" dirty="0"/>
            </a:p>
          </p:txBody>
        </p: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3FA62D20-44EA-4E89-B2AD-533A66F69BF0}"/>
                </a:ext>
              </a:extLst>
            </p:cNvPr>
            <p:cNvCxnSpPr>
              <a:cxnSpLocks/>
              <a:stCxn id="20" idx="1"/>
              <a:endCxn id="21" idx="1"/>
            </p:cNvCxnSpPr>
            <p:nvPr/>
          </p:nvCxnSpPr>
          <p:spPr>
            <a:xfrm>
              <a:off x="3596017" y="3013012"/>
              <a:ext cx="333003" cy="83515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CB0633E9-C528-46BF-895A-962C8B2C17B8}"/>
                </a:ext>
              </a:extLst>
            </p:cNvPr>
            <p:cNvSpPr/>
            <p:nvPr/>
          </p:nvSpPr>
          <p:spPr>
            <a:xfrm>
              <a:off x="3596017" y="2828487"/>
              <a:ext cx="152400" cy="3690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C04EF274-A170-4E1A-ACFD-66488070483B}"/>
              </a:ext>
            </a:extLst>
          </p:cNvPr>
          <p:cNvGrpSpPr/>
          <p:nvPr/>
        </p:nvGrpSpPr>
        <p:grpSpPr>
          <a:xfrm flipH="1">
            <a:off x="813919" y="3343720"/>
            <a:ext cx="2610680" cy="780224"/>
            <a:chOff x="4487539" y="2369642"/>
            <a:chExt cx="2610680" cy="780224"/>
          </a:xfrm>
        </p:grpSpPr>
        <p:sp>
          <p:nvSpPr>
            <p:cNvPr id="28" name="הסבר: קו מכופף עם קו אנכי 27">
              <a:extLst>
                <a:ext uri="{FF2B5EF4-FFF2-40B4-BE49-F238E27FC236}">
                  <a16:creationId xmlns:a16="http://schemas.microsoft.com/office/drawing/2014/main" id="{B746E3CE-BAB3-4811-9535-155CC3C82A08}"/>
                </a:ext>
              </a:extLst>
            </p:cNvPr>
            <p:cNvSpPr/>
            <p:nvPr/>
          </p:nvSpPr>
          <p:spPr>
            <a:xfrm>
              <a:off x="5237751" y="2369642"/>
              <a:ext cx="1860468" cy="461836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1734"/>
                <a:gd name="adj6" fmla="val -39294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1" anchor="ctr"/>
            <a:lstStyle/>
            <a:p>
              <a:pPr algn="r"/>
              <a:r>
                <a:rPr lang="en-US" dirty="0"/>
                <a:t>Pointer dereference</a:t>
              </a:r>
              <a:endParaRPr lang="he-IL" dirty="0"/>
            </a:p>
          </p:txBody>
        </p: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F7BDC49-60E9-438C-8919-34A5D2C82E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539" y="2455354"/>
              <a:ext cx="443510" cy="6945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99D33D35-153B-4248-973F-50AEF8401F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0566" y="3939782"/>
            <a:ext cx="3223505" cy="1011579"/>
          </a:xfrm>
          <a:prstGeom prst="rect">
            <a:avLst/>
          </a:prstGeom>
        </p:spPr>
      </p:pic>
      <p:sp>
        <p:nvSpPr>
          <p:cNvPr id="32" name="מציין מיקום תוכן 2">
            <a:extLst>
              <a:ext uri="{FF2B5EF4-FFF2-40B4-BE49-F238E27FC236}">
                <a16:creationId xmlns:a16="http://schemas.microsoft.com/office/drawing/2014/main" id="{A3AFAE5F-5555-4490-AC11-673135DD79BE}"/>
              </a:ext>
            </a:extLst>
          </p:cNvPr>
          <p:cNvSpPr txBox="1">
            <a:spLocks/>
          </p:cNvSpPr>
          <p:nvPr/>
        </p:nvSpPr>
        <p:spPr>
          <a:xfrm>
            <a:off x="4562856" y="2097088"/>
            <a:ext cx="3722704" cy="963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Tw Cen MT" panose="020B0602020104020603" pitchFamily="34" charset="0"/>
              <a:buChar char="-"/>
            </a:pPr>
            <a:r>
              <a:rPr lang="en-US" dirty="0"/>
              <a:t>Frequent cache misses</a:t>
            </a:r>
          </a:p>
          <a:p>
            <a:pPr>
              <a:lnSpc>
                <a:spcPct val="100000"/>
              </a:lnSpc>
              <a:buFont typeface="Tw Cen MT" panose="020B0602020104020603" pitchFamily="34" charset="0"/>
              <a:buChar char="-"/>
            </a:pPr>
            <a:r>
              <a:rPr lang="en-US" dirty="0"/>
              <a:t>Low branch prediction rate</a:t>
            </a:r>
            <a:endParaRPr lang="he-IL" dirty="0"/>
          </a:p>
        </p:txBody>
      </p:sp>
      <p:sp>
        <p:nvSpPr>
          <p:cNvPr id="33" name="מציין מיקום תוכן 2">
            <a:extLst>
              <a:ext uri="{FF2B5EF4-FFF2-40B4-BE49-F238E27FC236}">
                <a16:creationId xmlns:a16="http://schemas.microsoft.com/office/drawing/2014/main" id="{F60BF30C-5F9E-4CF0-A098-360B148428F8}"/>
              </a:ext>
            </a:extLst>
          </p:cNvPr>
          <p:cNvSpPr txBox="1">
            <a:spLocks/>
          </p:cNvSpPr>
          <p:nvPr/>
        </p:nvSpPr>
        <p:spPr>
          <a:xfrm>
            <a:off x="2023324" y="5820278"/>
            <a:ext cx="5094970" cy="405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During key lookups, this happens A LOT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19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allAtOnce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D613A8-A828-46AA-91FE-1EEB6A75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Keydomet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77514-A6DB-4F39-BD4F-3BCD8C49F0FC}"/>
              </a:ext>
            </a:extLst>
          </p:cNvPr>
          <p:cNvSpPr txBox="1"/>
          <p:nvPr/>
        </p:nvSpPr>
        <p:spPr>
          <a:xfrm>
            <a:off x="1764792" y="5525059"/>
            <a:ext cx="3913632" cy="3693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Note: little endian requires byte flipping!</a:t>
            </a:r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8A763B3-DC48-4B8B-BCE5-F39AD219259A}"/>
              </a:ext>
            </a:extLst>
          </p:cNvPr>
          <p:cNvSpPr txBox="1">
            <a:spLocks/>
          </p:cNvSpPr>
          <p:nvPr/>
        </p:nvSpPr>
        <p:spPr>
          <a:xfrm>
            <a:off x="856060" y="2249487"/>
            <a:ext cx="7429499" cy="1165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key prefix as a number, preserving lexical order</a:t>
            </a:r>
          </a:p>
          <a:p>
            <a:r>
              <a:rPr lang="en-US" dirty="0"/>
              <a:t>Compare </a:t>
            </a:r>
            <a:r>
              <a:rPr lang="en-US" dirty="0" err="1"/>
              <a:t>keydomets</a:t>
            </a:r>
            <a:r>
              <a:rPr lang="en-US" dirty="0"/>
              <a:t> first; only if equal examine strings</a:t>
            </a:r>
          </a:p>
          <a:p>
            <a:endParaRPr lang="he-IL" dirty="0"/>
          </a:p>
        </p:txBody>
      </p:sp>
      <p:grpSp>
        <p:nvGrpSpPr>
          <p:cNvPr id="40" name="קבוצה 39">
            <a:extLst>
              <a:ext uri="{FF2B5EF4-FFF2-40B4-BE49-F238E27FC236}">
                <a16:creationId xmlns:a16="http://schemas.microsoft.com/office/drawing/2014/main" id="{418CF734-7925-47CA-A929-9E36AB620D1E}"/>
              </a:ext>
            </a:extLst>
          </p:cNvPr>
          <p:cNvGrpSpPr/>
          <p:nvPr/>
        </p:nvGrpSpPr>
        <p:grpSpPr>
          <a:xfrm>
            <a:off x="2173941" y="3781505"/>
            <a:ext cx="5947019" cy="1204202"/>
            <a:chOff x="2173941" y="3781505"/>
            <a:chExt cx="5947019" cy="1204202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4CF9DF4B-DE50-4D78-8ED9-5CBD81B1B79E}"/>
                </a:ext>
              </a:extLst>
            </p:cNvPr>
            <p:cNvGrpSpPr/>
            <p:nvPr/>
          </p:nvGrpSpPr>
          <p:grpSpPr>
            <a:xfrm>
              <a:off x="4661110" y="4616657"/>
              <a:ext cx="3459850" cy="369050"/>
              <a:chOff x="1152144" y="3474720"/>
              <a:chExt cx="5980176" cy="594360"/>
            </a:xfrm>
          </p:grpSpPr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B7405064-AD6B-418D-9948-FCC84302A73C}"/>
                  </a:ext>
                </a:extLst>
              </p:cNvPr>
              <p:cNvSpPr/>
              <p:nvPr/>
            </p:nvSpPr>
            <p:spPr>
              <a:xfrm>
                <a:off x="115214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H</a:t>
                </a:r>
                <a:endParaRPr lang="he-IL" dirty="0"/>
              </a:p>
            </p:txBody>
          </p:sp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230217CA-A76A-4B44-BC9B-9BE36EAF9CD0}"/>
                  </a:ext>
                </a:extLst>
              </p:cNvPr>
              <p:cNvSpPr/>
              <p:nvPr/>
            </p:nvSpPr>
            <p:spPr>
              <a:xfrm>
                <a:off x="2148840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E</a:t>
                </a:r>
                <a:endParaRPr lang="he-IL" dirty="0"/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99784C3B-365C-4D68-B853-05A39864593D}"/>
                  </a:ext>
                </a:extLst>
              </p:cNvPr>
              <p:cNvSpPr/>
              <p:nvPr/>
            </p:nvSpPr>
            <p:spPr>
              <a:xfrm>
                <a:off x="3145536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L</a:t>
                </a:r>
                <a:endParaRPr lang="he-IL" dirty="0"/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53345A0C-9C83-40D6-A874-D47130EB1316}"/>
                  </a:ext>
                </a:extLst>
              </p:cNvPr>
              <p:cNvSpPr/>
              <p:nvPr/>
            </p:nvSpPr>
            <p:spPr>
              <a:xfrm>
                <a:off x="4142232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L</a:t>
                </a:r>
                <a:endParaRPr lang="he-IL" dirty="0"/>
              </a:p>
            </p:txBody>
          </p:sp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6BC1F80-7FC1-4DD4-A904-2759C206925B}"/>
                  </a:ext>
                </a:extLst>
              </p:cNvPr>
              <p:cNvSpPr/>
              <p:nvPr/>
            </p:nvSpPr>
            <p:spPr>
              <a:xfrm>
                <a:off x="5138928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O</a:t>
                </a:r>
                <a:endParaRPr lang="he-IL" dirty="0"/>
              </a:p>
            </p:txBody>
          </p:sp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2D2A327B-B01D-4952-9034-A00A50377AF6}"/>
                  </a:ext>
                </a:extLst>
              </p:cNvPr>
              <p:cNvSpPr/>
              <p:nvPr/>
            </p:nvSpPr>
            <p:spPr>
              <a:xfrm>
                <a:off x="613562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\0</a:t>
                </a:r>
                <a:endParaRPr lang="he-IL" dirty="0"/>
              </a:p>
            </p:txBody>
          </p:sp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5C9F4CD7-E93E-44DA-9D99-1035737DAECE}"/>
                </a:ext>
              </a:extLst>
            </p:cNvPr>
            <p:cNvSpPr/>
            <p:nvPr/>
          </p:nvSpPr>
          <p:spPr>
            <a:xfrm>
              <a:off x="2173941" y="3781505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size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76956843-51D8-4F72-A552-B27F88B397C6}"/>
                </a:ext>
              </a:extLst>
            </p:cNvPr>
            <p:cNvSpPr/>
            <p:nvPr/>
          </p:nvSpPr>
          <p:spPr>
            <a:xfrm>
              <a:off x="3327224" y="3781505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pointer</a:t>
              </a:r>
              <a:endParaRPr lang="he-IL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1485BC99-984F-4619-8374-641DB0BDCB4B}"/>
                </a:ext>
              </a:extLst>
            </p:cNvPr>
            <p:cNvCxnSpPr>
              <a:cxnSpLocks/>
              <a:stCxn id="10" idx="1"/>
              <a:endCxn id="11" idx="1"/>
            </p:cNvCxnSpPr>
            <p:nvPr/>
          </p:nvCxnSpPr>
          <p:spPr>
            <a:xfrm>
              <a:off x="4328107" y="3966030"/>
              <a:ext cx="333003" cy="83515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AF1B201-643B-460E-B728-2D8ABBB109E6}"/>
                </a:ext>
              </a:extLst>
            </p:cNvPr>
            <p:cNvSpPr/>
            <p:nvPr/>
          </p:nvSpPr>
          <p:spPr>
            <a:xfrm>
              <a:off x="4328107" y="3781505"/>
              <a:ext cx="152400" cy="3690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29" name="מלבן 28">
            <a:extLst>
              <a:ext uri="{FF2B5EF4-FFF2-40B4-BE49-F238E27FC236}">
                <a16:creationId xmlns:a16="http://schemas.microsoft.com/office/drawing/2014/main" id="{7D6720EF-3F67-4C76-9D5A-DA12632B64A0}"/>
              </a:ext>
            </a:extLst>
          </p:cNvPr>
          <p:cNvSpPr/>
          <p:nvPr/>
        </p:nvSpPr>
        <p:spPr>
          <a:xfrm>
            <a:off x="1020657" y="4150555"/>
            <a:ext cx="576642" cy="137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A2A11297-7536-48CA-AA13-43A8FB8459D0}"/>
              </a:ext>
            </a:extLst>
          </p:cNvPr>
          <p:cNvSpPr/>
          <p:nvPr/>
        </p:nvSpPr>
        <p:spPr>
          <a:xfrm>
            <a:off x="1597299" y="4150555"/>
            <a:ext cx="576642" cy="137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9AAA92FA-4CD9-47CE-BBD7-103734C2150C}"/>
              </a:ext>
            </a:extLst>
          </p:cNvPr>
          <p:cNvSpPr/>
          <p:nvPr/>
        </p:nvSpPr>
        <p:spPr>
          <a:xfrm>
            <a:off x="1020658" y="3781505"/>
            <a:ext cx="1153283" cy="369050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0x4845</a:t>
            </a:r>
            <a:endParaRPr lang="he-IL" dirty="0"/>
          </a:p>
        </p:txBody>
      </p:sp>
      <p:sp>
        <p:nvSpPr>
          <p:cNvPr id="38" name="צורה חופשית: צורה 37">
            <a:extLst>
              <a:ext uri="{FF2B5EF4-FFF2-40B4-BE49-F238E27FC236}">
                <a16:creationId xmlns:a16="http://schemas.microsoft.com/office/drawing/2014/main" id="{8163AEE9-9E7B-4EF9-B3B3-004EDA3A43CD}"/>
              </a:ext>
            </a:extLst>
          </p:cNvPr>
          <p:cNvSpPr/>
          <p:nvPr/>
        </p:nvSpPr>
        <p:spPr>
          <a:xfrm>
            <a:off x="1453896" y="4151376"/>
            <a:ext cx="3493008" cy="1271005"/>
          </a:xfrm>
          <a:custGeom>
            <a:avLst/>
            <a:gdLst>
              <a:gd name="connsiteX0" fmla="*/ 3173134 w 3173134"/>
              <a:gd name="connsiteY0" fmla="*/ 822960 h 1271005"/>
              <a:gd name="connsiteX1" fmla="*/ 2898814 w 3173134"/>
              <a:gd name="connsiteY1" fmla="*/ 1088136 h 1271005"/>
              <a:gd name="connsiteX2" fmla="*/ 1819822 w 3173134"/>
              <a:gd name="connsiteY2" fmla="*/ 1261872 h 1271005"/>
              <a:gd name="connsiteX3" fmla="*/ 219622 w 3173134"/>
              <a:gd name="connsiteY3" fmla="*/ 804672 h 1271005"/>
              <a:gd name="connsiteX4" fmla="*/ 55030 w 3173134"/>
              <a:gd name="connsiteY4" fmla="*/ 0 h 127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134" h="1271005">
                <a:moveTo>
                  <a:pt x="3173134" y="822960"/>
                </a:moveTo>
                <a:cubicBezTo>
                  <a:pt x="3148750" y="918972"/>
                  <a:pt x="3124366" y="1014984"/>
                  <a:pt x="2898814" y="1088136"/>
                </a:cubicBezTo>
                <a:cubicBezTo>
                  <a:pt x="2673262" y="1161288"/>
                  <a:pt x="2266354" y="1309116"/>
                  <a:pt x="1819822" y="1261872"/>
                </a:cubicBezTo>
                <a:cubicBezTo>
                  <a:pt x="1373290" y="1214628"/>
                  <a:pt x="513754" y="1014984"/>
                  <a:pt x="219622" y="804672"/>
                </a:cubicBezTo>
                <a:cubicBezTo>
                  <a:pt x="-74510" y="594360"/>
                  <a:pt x="-9740" y="297180"/>
                  <a:pt x="5503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9" name="צורה חופשית: צורה 38">
            <a:extLst>
              <a:ext uri="{FF2B5EF4-FFF2-40B4-BE49-F238E27FC236}">
                <a16:creationId xmlns:a16="http://schemas.microsoft.com/office/drawing/2014/main" id="{07B463E9-AF53-4429-A74B-1934D825F03C}"/>
              </a:ext>
            </a:extLst>
          </p:cNvPr>
          <p:cNvSpPr/>
          <p:nvPr/>
        </p:nvSpPr>
        <p:spPr>
          <a:xfrm>
            <a:off x="1764792" y="4165679"/>
            <a:ext cx="3744702" cy="1271005"/>
          </a:xfrm>
          <a:custGeom>
            <a:avLst/>
            <a:gdLst>
              <a:gd name="connsiteX0" fmla="*/ 3173134 w 3173134"/>
              <a:gd name="connsiteY0" fmla="*/ 822960 h 1271005"/>
              <a:gd name="connsiteX1" fmla="*/ 2898814 w 3173134"/>
              <a:gd name="connsiteY1" fmla="*/ 1088136 h 1271005"/>
              <a:gd name="connsiteX2" fmla="*/ 1819822 w 3173134"/>
              <a:gd name="connsiteY2" fmla="*/ 1261872 h 1271005"/>
              <a:gd name="connsiteX3" fmla="*/ 219622 w 3173134"/>
              <a:gd name="connsiteY3" fmla="*/ 804672 h 1271005"/>
              <a:gd name="connsiteX4" fmla="*/ 55030 w 3173134"/>
              <a:gd name="connsiteY4" fmla="*/ 0 h 127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134" h="1271005">
                <a:moveTo>
                  <a:pt x="3173134" y="822960"/>
                </a:moveTo>
                <a:cubicBezTo>
                  <a:pt x="3148750" y="918972"/>
                  <a:pt x="3124366" y="1014984"/>
                  <a:pt x="2898814" y="1088136"/>
                </a:cubicBezTo>
                <a:cubicBezTo>
                  <a:pt x="2673262" y="1161288"/>
                  <a:pt x="2266354" y="1309116"/>
                  <a:pt x="1819822" y="1261872"/>
                </a:cubicBezTo>
                <a:cubicBezTo>
                  <a:pt x="1373290" y="1214628"/>
                  <a:pt x="513754" y="1014984"/>
                  <a:pt x="219622" y="804672"/>
                </a:cubicBezTo>
                <a:cubicBezTo>
                  <a:pt x="-74510" y="594360"/>
                  <a:pt x="-9740" y="297180"/>
                  <a:pt x="5503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457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D613A8-A828-46AA-91FE-1EEB6A75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Keydomet</a:t>
            </a:r>
            <a:r>
              <a:rPr lang="en-US" dirty="0"/>
              <a:t>-based comparison</a:t>
            </a:r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98FBE2B-32E5-4F1D-897D-ACCF56424232}"/>
              </a:ext>
            </a:extLst>
          </p:cNvPr>
          <p:cNvSpPr/>
          <p:nvPr/>
        </p:nvSpPr>
        <p:spPr>
          <a:xfrm>
            <a:off x="1020658" y="4988513"/>
            <a:ext cx="1153283" cy="369050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0x4845</a:t>
            </a:r>
            <a:endParaRPr lang="he-IL" dirty="0"/>
          </a:p>
        </p:txBody>
      </p:sp>
      <p:sp>
        <p:nvSpPr>
          <p:cNvPr id="29" name="מציין מיקום תוכן 2">
            <a:extLst>
              <a:ext uri="{FF2B5EF4-FFF2-40B4-BE49-F238E27FC236}">
                <a16:creationId xmlns:a16="http://schemas.microsoft.com/office/drawing/2014/main" id="{D83485D8-15DC-47C1-9DA8-B3B76A1B8632}"/>
              </a:ext>
            </a:extLst>
          </p:cNvPr>
          <p:cNvSpPr txBox="1">
            <a:spLocks/>
          </p:cNvSpPr>
          <p:nvPr/>
        </p:nvSpPr>
        <p:spPr>
          <a:xfrm>
            <a:off x="856061" y="2249487"/>
            <a:ext cx="5855636" cy="2554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StrCmp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KdmtStr</a:t>
            </a:r>
            <a:r>
              <a:rPr lang="en-US" sz="2000" dirty="0">
                <a:latin typeface="Lucida Console" panose="020B0609040504020204" pitchFamily="49" charset="0"/>
              </a:rPr>
              <a:t> s1, </a:t>
            </a:r>
            <a:r>
              <a:rPr lang="en-US" sz="2000" dirty="0" err="1">
                <a:latin typeface="Lucida Console" panose="020B0609040504020204" pitchFamily="49" charset="0"/>
              </a:rPr>
              <a:t>KdmtStr</a:t>
            </a:r>
            <a:r>
              <a:rPr lang="en-US" sz="2000" dirty="0">
                <a:latin typeface="Lucida Console" panose="020B0609040504020204" pitchFamily="49" charset="0"/>
              </a:rPr>
              <a:t> s2)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if (s1.</a:t>
            </a:r>
            <a:r>
              <a:rPr lang="en-US" sz="2000" b="1" dirty="0">
                <a:solidFill>
                  <a:srgbClr val="63A0CC"/>
                </a:solidFill>
                <a:latin typeface="Lucida Console" panose="020B0609040504020204" pitchFamily="49" charset="0"/>
              </a:rPr>
              <a:t>kdmt</a:t>
            </a:r>
            <a:r>
              <a:rPr lang="en-US" sz="2000" dirty="0">
                <a:latin typeface="Lucida Console" panose="020B0609040504020204" pitchFamily="49" charset="0"/>
              </a:rPr>
              <a:t> != s2.</a:t>
            </a:r>
            <a:r>
              <a:rPr lang="en-US" sz="2000" b="1" dirty="0">
                <a:solidFill>
                  <a:srgbClr val="63A0CC"/>
                </a:solidFill>
                <a:latin typeface="Lucida Console" panose="020B0609040504020204" pitchFamily="49" charset="0"/>
              </a:rPr>
              <a:t>kdmt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return s1.kdmt – s2.kdmt;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return </a:t>
            </a:r>
            <a:r>
              <a:rPr lang="en-US" sz="2000" dirty="0" err="1">
                <a:latin typeface="Lucida Console" panose="020B0609040504020204" pitchFamily="49" charset="0"/>
              </a:rPr>
              <a:t>StrCmp</a:t>
            </a:r>
            <a:r>
              <a:rPr lang="en-US" sz="2000" dirty="0">
                <a:latin typeface="Lucida Console" panose="020B0609040504020204" pitchFamily="49" charset="0"/>
              </a:rPr>
              <a:t>(s1.</a:t>
            </a:r>
            <a:r>
              <a:rPr lang="en-US" sz="2000" b="1" dirty="0">
                <a:solidFill>
                  <a:srgbClr val="D35940"/>
                </a:solidFill>
                <a:latin typeface="Lucida Console" panose="020B0609040504020204" pitchFamily="49" charset="0"/>
              </a:rPr>
              <a:t>chars</a:t>
            </a:r>
            <a:r>
              <a:rPr lang="en-US" sz="2000" dirty="0">
                <a:latin typeface="Lucida Console" panose="020B0609040504020204" pitchFamily="49" charset="0"/>
              </a:rPr>
              <a:t>, s2.</a:t>
            </a:r>
            <a:r>
              <a:rPr lang="en-US" sz="2000" b="1" dirty="0">
                <a:solidFill>
                  <a:srgbClr val="D35940"/>
                </a:solidFill>
                <a:latin typeface="Lucida Console" panose="020B0609040504020204" pitchFamily="49" charset="0"/>
              </a:rPr>
              <a:t>chars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  <a:endParaRPr lang="he-IL" dirty="0">
              <a:latin typeface="Lucida Console" panose="020B0609040504020204" pitchFamily="49" charset="0"/>
            </a:endParaRPr>
          </a:p>
        </p:txBody>
      </p:sp>
      <p:sp>
        <p:nvSpPr>
          <p:cNvPr id="33" name="הסבר: קו מכופף עם קו אנכי 32">
            <a:extLst>
              <a:ext uri="{FF2B5EF4-FFF2-40B4-BE49-F238E27FC236}">
                <a16:creationId xmlns:a16="http://schemas.microsoft.com/office/drawing/2014/main" id="{0C5853C6-0B37-42DE-A943-F9A4C75C9A70}"/>
              </a:ext>
            </a:extLst>
          </p:cNvPr>
          <p:cNvSpPr/>
          <p:nvPr/>
        </p:nvSpPr>
        <p:spPr>
          <a:xfrm>
            <a:off x="6655648" y="2499480"/>
            <a:ext cx="2374468" cy="84722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098"/>
              <a:gd name="adj6" fmla="val -6742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tlCol="1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No </a:t>
            </a:r>
            <a:r>
              <a:rPr lang="en-US" sz="2000" dirty="0" err="1"/>
              <a:t>ptr</a:t>
            </a:r>
            <a:r>
              <a:rPr lang="en-US" sz="2000" dirty="0"/>
              <a:t> dereference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No loop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No function call</a:t>
            </a:r>
            <a:endParaRPr lang="he-IL" sz="2000" dirty="0"/>
          </a:p>
        </p:txBody>
      </p:sp>
      <p:sp>
        <p:nvSpPr>
          <p:cNvPr id="36" name="הסבר: קו מכופף עם קו אנכי 35">
            <a:extLst>
              <a:ext uri="{FF2B5EF4-FFF2-40B4-BE49-F238E27FC236}">
                <a16:creationId xmlns:a16="http://schemas.microsoft.com/office/drawing/2014/main" id="{CEB61FC4-CC42-4217-BA2C-E9B6EAD7FC87}"/>
              </a:ext>
            </a:extLst>
          </p:cNvPr>
          <p:cNvSpPr/>
          <p:nvPr/>
        </p:nvSpPr>
        <p:spPr>
          <a:xfrm>
            <a:off x="6655648" y="3512175"/>
            <a:ext cx="1992873" cy="29864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036"/>
              <a:gd name="adj6" fmla="val -79359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0" rtlCol="1" anchor="ctr"/>
          <a:lstStyle/>
          <a:p>
            <a:r>
              <a:rPr lang="en-US" sz="2000" dirty="0">
                <a:sym typeface="Wingdings 2" panose="05020102010507070707" pitchFamily="18" charset="2"/>
              </a:rPr>
              <a:t></a:t>
            </a:r>
            <a:r>
              <a:rPr lang="en-US" sz="1400" dirty="0"/>
              <a:t> </a:t>
            </a:r>
            <a:r>
              <a:rPr lang="en-US" sz="2000" dirty="0"/>
              <a:t> Extra condition</a:t>
            </a:r>
            <a:endParaRPr lang="he-IL" sz="2000" dirty="0"/>
          </a:p>
        </p:txBody>
      </p: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7A4E4B84-76BC-44E4-8E74-C09448B9D925}"/>
              </a:ext>
            </a:extLst>
          </p:cNvPr>
          <p:cNvGrpSpPr/>
          <p:nvPr/>
        </p:nvGrpSpPr>
        <p:grpSpPr>
          <a:xfrm>
            <a:off x="2173941" y="4988513"/>
            <a:ext cx="5947019" cy="1204202"/>
            <a:chOff x="2173941" y="3781505"/>
            <a:chExt cx="5947019" cy="1204202"/>
          </a:xfrm>
        </p:grpSpPr>
        <p:grpSp>
          <p:nvGrpSpPr>
            <p:cNvPr id="38" name="קבוצה 37">
              <a:extLst>
                <a:ext uri="{FF2B5EF4-FFF2-40B4-BE49-F238E27FC236}">
                  <a16:creationId xmlns:a16="http://schemas.microsoft.com/office/drawing/2014/main" id="{194102F1-1C18-49D8-B24A-EF585F5C6528}"/>
                </a:ext>
              </a:extLst>
            </p:cNvPr>
            <p:cNvGrpSpPr/>
            <p:nvPr/>
          </p:nvGrpSpPr>
          <p:grpSpPr>
            <a:xfrm>
              <a:off x="4661110" y="4616657"/>
              <a:ext cx="3459850" cy="369050"/>
              <a:chOff x="1152144" y="3474720"/>
              <a:chExt cx="5980176" cy="594360"/>
            </a:xfrm>
          </p:grpSpPr>
          <p:sp>
            <p:nvSpPr>
              <p:cNvPr id="43" name="מלבן 42">
                <a:extLst>
                  <a:ext uri="{FF2B5EF4-FFF2-40B4-BE49-F238E27FC236}">
                    <a16:creationId xmlns:a16="http://schemas.microsoft.com/office/drawing/2014/main" id="{105374F3-B47E-4B97-A241-4CB459E9098D}"/>
                  </a:ext>
                </a:extLst>
              </p:cNvPr>
              <p:cNvSpPr/>
              <p:nvPr/>
            </p:nvSpPr>
            <p:spPr>
              <a:xfrm>
                <a:off x="115214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H</a:t>
                </a:r>
                <a:endParaRPr lang="he-IL" dirty="0"/>
              </a:p>
            </p:txBody>
          </p:sp>
          <p:sp>
            <p:nvSpPr>
              <p:cNvPr id="44" name="מלבן 43">
                <a:extLst>
                  <a:ext uri="{FF2B5EF4-FFF2-40B4-BE49-F238E27FC236}">
                    <a16:creationId xmlns:a16="http://schemas.microsoft.com/office/drawing/2014/main" id="{2B2B71AC-E0FF-468B-897D-64430D0664F7}"/>
                  </a:ext>
                </a:extLst>
              </p:cNvPr>
              <p:cNvSpPr/>
              <p:nvPr/>
            </p:nvSpPr>
            <p:spPr>
              <a:xfrm>
                <a:off x="2148840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E</a:t>
                </a:r>
                <a:endParaRPr lang="he-IL" dirty="0"/>
              </a:p>
            </p:txBody>
          </p:sp>
          <p:sp>
            <p:nvSpPr>
              <p:cNvPr id="45" name="מלבן 44">
                <a:extLst>
                  <a:ext uri="{FF2B5EF4-FFF2-40B4-BE49-F238E27FC236}">
                    <a16:creationId xmlns:a16="http://schemas.microsoft.com/office/drawing/2014/main" id="{8C88D662-4F56-48A2-A03A-5126C3F63F61}"/>
                  </a:ext>
                </a:extLst>
              </p:cNvPr>
              <p:cNvSpPr/>
              <p:nvPr/>
            </p:nvSpPr>
            <p:spPr>
              <a:xfrm>
                <a:off x="3145536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L</a:t>
                </a:r>
                <a:endParaRPr lang="he-IL" dirty="0"/>
              </a:p>
            </p:txBody>
          </p:sp>
          <p:sp>
            <p:nvSpPr>
              <p:cNvPr id="46" name="מלבן 45">
                <a:extLst>
                  <a:ext uri="{FF2B5EF4-FFF2-40B4-BE49-F238E27FC236}">
                    <a16:creationId xmlns:a16="http://schemas.microsoft.com/office/drawing/2014/main" id="{E17A4067-6E4D-489B-A443-E459D659DAEC}"/>
                  </a:ext>
                </a:extLst>
              </p:cNvPr>
              <p:cNvSpPr/>
              <p:nvPr/>
            </p:nvSpPr>
            <p:spPr>
              <a:xfrm>
                <a:off x="4142232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L</a:t>
                </a:r>
                <a:endParaRPr lang="he-IL" dirty="0"/>
              </a:p>
            </p:txBody>
          </p:sp>
          <p:sp>
            <p:nvSpPr>
              <p:cNvPr id="47" name="מלבן 46">
                <a:extLst>
                  <a:ext uri="{FF2B5EF4-FFF2-40B4-BE49-F238E27FC236}">
                    <a16:creationId xmlns:a16="http://schemas.microsoft.com/office/drawing/2014/main" id="{F57643A2-22B9-49EF-AD9E-3A79F7F973F7}"/>
                  </a:ext>
                </a:extLst>
              </p:cNvPr>
              <p:cNvSpPr/>
              <p:nvPr/>
            </p:nvSpPr>
            <p:spPr>
              <a:xfrm>
                <a:off x="5138928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O</a:t>
                </a:r>
                <a:endParaRPr lang="he-IL" dirty="0"/>
              </a:p>
            </p:txBody>
          </p:sp>
          <p:sp>
            <p:nvSpPr>
              <p:cNvPr id="48" name="מלבן 47">
                <a:extLst>
                  <a:ext uri="{FF2B5EF4-FFF2-40B4-BE49-F238E27FC236}">
                    <a16:creationId xmlns:a16="http://schemas.microsoft.com/office/drawing/2014/main" id="{E641FD92-4398-45FF-AE83-57EA62E573BD}"/>
                  </a:ext>
                </a:extLst>
              </p:cNvPr>
              <p:cNvSpPr/>
              <p:nvPr/>
            </p:nvSpPr>
            <p:spPr>
              <a:xfrm>
                <a:off x="6135624" y="3474720"/>
                <a:ext cx="996696" cy="59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\0</a:t>
                </a:r>
                <a:endParaRPr lang="he-IL" dirty="0"/>
              </a:p>
            </p:txBody>
          </p:sp>
        </p:grpSp>
        <p:sp>
          <p:nvSpPr>
            <p:cNvPr id="39" name="מלבן 38">
              <a:extLst>
                <a:ext uri="{FF2B5EF4-FFF2-40B4-BE49-F238E27FC236}">
                  <a16:creationId xmlns:a16="http://schemas.microsoft.com/office/drawing/2014/main" id="{E7678149-5A2A-4C30-808B-0BA58B91C57F}"/>
                </a:ext>
              </a:extLst>
            </p:cNvPr>
            <p:cNvSpPr/>
            <p:nvPr/>
          </p:nvSpPr>
          <p:spPr>
            <a:xfrm>
              <a:off x="2173941" y="3781505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size</a:t>
              </a:r>
              <a:endParaRPr lang="he-IL" dirty="0"/>
            </a:p>
          </p:txBody>
        </p:sp>
        <p:sp>
          <p:nvSpPr>
            <p:cNvPr id="40" name="מלבן 39">
              <a:extLst>
                <a:ext uri="{FF2B5EF4-FFF2-40B4-BE49-F238E27FC236}">
                  <a16:creationId xmlns:a16="http://schemas.microsoft.com/office/drawing/2014/main" id="{973B0B21-F5AF-4B87-8355-880DCE110EC1}"/>
                </a:ext>
              </a:extLst>
            </p:cNvPr>
            <p:cNvSpPr/>
            <p:nvPr/>
          </p:nvSpPr>
          <p:spPr>
            <a:xfrm>
              <a:off x="3327224" y="3781505"/>
              <a:ext cx="1153283" cy="36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pointer</a:t>
              </a:r>
              <a:endParaRPr lang="he-IL" dirty="0"/>
            </a:p>
          </p:txBody>
        </p: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E3F8777E-A2C5-4EF7-806E-D214FF322FBF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>
              <a:off x="4328107" y="3966030"/>
              <a:ext cx="333003" cy="83515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מלבן 41">
              <a:extLst>
                <a:ext uri="{FF2B5EF4-FFF2-40B4-BE49-F238E27FC236}">
                  <a16:creationId xmlns:a16="http://schemas.microsoft.com/office/drawing/2014/main" id="{FCAF63E7-725F-40AF-B1A9-C076D3A2A08B}"/>
                </a:ext>
              </a:extLst>
            </p:cNvPr>
            <p:cNvSpPr/>
            <p:nvPr/>
          </p:nvSpPr>
          <p:spPr>
            <a:xfrm>
              <a:off x="4328107" y="3781505"/>
              <a:ext cx="152400" cy="3690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20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D613A8-A828-46AA-91FE-1EEB6A75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C++ containers</a:t>
            </a:r>
            <a:endParaRPr lang="he-IL" dirty="0"/>
          </a:p>
        </p:txBody>
      </p:sp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F26588C5-0D4D-47FD-919C-86C64A41E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458109"/>
              </p:ext>
            </p:extLst>
          </p:nvPr>
        </p:nvGraphicFramePr>
        <p:xfrm>
          <a:off x="1457000" y="2660073"/>
          <a:ext cx="6227618" cy="304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942749" y="2809325"/>
            <a:ext cx="4528314" cy="1938910"/>
            <a:chOff x="2942749" y="2809325"/>
            <a:chExt cx="4528314" cy="1938910"/>
          </a:xfrm>
        </p:grpSpPr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C57DAD45-BAF5-4E08-B714-8476AD54F087}"/>
                </a:ext>
              </a:extLst>
            </p:cNvPr>
            <p:cNvSpPr/>
            <p:nvPr/>
          </p:nvSpPr>
          <p:spPr>
            <a:xfrm>
              <a:off x="5653568" y="2909455"/>
              <a:ext cx="1817495" cy="31172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err="1"/>
                <a:t>Keydomet</a:t>
              </a:r>
              <a:r>
                <a:rPr lang="en-US" b="1" dirty="0"/>
                <a:t> use %</a:t>
              </a:r>
              <a:endParaRPr lang="he-IL" b="1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7AB312CC-4CFD-42C6-8FEC-C92D85F2A1B3}"/>
                </a:ext>
              </a:extLst>
            </p:cNvPr>
            <p:cNvSpPr/>
            <p:nvPr/>
          </p:nvSpPr>
          <p:spPr>
            <a:xfrm rot="1980000">
              <a:off x="3206125" y="2809325"/>
              <a:ext cx="359158" cy="283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1" anchor="ctr"/>
            <a:lstStyle/>
            <a:p>
              <a:pPr algn="ctr"/>
              <a:r>
                <a:rPr lang="en-US" sz="1400" b="1" dirty="0"/>
                <a:t>100</a:t>
              </a:r>
              <a:endParaRPr lang="he-IL" sz="1400" b="1" dirty="0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8DA1E669-5F96-453A-B6CB-A55AE83E13DF}"/>
                </a:ext>
              </a:extLst>
            </p:cNvPr>
            <p:cNvSpPr/>
            <p:nvPr/>
          </p:nvSpPr>
          <p:spPr>
            <a:xfrm rot="1980000">
              <a:off x="3514390" y="2857815"/>
              <a:ext cx="359158" cy="283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1" anchor="ctr"/>
            <a:lstStyle/>
            <a:p>
              <a:pPr algn="ctr"/>
              <a:r>
                <a:rPr lang="en-US" sz="1400" b="1" dirty="0"/>
                <a:t>100</a:t>
              </a:r>
              <a:endParaRPr lang="he-IL" sz="1400" b="1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398C005D-B401-4773-9EFC-D140626DE278}"/>
                </a:ext>
              </a:extLst>
            </p:cNvPr>
            <p:cNvSpPr/>
            <p:nvPr/>
          </p:nvSpPr>
          <p:spPr>
            <a:xfrm rot="1980000">
              <a:off x="4917162" y="3928084"/>
              <a:ext cx="359158" cy="283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1" anchor="ctr"/>
            <a:lstStyle/>
            <a:p>
              <a:pPr algn="ctr"/>
              <a:r>
                <a:rPr lang="en-US" sz="1400" b="1" dirty="0"/>
                <a:t>100</a:t>
              </a:r>
              <a:endParaRPr lang="he-IL" sz="1400" b="1" dirty="0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20B25E34-C328-4987-BF28-FE2D4A31F60F}"/>
                </a:ext>
              </a:extLst>
            </p:cNvPr>
            <p:cNvSpPr/>
            <p:nvPr/>
          </p:nvSpPr>
          <p:spPr>
            <a:xfrm rot="1980000">
              <a:off x="5246209" y="3914228"/>
              <a:ext cx="359158" cy="283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1" anchor="ctr"/>
            <a:lstStyle/>
            <a:p>
              <a:pPr algn="ctr"/>
              <a:r>
                <a:rPr lang="en-US" sz="1400" b="1" dirty="0"/>
                <a:t>100</a:t>
              </a:r>
              <a:endParaRPr lang="he-IL" sz="1400" b="1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B1686CD-B6C8-4EF6-B9B0-E2D6D11EB03D}"/>
                </a:ext>
              </a:extLst>
            </p:cNvPr>
            <p:cNvSpPr/>
            <p:nvPr/>
          </p:nvSpPr>
          <p:spPr>
            <a:xfrm rot="1980000">
              <a:off x="6642582" y="4323152"/>
              <a:ext cx="359158" cy="283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1" anchor="ctr"/>
            <a:lstStyle/>
            <a:p>
              <a:pPr algn="ctr"/>
              <a:r>
                <a:rPr lang="en-US" sz="1400" b="1" dirty="0"/>
                <a:t>99</a:t>
              </a:r>
              <a:endParaRPr lang="he-IL" sz="1400" b="1" dirty="0"/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F61663F3-0F32-4398-AA2E-2A09AE3844D2}"/>
                </a:ext>
              </a:extLst>
            </p:cNvPr>
            <p:cNvSpPr/>
            <p:nvPr/>
          </p:nvSpPr>
          <p:spPr>
            <a:xfrm rot="1980000">
              <a:off x="6950847" y="4298905"/>
              <a:ext cx="359158" cy="283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1" anchor="ctr"/>
            <a:lstStyle/>
            <a:p>
              <a:pPr algn="ctr"/>
              <a:r>
                <a:rPr lang="en-US" sz="1400" b="1" dirty="0"/>
                <a:t>100</a:t>
              </a:r>
              <a:endParaRPr lang="he-IL" sz="1400" b="1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CAE3B789-9C05-4032-B1EB-A626BDF7762F}"/>
                </a:ext>
              </a:extLst>
            </p:cNvPr>
            <p:cNvSpPr/>
            <p:nvPr/>
          </p:nvSpPr>
          <p:spPr>
            <a:xfrm rot="1980000">
              <a:off x="2942749" y="3284071"/>
              <a:ext cx="359158" cy="283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1" anchor="ctr"/>
            <a:lstStyle/>
            <a:p>
              <a:pPr algn="ctr"/>
              <a:r>
                <a:rPr lang="en-US" sz="1400" b="1" dirty="0"/>
                <a:t>82</a:t>
              </a:r>
              <a:endParaRPr lang="he-IL" sz="1400" b="1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77205E96-2C72-4CBF-9E3D-78275486B8B2}"/>
                </a:ext>
              </a:extLst>
            </p:cNvPr>
            <p:cNvSpPr/>
            <p:nvPr/>
          </p:nvSpPr>
          <p:spPr>
            <a:xfrm rot="1980000">
              <a:off x="4633155" y="4238134"/>
              <a:ext cx="359158" cy="283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1" anchor="ctr"/>
            <a:lstStyle/>
            <a:p>
              <a:pPr algn="ctr"/>
              <a:r>
                <a:rPr lang="en-US" sz="1400" b="1" dirty="0"/>
                <a:t>65</a:t>
              </a:r>
              <a:endParaRPr lang="he-IL" sz="1400" b="1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3320EFF4-77FC-4AE3-AB12-20FFF9BDEBF4}"/>
                </a:ext>
              </a:extLst>
            </p:cNvPr>
            <p:cNvSpPr/>
            <p:nvPr/>
          </p:nvSpPr>
          <p:spPr>
            <a:xfrm rot="1980000">
              <a:off x="6356836" y="4464846"/>
              <a:ext cx="359158" cy="283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1" anchor="ctr"/>
            <a:lstStyle/>
            <a:p>
              <a:pPr algn="ctr"/>
              <a:r>
                <a:rPr lang="en-US" sz="1400" b="1" dirty="0"/>
                <a:t>57</a:t>
              </a:r>
              <a:endParaRPr lang="he-IL" sz="14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735F8B-F2DC-44BB-94AD-DDD6EF66DF5F}"/>
              </a:ext>
            </a:extLst>
          </p:cNvPr>
          <p:cNvSpPr txBox="1"/>
          <p:nvPr/>
        </p:nvSpPr>
        <p:spPr>
          <a:xfrm>
            <a:off x="1997077" y="5713236"/>
            <a:ext cx="281565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* Random 16 byte strings</a:t>
            </a:r>
          </a:p>
          <a:p>
            <a:r>
              <a:rPr lang="en-US" dirty="0"/>
              <a:t>** Sketchy measurement…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4812734" y="5713235"/>
            <a:ext cx="281565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dirty="0"/>
              <a:t>~</a:t>
            </a:r>
            <a:r>
              <a:rPr lang="en-US" b="1" dirty="0"/>
              <a:t>2.4x speedup on average!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97078" y="1889051"/>
            <a:ext cx="563131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set&lt;</a:t>
            </a:r>
            <a:r>
              <a:rPr lang="en-US" sz="2000" b="1" dirty="0">
                <a:latin typeface="Lucida Console" panose="020B0609040504020204" pitchFamily="49" charset="0"/>
              </a:rPr>
              <a:t>string</a:t>
            </a:r>
            <a:r>
              <a:rPr lang="en-US" sz="2000" dirty="0">
                <a:latin typeface="Lucida Console" panose="020B0609040504020204" pitchFamily="49" charset="0"/>
              </a:rPr>
              <a:t>&gt;</a:t>
            </a:r>
            <a:r>
              <a:rPr lang="en-US" sz="2000" dirty="0"/>
              <a:t> vs. </a:t>
            </a:r>
            <a:r>
              <a:rPr lang="en-US" sz="2000" dirty="0">
                <a:latin typeface="Lucida Console" panose="020B0609040504020204" pitchFamily="49" charset="0"/>
              </a:rPr>
              <a:t>set&lt;</a:t>
            </a:r>
            <a:r>
              <a:rPr lang="en-US" sz="2000" b="1" dirty="0" err="1">
                <a:latin typeface="Lucida Console" panose="020B0609040504020204" pitchFamily="49" charset="0"/>
              </a:rPr>
              <a:t>Keydomet</a:t>
            </a:r>
            <a:r>
              <a:rPr lang="en-US" sz="2000" b="1" dirty="0">
                <a:latin typeface="Lucida Console" panose="020B0609040504020204" pitchFamily="49" charset="0"/>
              </a:rPr>
              <a:t>&lt;string&gt;</a:t>
            </a:r>
            <a:r>
              <a:rPr lang="en-US" sz="2000" dirty="0"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77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2187</TotalTime>
  <Words>734</Words>
  <Application>Microsoft Office PowerPoint</Application>
  <PresentationFormat>‫הצגה על המסך (4:3)</PresentationFormat>
  <Paragraphs>172</Paragraphs>
  <Slides>16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4" baseType="lpstr">
      <vt:lpstr>Arial</vt:lpstr>
      <vt:lpstr>Calibri</vt:lpstr>
      <vt:lpstr>Lucida Console</vt:lpstr>
      <vt:lpstr>Times New Roman</vt:lpstr>
      <vt:lpstr>Tw Cen MT</vt:lpstr>
      <vt:lpstr>Wingdings</vt:lpstr>
      <vt:lpstr>Wingdings 2</vt:lpstr>
      <vt:lpstr>מעגל</vt:lpstr>
      <vt:lpstr>Keydomet – making string lookups faster</vt:lpstr>
      <vt:lpstr>Target data structures</vt:lpstr>
      <vt:lpstr>Key distribution in a sorted array</vt:lpstr>
      <vt:lpstr>Given most comparisons involve very different keys, optimize that case</vt:lpstr>
      <vt:lpstr>Anatomy of a string</vt:lpstr>
      <vt:lpstr>Baseline string comparison</vt:lpstr>
      <vt:lpstr>Keydomet</vt:lpstr>
      <vt:lpstr>Keydomet-based comparison</vt:lpstr>
      <vt:lpstr>Optimizing C++ containers</vt:lpstr>
      <vt:lpstr>Real world applicability</vt:lpstr>
      <vt:lpstr>Optimized DB #1 - LMDB</vt:lpstr>
      <vt:lpstr>Optimized DB #2 - LevelDB</vt:lpstr>
      <vt:lpstr>Additional measured results</vt:lpstr>
      <vt:lpstr>Gain limitations</vt:lpstr>
      <vt:lpstr>Intrusive keydomet 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Keydomet – making string lookups faster</dc:title>
  <dc:creator>Eran Gilad</dc:creator>
  <cp:lastModifiedBy>Eran Gilad</cp:lastModifiedBy>
  <cp:revision>56</cp:revision>
  <dcterms:created xsi:type="dcterms:W3CDTF">2018-07-13T13:55:55Z</dcterms:created>
  <dcterms:modified xsi:type="dcterms:W3CDTF">2018-07-16T07:31:18Z</dcterms:modified>
</cp:coreProperties>
</file>