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59" r:id="rId8"/>
    <p:sldId id="266" r:id="rId9"/>
    <p:sldId id="267" r:id="rId10"/>
    <p:sldId id="261" r:id="rId11"/>
    <p:sldId id="262" r:id="rId12"/>
    <p:sldId id="268" r:id="rId13"/>
    <p:sldId id="273" r:id="rId14"/>
    <p:sldId id="269" r:id="rId15"/>
    <p:sldId id="26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268" y="100583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OpsSCHOOL</a:t>
            </a:r>
            <a:br>
              <a:rPr lang="en-US" dirty="0" smtClean="0"/>
            </a:br>
            <a:r>
              <a:rPr lang="en-US" dirty="0" smtClean="0"/>
              <a:t>Final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dirty="0" smtClean="0"/>
              <a:t>   PROJECT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Winter 2020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94843"/>
            <a:ext cx="6400800" cy="194733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By:</a:t>
            </a:r>
            <a:endParaRPr lang="he-IL" sz="4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Eran Saban</a:t>
            </a:r>
            <a:endParaRPr lang="he-IL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46141" cy="1046205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Security</a:t>
            </a:r>
            <a:endParaRPr lang="he-IL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1046205"/>
            <a:ext cx="11813059" cy="60939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All secrets and passwords in this project are stored at 2 locations</a:t>
            </a:r>
          </a:p>
          <a:p>
            <a:r>
              <a:rPr lang="en-US" sz="1400" dirty="0" smtClean="0"/>
              <a:t>And they are not synced anywhere and only known to the person running the job. </a:t>
            </a:r>
          </a:p>
          <a:p>
            <a:r>
              <a:rPr lang="en-US" sz="1400" dirty="0" smtClean="0"/>
              <a:t>(should be listed in git ignore file)</a:t>
            </a:r>
          </a:p>
          <a:p>
            <a:endParaRPr lang="en-US" sz="1400" dirty="0"/>
          </a:p>
          <a:p>
            <a:r>
              <a:rPr lang="en-US" sz="1400" dirty="0" smtClean="0"/>
              <a:t>The passwords and security codes can be found in </a:t>
            </a:r>
          </a:p>
          <a:p>
            <a:r>
              <a:rPr lang="en-US" sz="1400" dirty="0" smtClean="0"/>
              <a:t>terraform.tfvars (Instances folder)</a:t>
            </a:r>
          </a:p>
          <a:p>
            <a:r>
              <a:rPr lang="en-US" sz="1400" dirty="0" smtClean="0"/>
              <a:t>&amp;</a:t>
            </a:r>
          </a:p>
          <a:p>
            <a:r>
              <a:rPr lang="en-US" sz="1400" dirty="0" smtClean="0"/>
              <a:t>external_vars.yml (</a:t>
            </a:r>
            <a:r>
              <a:rPr lang="en-US" sz="1400" dirty="0"/>
              <a:t>Instances </a:t>
            </a:r>
            <a:r>
              <a:rPr lang="en-US" sz="1400" dirty="0" smtClean="0"/>
              <a:t>folder) – for use with ansible playbooks and have </a:t>
            </a:r>
            <a:r>
              <a:rPr lang="en-US" sz="1400" dirty="0" err="1" smtClean="0"/>
              <a:t>dockerhub</a:t>
            </a:r>
            <a:r>
              <a:rPr lang="en-US" sz="1400" dirty="0" smtClean="0"/>
              <a:t>, slack, and app passwords</a:t>
            </a:r>
          </a:p>
          <a:p>
            <a:endParaRPr lang="en-US" sz="1400" dirty="0"/>
          </a:p>
          <a:p>
            <a:r>
              <a:rPr lang="en-US" sz="1400" dirty="0" smtClean="0"/>
              <a:t>Aws keys are not transferred at all</a:t>
            </a:r>
          </a:p>
          <a:p>
            <a:r>
              <a:rPr lang="en-US" sz="1400" dirty="0" smtClean="0"/>
              <a:t>All instance get an IAM role specific for their job and to enhance security and allow delegation only to the right server to finish it’s tasks</a:t>
            </a:r>
          </a:p>
          <a:p>
            <a:r>
              <a:rPr lang="en-US" sz="1400" dirty="0" smtClean="0"/>
              <a:t>Jenkins slave has eks rights,  mysql has s3 rights (for more enhanced security, sql need to be limited to write only and no</a:t>
            </a:r>
          </a:p>
          <a:p>
            <a:r>
              <a:rPr lang="en-US" sz="1400" dirty="0" smtClean="0"/>
              <a:t>deletion rights)</a:t>
            </a:r>
          </a:p>
          <a:p>
            <a:endParaRPr lang="en-US" sz="1400" dirty="0"/>
          </a:p>
          <a:p>
            <a:r>
              <a:rPr lang="en-US" sz="1400" dirty="0" smtClean="0"/>
              <a:t>All Nodes are in the private subnets of aws.</a:t>
            </a:r>
          </a:p>
          <a:p>
            <a:r>
              <a:rPr lang="en-US" sz="1400" dirty="0" smtClean="0"/>
              <a:t>The only access to the network is by a bastion host with ssh</a:t>
            </a:r>
          </a:p>
          <a:p>
            <a:r>
              <a:rPr lang="en-US" sz="1400" dirty="0" smtClean="0"/>
              <a:t>And it’s security group should be limited to private ip only (this demonstration allow connection to bastion from anywhere</a:t>
            </a:r>
          </a:p>
          <a:p>
            <a:r>
              <a:rPr lang="en-US" sz="1400" dirty="0" smtClean="0"/>
              <a:t>for simplicty) </a:t>
            </a:r>
          </a:p>
          <a:p>
            <a:r>
              <a:rPr lang="en-US" sz="1400" dirty="0" smtClean="0"/>
              <a:t>All inside traffic is limited to aws private network (10.0.0.0/16)</a:t>
            </a:r>
          </a:p>
          <a:p>
            <a:endParaRPr lang="en-US" sz="1400" dirty="0"/>
          </a:p>
          <a:p>
            <a:r>
              <a:rPr lang="en-US" sz="1400" dirty="0" smtClean="0"/>
              <a:t>Bastion also configured with consul template and an nginx reverse proxy </a:t>
            </a:r>
          </a:p>
          <a:p>
            <a:r>
              <a:rPr lang="en-US" sz="1400" dirty="0" smtClean="0"/>
              <a:t>To allow access to all the intra websites </a:t>
            </a:r>
          </a:p>
          <a:p>
            <a:r>
              <a:rPr lang="en-US" sz="1400" dirty="0" smtClean="0"/>
              <a:t>All Website are encrypted with a TLS certificate so all traffic is encrypted to the websites</a:t>
            </a:r>
          </a:p>
          <a:p>
            <a:endParaRPr lang="en-US" sz="1400" dirty="0" smtClean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8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" y="107093"/>
            <a:ext cx="5443797" cy="1318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9" y="1493366"/>
            <a:ext cx="5443797" cy="1447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9" y="3009127"/>
            <a:ext cx="5372100" cy="164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680" y="91106"/>
            <a:ext cx="6529773" cy="1334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772" y="1474248"/>
            <a:ext cx="6422681" cy="1366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311" y="2967886"/>
            <a:ext cx="5429896" cy="18914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29" y="4767206"/>
            <a:ext cx="6071287" cy="2039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3311" y="4986898"/>
            <a:ext cx="5429896" cy="15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664"/>
            <a:ext cx="12192000" cy="2704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4"/>
            <a:ext cx="6449517" cy="3591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6"/>
          <a:stretch/>
        </p:blipFill>
        <p:spPr>
          <a:xfrm>
            <a:off x="5786878" y="11824"/>
            <a:ext cx="6405122" cy="35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46" y="126231"/>
            <a:ext cx="6433751" cy="28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0" y="79470"/>
            <a:ext cx="4347931" cy="2851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1219"/>
          <a:stretch/>
        </p:blipFill>
        <p:spPr>
          <a:xfrm>
            <a:off x="561820" y="2996509"/>
            <a:ext cx="10954677" cy="37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6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"/>
          <a:stretch/>
        </p:blipFill>
        <p:spPr>
          <a:xfrm>
            <a:off x="6204357" y="3720624"/>
            <a:ext cx="5987643" cy="2949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"/>
          <a:stretch/>
        </p:blipFill>
        <p:spPr>
          <a:xfrm>
            <a:off x="1" y="3698789"/>
            <a:ext cx="6409038" cy="299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2"/>
          <a:stretch/>
        </p:blipFill>
        <p:spPr>
          <a:xfrm>
            <a:off x="0" y="107092"/>
            <a:ext cx="5839538" cy="3613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38" y="107092"/>
            <a:ext cx="6352462" cy="36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" r="25811"/>
          <a:stretch/>
        </p:blipFill>
        <p:spPr>
          <a:xfrm>
            <a:off x="6540843" y="96516"/>
            <a:ext cx="5593491" cy="64525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9" y="122399"/>
            <a:ext cx="624313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4646141" cy="10462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opperplate Gothic Bold" panose="020E0705020206020404" pitchFamily="34" charset="0"/>
              </a:rPr>
              <a:t>Code Snippets</a:t>
            </a:r>
            <a:endParaRPr lang="he-IL" dirty="0">
              <a:latin typeface="Copperplate Gothic Bold" panose="020E07050202060204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26" y="809679"/>
            <a:ext cx="274305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Nice code samples to notice 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26" y="1179556"/>
            <a:ext cx="54067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Automating helm consul and configure coredns with</a:t>
            </a:r>
          </a:p>
          <a:p>
            <a:r>
              <a:rPr lang="en-US" sz="1400" dirty="0" smtClean="0"/>
              <a:t>Export\import and sed</a:t>
            </a:r>
            <a:endParaRPr lang="he-IL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6" y="5581742"/>
            <a:ext cx="12029510" cy="989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51" y="5115390"/>
            <a:ext cx="54067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Generate self signed certificate during userdata mode</a:t>
            </a:r>
            <a:endParaRPr lang="he-IL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0894"/>
          <a:stretch/>
        </p:blipFill>
        <p:spPr>
          <a:xfrm>
            <a:off x="7046998" y="523102"/>
            <a:ext cx="5053938" cy="49424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70599" y="8389"/>
            <a:ext cx="54067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Creating nginx reverse proxy with consul template with TLS certificate</a:t>
            </a:r>
            <a:endParaRPr lang="he-IL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3" y="1671870"/>
            <a:ext cx="5490443" cy="34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4646141" cy="10462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opperplate Gothic Bold" panose="020E0705020206020404" pitchFamily="34" charset="0"/>
              </a:rPr>
              <a:t>Code Snippets</a:t>
            </a:r>
            <a:endParaRPr lang="he-IL" dirty="0">
              <a:latin typeface="Copperplate Gothic Bold" panose="020E07050202060204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" y="1513067"/>
            <a:ext cx="8900719" cy="13039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500" y="1046205"/>
            <a:ext cx="54067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Attaching consul permission to other profiles</a:t>
            </a:r>
            <a:endParaRPr lang="he-IL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4452"/>
          <a:stretch/>
        </p:blipFill>
        <p:spPr>
          <a:xfrm>
            <a:off x="75500" y="3710731"/>
            <a:ext cx="6375634" cy="2895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3244915"/>
            <a:ext cx="54067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Using Templates to create user data with variables</a:t>
            </a:r>
            <a:endParaRPr lang="he-IL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7732"/>
          <a:stretch/>
        </p:blipFill>
        <p:spPr>
          <a:xfrm>
            <a:off x="7438893" y="3710731"/>
            <a:ext cx="3857625" cy="9843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05536" y="3155437"/>
            <a:ext cx="54067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Creating a cute random name for the Jenkins slave</a:t>
            </a:r>
            <a:endParaRPr lang="he-IL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192" y="4806106"/>
            <a:ext cx="2867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4646141" cy="10462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opperplate Gothic Bold" panose="020E0705020206020404" pitchFamily="34" charset="0"/>
              </a:rPr>
              <a:t>Code Snippets</a:t>
            </a:r>
            <a:endParaRPr lang="he-IL" dirty="0">
              <a:latin typeface="Copperplate Gothic Bold" panose="020E07050202060204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00" y="1046205"/>
            <a:ext cx="54067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Creating Complete automation of Mysql Replication </a:t>
            </a:r>
            <a:endParaRPr lang="he-IL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2952"/>
          <a:stretch/>
        </p:blipFill>
        <p:spPr>
          <a:xfrm>
            <a:off x="242328" y="1507524"/>
            <a:ext cx="6125521" cy="3224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9507"/>
          <a:stretch/>
        </p:blipFill>
        <p:spPr>
          <a:xfrm>
            <a:off x="6554182" y="3354200"/>
            <a:ext cx="5423647" cy="34090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396" y="797353"/>
            <a:ext cx="5427705" cy="19600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86365" y="275968"/>
            <a:ext cx="54067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Creating Backup script and cron to s3 with aws cli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668" y="4750955"/>
            <a:ext cx="8296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Master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4547" y="5679989"/>
            <a:ext cx="8296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7571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38"/>
            <a:ext cx="3888259" cy="1128584"/>
          </a:xfrm>
        </p:spPr>
        <p:txBody>
          <a:bodyPr/>
          <a:lstStyle/>
          <a:p>
            <a:r>
              <a:rPr lang="en-US" cap="none" dirty="0" smtClean="0">
                <a:latin typeface="Copperplate Gothic Bold" panose="020E0705020206020404" pitchFamily="34" charset="0"/>
              </a:rPr>
              <a:t>Project Goal</a:t>
            </a:r>
            <a:r>
              <a:rPr lang="en-US" cap="none" dirty="0">
                <a:latin typeface="Copperplate Gothic Bold" panose="020E0705020206020404" pitchFamily="34" charset="0"/>
              </a:rPr>
              <a:t>:</a:t>
            </a:r>
            <a:endParaRPr lang="he-IL" cap="none" dirty="0"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9730"/>
            <a:ext cx="767766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 of this project it’s to simulate a stable application deployment using the following tools and products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60" y="2660490"/>
            <a:ext cx="4874472" cy="2506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20" y="1447461"/>
            <a:ext cx="1087395" cy="1087395"/>
          </a:xfrm>
          <a:prstGeom prst="rect">
            <a:avLst/>
          </a:prstGeom>
        </p:spPr>
      </p:pic>
      <p:pic>
        <p:nvPicPr>
          <p:cNvPr id="1030" name="Picture 6" descr="תוצאת תמונה עבור ‪ansible logo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07" y="2396712"/>
            <a:ext cx="1242825" cy="12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71" y="1367276"/>
            <a:ext cx="2529019" cy="1041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84" y="3815342"/>
            <a:ext cx="1047750" cy="1047750"/>
          </a:xfrm>
          <a:prstGeom prst="rect">
            <a:avLst/>
          </a:prstGeom>
        </p:spPr>
      </p:pic>
      <p:pic>
        <p:nvPicPr>
          <p:cNvPr id="1042" name="Picture 18" descr="https://miro.medium.com/max/480/1*MCpM5idqhNRjoWCfb_60O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31" y="5770306"/>
            <a:ext cx="1912122" cy="9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0" y="5577017"/>
            <a:ext cx="1584386" cy="11986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50" y="4651427"/>
            <a:ext cx="1503034" cy="1340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69" y="3598082"/>
            <a:ext cx="1053956" cy="12208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44" y="2541807"/>
            <a:ext cx="758072" cy="1049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67" y="1896444"/>
            <a:ext cx="737673" cy="7671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65" y="1494556"/>
            <a:ext cx="757659" cy="7606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90" y="5119038"/>
            <a:ext cx="877800" cy="8733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23" y="5707805"/>
            <a:ext cx="1229837" cy="8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4757" y="0"/>
            <a:ext cx="290874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Topology</a:t>
            </a:r>
            <a:endParaRPr lang="he-IL" sz="4000" dirty="0">
              <a:latin typeface="Copperplate Gothic Bold" panose="020E07050202060204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29" y="707886"/>
            <a:ext cx="8698316" cy="58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90335" cy="1145059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The App</a:t>
            </a:r>
            <a:endParaRPr lang="he-IL" dirty="0"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5059"/>
            <a:ext cx="1065976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The application I choose is a python flask program, with html templates 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t’s a survey app, and users can write their name, email and what’s their feedback.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ll the data that gathered through the app is saved in a database</a:t>
            </a:r>
          </a:p>
          <a:p>
            <a:endParaRPr lang="en-US" sz="2000" dirty="0" smtClean="0"/>
          </a:p>
          <a:p>
            <a:endParaRPr lang="he-IL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1" y="2422047"/>
            <a:ext cx="5970203" cy="3752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892"/>
          <a:stretch/>
        </p:blipFill>
        <p:spPr>
          <a:xfrm>
            <a:off x="6142385" y="2422046"/>
            <a:ext cx="5917809" cy="37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54" y="123569"/>
            <a:ext cx="431970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ARCHITECTURE</a:t>
            </a:r>
            <a:endParaRPr lang="he-IL" sz="3600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54" y="769900"/>
            <a:ext cx="10882184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project is running in AWS, with 3 AZ (as recommended by the EKS module)</a:t>
            </a:r>
          </a:p>
          <a:p>
            <a:endParaRPr lang="en-US" dirty="0" smtClean="0"/>
          </a:p>
          <a:p>
            <a:r>
              <a:rPr lang="en-US" dirty="0" smtClean="0"/>
              <a:t>The network consist of:</a:t>
            </a:r>
          </a:p>
          <a:p>
            <a:r>
              <a:rPr lang="en-US" dirty="0" smtClean="0"/>
              <a:t>Consul Cluster:</a:t>
            </a:r>
          </a:p>
          <a:p>
            <a:r>
              <a:rPr lang="en-US" dirty="0" smtClean="0"/>
              <a:t>3 master servers each in another AZ. </a:t>
            </a:r>
          </a:p>
          <a:p>
            <a:r>
              <a:rPr lang="en-US" dirty="0" smtClean="0"/>
              <a:t>All other nodes in the project contains a consul agent</a:t>
            </a:r>
          </a:p>
          <a:p>
            <a:endParaRPr lang="en-US" dirty="0"/>
          </a:p>
          <a:p>
            <a:r>
              <a:rPr lang="en-US" dirty="0" smtClean="0"/>
              <a:t>Jenkins (CICD):</a:t>
            </a:r>
          </a:p>
          <a:p>
            <a:r>
              <a:rPr lang="en-US" dirty="0" smtClean="0"/>
              <a:t>A Master and a </a:t>
            </a:r>
            <a:r>
              <a:rPr lang="en-US" dirty="0"/>
              <a:t>S</a:t>
            </a:r>
            <a:r>
              <a:rPr lang="en-US" dirty="0" smtClean="0"/>
              <a:t>lave, hosted in the private subnets</a:t>
            </a:r>
          </a:p>
          <a:p>
            <a:endParaRPr lang="en-US" dirty="0"/>
          </a:p>
          <a:p>
            <a:r>
              <a:rPr lang="en-US" dirty="0" smtClean="0"/>
              <a:t>MySQL:</a:t>
            </a:r>
          </a:p>
          <a:p>
            <a:r>
              <a:rPr lang="en-US" dirty="0" smtClean="0"/>
              <a:t>Primary server for receiving posts from the application.</a:t>
            </a:r>
          </a:p>
          <a:p>
            <a:r>
              <a:rPr lang="en-US" dirty="0" smtClean="0"/>
              <a:t>It’s launched through a scaling group, so if it will fail a new one will launch immediately  </a:t>
            </a:r>
          </a:p>
          <a:p>
            <a:r>
              <a:rPr lang="en-US" dirty="0" smtClean="0"/>
              <a:t>And a Backup server. With replica enabled from the primary server. </a:t>
            </a:r>
          </a:p>
          <a:p>
            <a:r>
              <a:rPr lang="en-US" dirty="0" smtClean="0"/>
              <a:t>It also perform backup of the data to s3 bucket</a:t>
            </a:r>
          </a:p>
          <a:p>
            <a:endParaRPr lang="en-US" dirty="0" smtClean="0"/>
          </a:p>
          <a:p>
            <a:r>
              <a:rPr lang="en-US" dirty="0" smtClean="0"/>
              <a:t>Eks:</a:t>
            </a:r>
          </a:p>
          <a:p>
            <a:r>
              <a:rPr lang="en-US" dirty="0" smtClean="0"/>
              <a:t>The app is deployed to EKS service running in a </a:t>
            </a:r>
            <a:r>
              <a:rPr lang="en-US" dirty="0" err="1" smtClean="0"/>
              <a:t>multizone</a:t>
            </a:r>
            <a:r>
              <a:rPr lang="en-US" dirty="0" smtClean="0"/>
              <a:t> environment for high availability</a:t>
            </a:r>
          </a:p>
          <a:p>
            <a:r>
              <a:rPr lang="en-US" dirty="0" smtClean="0"/>
              <a:t>The eks nodes are running in private subnet and only accessible by AWS ELB and the VPC  </a:t>
            </a:r>
          </a:p>
          <a:p>
            <a:r>
              <a:rPr lang="en-US" dirty="0" smtClean="0"/>
              <a:t>The nodes are in an Auto Scaling  group so if there’s any problem </a:t>
            </a:r>
          </a:p>
          <a:p>
            <a:r>
              <a:rPr lang="en-US" dirty="0" smtClean="0"/>
              <a:t>A new node will launch right away to keep serving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6494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854" y="123569"/>
            <a:ext cx="431970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ARCHITECTURE</a:t>
            </a:r>
            <a:endParaRPr lang="he-IL" sz="3600" dirty="0">
              <a:latin typeface="Copperplate Gothic Bold" panose="020E0705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854" y="769900"/>
            <a:ext cx="10008973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Part two</a:t>
            </a:r>
          </a:p>
          <a:p>
            <a:endParaRPr lang="en-US" dirty="0"/>
          </a:p>
          <a:p>
            <a:r>
              <a:rPr lang="en-US" dirty="0" smtClean="0"/>
              <a:t>Monitoring:</a:t>
            </a:r>
          </a:p>
          <a:p>
            <a:r>
              <a:rPr lang="en-US" dirty="0" err="1" smtClean="0"/>
              <a:t>Grafna</a:t>
            </a:r>
            <a:r>
              <a:rPr lang="en-US" dirty="0" smtClean="0"/>
              <a:t> and Prometheus:</a:t>
            </a:r>
          </a:p>
          <a:p>
            <a:r>
              <a:rPr lang="en-US" dirty="0" smtClean="0"/>
              <a:t>The project has a server with Prometheus and Grafana</a:t>
            </a:r>
          </a:p>
          <a:p>
            <a:r>
              <a:rPr lang="en-US" dirty="0" smtClean="0"/>
              <a:t>To monitor all the action and notify us when issues occur </a:t>
            </a:r>
          </a:p>
          <a:p>
            <a:r>
              <a:rPr lang="en-US" dirty="0" smtClean="0"/>
              <a:t>Also there’s a Prometheus installed inside the EKS to monitor all the pods </a:t>
            </a:r>
          </a:p>
          <a:p>
            <a:r>
              <a:rPr lang="en-US" dirty="0" smtClean="0"/>
              <a:t>And Grafana is reading all the data through a service eks publish</a:t>
            </a:r>
          </a:p>
          <a:p>
            <a:endParaRPr lang="en-US" dirty="0" smtClean="0"/>
          </a:p>
          <a:p>
            <a:r>
              <a:rPr lang="en-US" dirty="0" smtClean="0"/>
              <a:t>ELK Stack:</a:t>
            </a:r>
            <a:endParaRPr lang="en-US" dirty="0"/>
          </a:p>
          <a:p>
            <a:r>
              <a:rPr lang="en-US" dirty="0" smtClean="0"/>
              <a:t>An ec2 node runs a docker based ELK Stack with 3 Dockers for elasticsearch, logstash and kibana</a:t>
            </a:r>
          </a:p>
          <a:p>
            <a:endParaRPr lang="en-US" dirty="0"/>
          </a:p>
          <a:p>
            <a:r>
              <a:rPr lang="en-US" dirty="0" smtClean="0"/>
              <a:t>Bastion: </a:t>
            </a:r>
          </a:p>
          <a:p>
            <a:r>
              <a:rPr lang="en-US" dirty="0" smtClean="0"/>
              <a:t>The only server in this project that is in the public network</a:t>
            </a:r>
          </a:p>
          <a:p>
            <a:r>
              <a:rPr lang="en-US" dirty="0" smtClean="0"/>
              <a:t>And offer us a way into the main network, the private subnet</a:t>
            </a:r>
          </a:p>
          <a:p>
            <a:r>
              <a:rPr lang="en-US" dirty="0" smtClean="0"/>
              <a:t>It has a consul template combined with NGINX and provide SSL reverse proxy  </a:t>
            </a:r>
          </a:p>
          <a:p>
            <a:r>
              <a:rPr lang="en-US" dirty="0" smtClean="0"/>
              <a:t>For all the services</a:t>
            </a:r>
          </a:p>
          <a:p>
            <a:r>
              <a:rPr lang="en-US" dirty="0" smtClean="0"/>
              <a:t>And also it acts as jump server for a ssh tunnel into the rest of the servers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587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Deployment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4" y="1198817"/>
            <a:ext cx="989425" cy="9894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010083" y="1589897"/>
            <a:ext cx="1474573" cy="20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002977" y="1346370"/>
            <a:ext cx="1289135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 smtClean="0"/>
              <a:t>./projectbuild.sh</a:t>
            </a:r>
            <a:endParaRPr lang="he-IL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76" y="812326"/>
            <a:ext cx="692192" cy="6921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833" y="2813656"/>
            <a:ext cx="10564110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Because it’s a long process I’ve split the creation process  into 3 terraform 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this project is 100% automatically and everything is configured by automation and scripts.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We’ll start the automation process by running projectrun.sh script</a:t>
            </a:r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step is deploying 2 S3 buckets</a:t>
            </a:r>
          </a:p>
          <a:p>
            <a:r>
              <a:rPr lang="en-US" dirty="0" smtClean="0"/>
              <a:t>One to provide a Remote Backend for terraform state files </a:t>
            </a:r>
          </a:p>
          <a:p>
            <a:r>
              <a:rPr lang="en-US" dirty="0" smtClean="0"/>
              <a:t>And the 2</a:t>
            </a:r>
            <a:r>
              <a:rPr lang="en-US" baseline="30000" dirty="0" smtClean="0"/>
              <a:t>nd</a:t>
            </a:r>
            <a:r>
              <a:rPr lang="en-US" dirty="0" smtClean="0"/>
              <a:t> for data backups. </a:t>
            </a:r>
          </a:p>
          <a:p>
            <a:endParaRPr lang="en-US" dirty="0" smtClean="0"/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/>
              <a:t>step is deploying </a:t>
            </a:r>
            <a:r>
              <a:rPr lang="en-US" dirty="0" smtClean="0"/>
              <a:t>VPC </a:t>
            </a:r>
            <a:r>
              <a:rPr lang="en-US" dirty="0"/>
              <a:t>&amp; EKS </a:t>
            </a:r>
            <a:r>
              <a:rPr lang="en-US" dirty="0" smtClean="0"/>
              <a:t>using terraform.</a:t>
            </a:r>
          </a:p>
          <a:p>
            <a:endParaRPr lang="en-US" dirty="0" smtClean="0"/>
          </a:p>
          <a:p>
            <a:r>
              <a:rPr lang="en-US" dirty="0" smtClean="0"/>
              <a:t>After that ends the 3</a:t>
            </a:r>
            <a:r>
              <a:rPr lang="en-US" baseline="30000" dirty="0" smtClean="0"/>
              <a:t>rd</a:t>
            </a:r>
            <a:r>
              <a:rPr lang="en-US" dirty="0" smtClean="0"/>
              <a:t> part will start.</a:t>
            </a:r>
          </a:p>
          <a:p>
            <a:r>
              <a:rPr lang="en-US" dirty="0" smtClean="0"/>
              <a:t>It will deploy the rest of the servers including provisioning and configuration of all services</a:t>
            </a:r>
          </a:p>
        </p:txBody>
      </p:sp>
      <p:sp>
        <p:nvSpPr>
          <p:cNvPr id="17" name="Right Arrow 16"/>
          <p:cNvSpPr/>
          <p:nvPr/>
        </p:nvSpPr>
        <p:spPr>
          <a:xfrm rot="20399378">
            <a:off x="4229532" y="598714"/>
            <a:ext cx="1474573" cy="20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47" y="-208011"/>
            <a:ext cx="1020337" cy="10203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67" y="-54759"/>
            <a:ext cx="827391" cy="8149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41" y="1498493"/>
            <a:ext cx="641119" cy="88717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9028363">
            <a:off x="6172976" y="885039"/>
            <a:ext cx="850286" cy="206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ight Arrow 25"/>
          <p:cNvSpPr/>
          <p:nvPr/>
        </p:nvSpPr>
        <p:spPr>
          <a:xfrm rot="21205138">
            <a:off x="6863685" y="1553019"/>
            <a:ext cx="1465946" cy="20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70" y="1060548"/>
            <a:ext cx="1030922" cy="9197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01" y="1693529"/>
            <a:ext cx="587460" cy="587460"/>
          </a:xfrm>
          <a:prstGeom prst="rect">
            <a:avLst/>
          </a:prstGeom>
        </p:spPr>
      </p:pic>
      <p:sp>
        <p:nvSpPr>
          <p:cNvPr id="32" name="Left-Right Arrow 31"/>
          <p:cNvSpPr/>
          <p:nvPr/>
        </p:nvSpPr>
        <p:spPr>
          <a:xfrm>
            <a:off x="8396142" y="150144"/>
            <a:ext cx="1672129" cy="2477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24" y="2009391"/>
            <a:ext cx="850785" cy="70721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rot="11248495">
            <a:off x="6743462" y="2027548"/>
            <a:ext cx="1539841" cy="244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Plus 4"/>
          <p:cNvSpPr/>
          <p:nvPr/>
        </p:nvSpPr>
        <p:spPr>
          <a:xfrm>
            <a:off x="6566650" y="236079"/>
            <a:ext cx="238727" cy="2333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>
            <a:off x="4285957" y="1882741"/>
            <a:ext cx="1474573" cy="20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853472" y="1292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6686" y="5932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96850" y="15453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452795">
            <a:off x="6689797" y="2189190"/>
            <a:ext cx="1497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sz="1200" dirty="0" smtClean="0">
                <a:solidFill>
                  <a:schemeClr val="bg1"/>
                </a:solidFill>
              </a:rPr>
              <a:t>Pull code from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github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8986944">
            <a:off x="5982432" y="667845"/>
            <a:ext cx="1010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Deploy to Eks</a:t>
            </a:r>
            <a:endParaRPr lang="he-IL" sz="1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0941224">
            <a:off x="6769267" y="12431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21142430">
            <a:off x="6961200" y="1104929"/>
            <a:ext cx="13083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Build and push to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docker hub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9017287">
            <a:off x="5949139" y="10529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2104538">
            <a:off x="7713141" y="218593"/>
            <a:ext cx="24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12304" y="352730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Backup to S3</a:t>
            </a:r>
            <a:endParaRPr lang="he-IL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mazon S3 | Braz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421" y="-14059"/>
            <a:ext cx="2127376" cy="73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 rot="20411784">
            <a:off x="4057235" y="352899"/>
            <a:ext cx="16225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Create ENV and nodes</a:t>
            </a:r>
            <a:endParaRPr lang="he-IL" sz="10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74283" y="1528316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Configures the nodes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n-US" sz="1000" dirty="0" smtClean="0">
                <a:solidFill>
                  <a:schemeClr val="bg1"/>
                </a:solidFill>
              </a:rPr>
              <a:t>nd start the app job</a:t>
            </a:r>
            <a:endParaRPr lang="he-IL" sz="1000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 rot="1834309">
            <a:off x="7508161" y="704108"/>
            <a:ext cx="1404379" cy="235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 rot="1968019">
            <a:off x="7823970" y="531320"/>
            <a:ext cx="9012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Pull docker </a:t>
            </a:r>
            <a:endParaRPr lang="he-IL" sz="1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1212" y="298184"/>
            <a:ext cx="246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8</a:t>
            </a:r>
            <a:endParaRPr lang="he-I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5946"/>
            <a:ext cx="11586826" cy="618630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After all main infrastructure has been built. </a:t>
            </a:r>
          </a:p>
          <a:p>
            <a:r>
              <a:rPr lang="en-US" dirty="0" smtClean="0"/>
              <a:t>Terraform will create all the servers. </a:t>
            </a:r>
          </a:p>
          <a:p>
            <a:r>
              <a:rPr lang="en-US" dirty="0" smtClean="0"/>
              <a:t>Each ec2 machine has a user data that deploys , consul agent, consul health and service checks, </a:t>
            </a:r>
          </a:p>
          <a:p>
            <a:r>
              <a:rPr lang="en-US" dirty="0" smtClean="0"/>
              <a:t>Filebeat, and a Node Exporter, (specific machine also has related exporters,(Jenkins, mysql, </a:t>
            </a:r>
            <a:r>
              <a:rPr lang="en-US" dirty="0" err="1" smtClean="0"/>
              <a:t>blackbox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Jenkins slave and master are docker based and after their creation, the slave immediately connects </a:t>
            </a:r>
          </a:p>
          <a:p>
            <a:r>
              <a:rPr lang="en-US" dirty="0" smtClean="0"/>
              <a:t>to it’s master, </a:t>
            </a:r>
          </a:p>
          <a:p>
            <a:r>
              <a:rPr lang="en-US" dirty="0" smtClean="0"/>
              <a:t>And ansible configure the master Jenkins with secrets and jobs </a:t>
            </a:r>
          </a:p>
          <a:p>
            <a:r>
              <a:rPr lang="en-US" dirty="0" smtClean="0"/>
              <a:t>The slave has specific IAM role created for him so it will be able to deploy jobs to EKS</a:t>
            </a:r>
          </a:p>
          <a:p>
            <a:endParaRPr lang="en-US" dirty="0" smtClean="0"/>
          </a:p>
          <a:p>
            <a:r>
              <a:rPr lang="en-US" dirty="0" smtClean="0"/>
              <a:t>MySQL:</a:t>
            </a:r>
          </a:p>
          <a:p>
            <a:r>
              <a:rPr lang="en-US" dirty="0" smtClean="0"/>
              <a:t>The db servers are created with mysql</a:t>
            </a:r>
            <a:r>
              <a:rPr lang="en-US" dirty="0"/>
              <a:t> </a:t>
            </a:r>
            <a:r>
              <a:rPr lang="en-US" dirty="0" smtClean="0"/>
              <a:t>userdata, that includes mysql installation, consul, filebeat and </a:t>
            </a:r>
          </a:p>
          <a:p>
            <a:r>
              <a:rPr lang="en-US" dirty="0" smtClean="0"/>
              <a:t>Exporters, and there’s a script inside that run all the preparation for a replication job including </a:t>
            </a:r>
          </a:p>
          <a:p>
            <a:r>
              <a:rPr lang="en-US" dirty="0" smtClean="0"/>
              <a:t>Editing my.cnf file and exporting db, address and bin_log location and upload it to s3</a:t>
            </a:r>
          </a:p>
          <a:p>
            <a:r>
              <a:rPr lang="en-US" dirty="0" smtClean="0"/>
              <a:t>The primary </a:t>
            </a:r>
            <a:r>
              <a:rPr lang="en-US" dirty="0" err="1" smtClean="0"/>
              <a:t>mysql</a:t>
            </a:r>
            <a:r>
              <a:rPr lang="en-US" dirty="0" smtClean="0"/>
              <a:t> is launched through a scaling group </a:t>
            </a:r>
          </a:p>
          <a:p>
            <a:r>
              <a:rPr lang="en-US" dirty="0" smtClean="0"/>
              <a:t>After that when the mysql backup node start (there’s a </a:t>
            </a:r>
            <a:r>
              <a:rPr lang="en-US" dirty="0" err="1" smtClean="0"/>
              <a:t>tf</a:t>
            </a:r>
            <a:r>
              <a:rPr lang="en-US" dirty="0" smtClean="0"/>
              <a:t> “depend on master” delay) it pulls all the </a:t>
            </a:r>
          </a:p>
          <a:p>
            <a:r>
              <a:rPr lang="en-US" dirty="0" smtClean="0"/>
              <a:t>Necessary data from s3 and configures replication on the host and also create a backup plan </a:t>
            </a:r>
          </a:p>
          <a:p>
            <a:r>
              <a:rPr lang="en-US" dirty="0" smtClean="0"/>
              <a:t>With a cron job to sync all backups to s3 .</a:t>
            </a:r>
          </a:p>
          <a:p>
            <a:r>
              <a:rPr lang="en-US" dirty="0" smtClean="0"/>
              <a:t>That way if another replica server will start, it will sync all the data from the primary again. </a:t>
            </a:r>
          </a:p>
          <a:p>
            <a:r>
              <a:rPr lang="en-US" dirty="0" smtClean="0"/>
              <a:t>Each sql node contains an IAM role combined with s3 rights and </a:t>
            </a:r>
            <a:r>
              <a:rPr lang="en-US" dirty="0"/>
              <a:t>ec2 describe </a:t>
            </a:r>
            <a:r>
              <a:rPr lang="en-US" dirty="0" smtClean="0"/>
              <a:t>Permissions (for cunsul)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3479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latin typeface="Copperplate Gothic Bold" panose="020E0705020206020404" pitchFamily="34" charset="0"/>
              </a:rPr>
              <a:t>Deployment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9239"/>
            <a:ext cx="11887200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Monitoring:</a:t>
            </a:r>
          </a:p>
          <a:p>
            <a:r>
              <a:rPr lang="en-US" dirty="0" smtClean="0"/>
              <a:t>The server containing the Prometheus and grafana services</a:t>
            </a:r>
          </a:p>
          <a:p>
            <a:r>
              <a:rPr lang="en-US" dirty="0" smtClean="0"/>
              <a:t>Perform all installation from the userdata, and after that </a:t>
            </a:r>
          </a:p>
          <a:p>
            <a:r>
              <a:rPr lang="en-US" dirty="0" smtClean="0"/>
              <a:t>Pull’s configurations files from github. That includes a predefined Prometheus scrape job</a:t>
            </a:r>
          </a:p>
          <a:p>
            <a:r>
              <a:rPr lang="en-US" dirty="0" smtClean="0"/>
              <a:t>and grafana db, dashboard and slack alert provisioning So everything is set up automatically</a:t>
            </a:r>
          </a:p>
          <a:p>
            <a:r>
              <a:rPr lang="en-US" dirty="0" smtClean="0"/>
              <a:t>The Elk node also install everything from user data</a:t>
            </a:r>
          </a:p>
          <a:p>
            <a:r>
              <a:rPr lang="en-US" dirty="0" smtClean="0"/>
              <a:t>And pull’s a git with all the docker-compose file and data, and deploy it</a:t>
            </a:r>
          </a:p>
          <a:p>
            <a:endParaRPr lang="en-US" dirty="0" smtClean="0"/>
          </a:p>
          <a:p>
            <a:r>
              <a:rPr lang="en-US" dirty="0" smtClean="0"/>
              <a:t>Consul:</a:t>
            </a:r>
          </a:p>
          <a:p>
            <a:r>
              <a:rPr lang="en-US" dirty="0" smtClean="0"/>
              <a:t>The cluster servers created at the private subnets and create a datacenter </a:t>
            </a:r>
          </a:p>
          <a:p>
            <a:r>
              <a:rPr lang="en-US" dirty="0" smtClean="0"/>
              <a:t>All other nodes has a consul agent and their services registered to the cluster  </a:t>
            </a:r>
          </a:p>
          <a:p>
            <a:r>
              <a:rPr lang="en-US" dirty="0" smtClean="0"/>
              <a:t>So we can have full mesh and each node can contact the other with service discovery.</a:t>
            </a:r>
          </a:p>
          <a:p>
            <a:r>
              <a:rPr lang="en-US" dirty="0" smtClean="0"/>
              <a:t>All nodes have IAM role with ec2 describe so they can search which node is a server by ec2 tags</a:t>
            </a:r>
          </a:p>
          <a:p>
            <a:endParaRPr lang="en-US" dirty="0"/>
          </a:p>
          <a:p>
            <a:r>
              <a:rPr lang="en-US" dirty="0" smtClean="0"/>
              <a:t>Eks (kubernetes</a:t>
            </a:r>
            <a:r>
              <a:rPr lang="en-US" dirty="0"/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After the eks creation, a local exec on terraform start a configuration script on the local host </a:t>
            </a:r>
          </a:p>
          <a:p>
            <a:r>
              <a:rPr lang="en-US" dirty="0" smtClean="0"/>
              <a:t>To deploy kubeconfig file, configure core dns service and a </a:t>
            </a:r>
            <a:r>
              <a:rPr lang="en-US" dirty="0"/>
              <a:t>consul helm chart</a:t>
            </a:r>
            <a:r>
              <a:rPr lang="en-US" dirty="0" smtClean="0"/>
              <a:t> so each </a:t>
            </a:r>
          </a:p>
          <a:p>
            <a:r>
              <a:rPr lang="en-US" dirty="0" smtClean="0"/>
              <a:t>pod on the eks node can contact services outside kuberenetes</a:t>
            </a:r>
          </a:p>
          <a:p>
            <a:endParaRPr lang="en-US" dirty="0" smtClean="0"/>
          </a:p>
          <a:p>
            <a:r>
              <a:rPr lang="en-US" dirty="0" smtClean="0"/>
              <a:t>App: </a:t>
            </a:r>
          </a:p>
          <a:p>
            <a:r>
              <a:rPr lang="en-US" dirty="0" smtClean="0"/>
              <a:t>The app is deployed by Jenkins job that pull code from github, create a docker image, test it and </a:t>
            </a:r>
          </a:p>
          <a:p>
            <a:r>
              <a:rPr lang="en-US" dirty="0" smtClean="0"/>
              <a:t>apply it on eks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9476</TotalTime>
  <Words>1302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Copperplate Gothic Bold</vt:lpstr>
      <vt:lpstr>Gisha</vt:lpstr>
      <vt:lpstr>Wingdings 3</vt:lpstr>
      <vt:lpstr>Slice</vt:lpstr>
      <vt:lpstr>OpsSCHOOL Final     PROJECT Winter 2020</vt:lpstr>
      <vt:lpstr>Project Goal:</vt:lpstr>
      <vt:lpstr>PowerPoint Presentation</vt:lpstr>
      <vt:lpstr>The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OpsSCHOOL MID     PROJECT Winter 2020</dc:title>
  <dc:creator>Eran Saban</dc:creator>
  <cp:lastModifiedBy>Eran Saban</cp:lastModifiedBy>
  <cp:revision>99</cp:revision>
  <dcterms:created xsi:type="dcterms:W3CDTF">2020-02-02T11:19:32Z</dcterms:created>
  <dcterms:modified xsi:type="dcterms:W3CDTF">2020-04-26T14:08:31Z</dcterms:modified>
</cp:coreProperties>
</file>