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 id="2147483891" r:id="rId2"/>
  </p:sldMasterIdLst>
  <p:notesMasterIdLst>
    <p:notesMasterId r:id="rId9"/>
  </p:notesMasterIdLst>
  <p:handoutMasterIdLst>
    <p:handoutMasterId r:id="rId10"/>
  </p:handoutMasterIdLst>
  <p:sldIdLst>
    <p:sldId id="396" r:id="rId3"/>
    <p:sldId id="444" r:id="rId4"/>
    <p:sldId id="445" r:id="rId5"/>
    <p:sldId id="446" r:id="rId6"/>
    <p:sldId id="447" r:id="rId7"/>
    <p:sldId id="448" r:id="rId8"/>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April Mid Term Checkpoint" id="{E4B56D65-A953-4D8E-B734-04978ED38577}">
          <p14:sldIdLst>
            <p14:sldId id="396"/>
            <p14:sldId id="444"/>
            <p14:sldId id="445"/>
            <p14:sldId id="446"/>
            <p14:sldId id="447"/>
            <p14:sldId id="44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7CD"/>
    <a:srgbClr val="A2A9B0"/>
    <a:srgbClr val="D4BBFF"/>
    <a:srgbClr val="343A3F"/>
    <a:srgbClr val="491D8B"/>
    <a:srgbClr val="351062"/>
    <a:srgbClr val="0043CE"/>
    <a:srgbClr val="DFDFDF"/>
    <a:srgbClr val="002D9C"/>
    <a:srgbClr val="054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p:normalViewPr>
  <p:slideViewPr>
    <p:cSldViewPr snapToGrid="0" snapToObjects="1">
      <p:cViewPr varScale="1">
        <p:scale>
          <a:sx n="97" d="100"/>
          <a:sy n="97" d="100"/>
        </p:scale>
        <p:origin x="630"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35766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2144"/>
            <a:ext cx="4206240" cy="3361944"/>
          </a:xfrm>
        </p:spPr>
        <p:txBody>
          <a:bodyPr/>
          <a:lstStyle>
            <a:lvl1pPr>
              <a:lnSpc>
                <a:spcPct val="90000"/>
              </a:lnSpc>
              <a:defRPr sz="9200"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xmlns=""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7BA59259-AA31-654E-97CA-EC574BEA60AB}"/>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76812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73152" y="201168"/>
            <a:ext cx="5465275" cy="1729232"/>
          </a:xfrm>
        </p:spPr>
        <p:txBody>
          <a:bodyPr/>
          <a:lstStyle>
            <a:lvl1pPr marL="164592" indent="-164592">
              <a:defRPr>
                <a:solidFill>
                  <a:schemeClr val="accent4"/>
                </a:solidFill>
              </a:defRPr>
            </a:lvl1pPr>
          </a:lstStyle>
          <a:p>
            <a:r>
              <a:rPr lang="en-US" dirty="0"/>
              <a:t>“Template for a single quote: adjust optional author information to have similar spacing at the end of the quote.”</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19456" y="1943280"/>
            <a:ext cx="4123944" cy="246888"/>
          </a:xfrm>
        </p:spPr>
        <p:txBody>
          <a:bodyPr/>
          <a:lstStyle>
            <a:lvl1pPr>
              <a:defRPr>
                <a:solidFill>
                  <a:schemeClr val="tx2"/>
                </a:solidFill>
              </a:defRPr>
            </a:lvl1pPr>
            <a:lvl2pPr marL="0" indent="0">
              <a:buNone/>
              <a:defRPr/>
            </a:lvl2pPr>
          </a:lstStyle>
          <a:p>
            <a:pPr lvl="0"/>
            <a:r>
              <a:rPr lang="en-US" dirty="0"/>
              <a:t>Richard P. Feynman</a:t>
            </a:r>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19456" y="2201719"/>
            <a:ext cx="4114800" cy="246888"/>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Simulating Physics with Computers, 1981</a:t>
            </a:r>
          </a:p>
        </p:txBody>
      </p:sp>
      <p:pic>
        <p:nvPicPr>
          <p:cNvPr id="8" name="Picture 7">
            <a:extLst>
              <a:ext uri="{FF2B5EF4-FFF2-40B4-BE49-F238E27FC236}">
                <a16:creationId xmlns:a16="http://schemas.microsoft.com/office/drawing/2014/main" id="{4180B920-2FAB-3443-8C98-23FB9C0646C1}"/>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677631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smtClean="0"/>
              <a:t>Click icon to add picture</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71803158" y="424434"/>
            <a:ext cx="4142232" cy="4294632"/>
          </a:xfrm>
        </p:spPr>
        <p:txBody>
          <a:bodyPr/>
          <a:lstStyle/>
          <a:p>
            <a:r>
              <a:rPr lang="en-US" smtClean="0"/>
              <a:t>Click to edit Master title style</a:t>
            </a:r>
            <a:endParaRPr lang="en-US"/>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19456" y="173736"/>
            <a:ext cx="4123944" cy="987552"/>
          </a:xfrm>
        </p:spPr>
        <p:txBody>
          <a:bodyPr/>
          <a:lstStyle>
            <a:lvl1pPr>
              <a:defRPr sz="2000"/>
            </a:lvl1pPr>
            <a:lvl2pPr marL="0" indent="0">
              <a:buNone/>
              <a:defRPr/>
            </a:lvl2pPr>
          </a:lstStyle>
          <a:p>
            <a:pPr lvl="0"/>
            <a:r>
              <a:rPr lang="en-US" dirty="0"/>
              <a:t>Title + image below</a:t>
            </a:r>
          </a:p>
        </p:txBody>
      </p:sp>
      <p:pic>
        <p:nvPicPr>
          <p:cNvPr id="8" name="Picture 7">
            <a:extLst>
              <a:ext uri="{FF2B5EF4-FFF2-40B4-BE49-F238E27FC236}">
                <a16:creationId xmlns:a16="http://schemas.microsoft.com/office/drawing/2014/main" id="{FBA4B59C-B36E-D54C-B946-91E1A82DB93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88052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1CACC356-0F99-0E43-AB58-2F12C129B745}"/>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3373257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91456" y="1243584"/>
            <a:ext cx="4123944" cy="3252216"/>
          </a:xfrm>
        </p:spPr>
        <p:txBody>
          <a:bodyPr/>
          <a:lstStyle>
            <a:lvl1pPr>
              <a:defRPr sz="1400"/>
            </a:lvl1pPr>
          </a:lstStyle>
          <a:p>
            <a:pPr lvl="0"/>
            <a:r>
              <a:rPr lang="en-US" smtClean="0"/>
              <a:t>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B1EA5C5-1290-BA40-A795-C9598C468C2D}"/>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5350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a:extLst>
              <a:ext uri="{FF2B5EF4-FFF2-40B4-BE49-F238E27FC236}">
                <a16:creationId xmlns:a16="http://schemas.microsoft.com/office/drawing/2014/main" id="{76147695-FEE4-5E4B-BC80-907AD3565FBE}"/>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556769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23944" cy="3252216"/>
          </a:xfrm>
        </p:spPr>
        <p:txBody>
          <a:bodyPr/>
          <a:lstStyle>
            <a:lvl1pPr>
              <a:defRPr sz="1400"/>
            </a:lvl1pPr>
          </a:lstStyle>
          <a:p>
            <a:pPr lvl="0"/>
            <a:r>
              <a:rPr lang="en-US" smtClean="0"/>
              <a:t>Edit Master text styles</a:t>
            </a:r>
          </a:p>
        </p:txBody>
      </p:sp>
      <p:pic>
        <p:nvPicPr>
          <p:cNvPr id="10" name="Picture 9">
            <a:extLst>
              <a:ext uri="{FF2B5EF4-FFF2-40B4-BE49-F238E27FC236}">
                <a16:creationId xmlns:a16="http://schemas.microsoft.com/office/drawing/2014/main" id="{598177D5-D7B7-714F-9574-4AEF1B0BE67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829141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1C94505B-260A-D145-85B8-2E423631BC7D}"/>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230125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09944"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a:ln>
            <a:solidFill>
              <a:schemeClr val="accent1"/>
            </a:solidFill>
          </a:ln>
        </p:spPr>
        <p:txBody>
          <a:bodyPr/>
          <a:lstStyle>
            <a:lvl1pPr>
              <a:defRPr sz="2800" b="0">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0">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0">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0">
                <a:solidFill>
                  <a:schemeClr val="accent4"/>
                </a:solidFill>
              </a:defRPr>
            </a:lvl1pPr>
          </a:lstStyle>
          <a:p>
            <a:pPr lvl="0"/>
            <a:r>
              <a:rPr lang="en-US" dirty="0"/>
              <a:t>4.</a:t>
            </a:r>
          </a:p>
        </p:txBody>
      </p:sp>
      <p:pic>
        <p:nvPicPr>
          <p:cNvPr id="16" name="Picture 15">
            <a:extLst>
              <a:ext uri="{FF2B5EF4-FFF2-40B4-BE49-F238E27FC236}">
                <a16:creationId xmlns:a16="http://schemas.microsoft.com/office/drawing/2014/main" id="{3B0A8879-FC55-0D4E-8979-E28A1D74F9FE}"/>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9380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152910"/>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8375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96FB959A-62A4-894A-AF90-D05521094BAF}"/>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88799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2505457" y="1243584"/>
            <a:ext cx="1837943" cy="3255264"/>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a:extLst>
              <a:ext uri="{FF2B5EF4-FFF2-40B4-BE49-F238E27FC236}">
                <a16:creationId xmlns:a16="http://schemas.microsoft.com/office/drawing/2014/main" id="{D759DD9A-3307-3745-916B-5B4AE1E254B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79490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19456" y="201168"/>
            <a:ext cx="1837944" cy="1729232"/>
          </a:xfrm>
        </p:spPr>
        <p:txBody>
          <a:bodyPr/>
          <a:lstStyle/>
          <a:p>
            <a:pPr lvl="0"/>
            <a:r>
              <a:rPr lang="en-US" dirty="0"/>
              <a:t>Small title, image or content on right  </a:t>
            </a:r>
          </a:p>
          <a:p>
            <a:pPr lvl="0"/>
            <a:endParaRPr lang="en-US" dirty="0"/>
          </a:p>
        </p:txBody>
      </p:sp>
    </p:spTree>
    <p:extLst>
      <p:ext uri="{BB962C8B-B14F-4D97-AF65-F5344CB8AC3E}">
        <p14:creationId xmlns:p14="http://schemas.microsoft.com/office/powerpoint/2010/main" val="89013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xmlns="" val="1"/>
              </a:ext>
            </a:extLst>
          </p:cNvPr>
          <p:cNvSpPr/>
          <p:nvPr userDrawn="1"/>
        </p:nvSpPr>
        <p:spPr>
          <a:xfrm>
            <a:off x="2304535" y="0"/>
            <a:ext cx="6839465"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05456" y="1243584"/>
            <a:ext cx="1833373" cy="3206750"/>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dirty="0"/>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19456" y="1243583"/>
            <a:ext cx="1837943" cy="1325880"/>
          </a:xfrm>
        </p:spPr>
        <p:txBody>
          <a:bodyPr/>
          <a:lstStyle/>
          <a:p>
            <a:pPr lvl="0"/>
            <a:r>
              <a:rPr lang="en-US" smtClean="0"/>
              <a:t>Edit Master text styles</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a:p>
            <a:pPr lvl="0"/>
            <a:endParaRPr lang="en-US" dirty="0"/>
          </a:p>
        </p:txBody>
      </p:sp>
      <p:pic>
        <p:nvPicPr>
          <p:cNvPr id="12" name="Picture 11">
            <a:extLst>
              <a:ext uri="{FF2B5EF4-FFF2-40B4-BE49-F238E27FC236}">
                <a16:creationId xmlns:a16="http://schemas.microsoft.com/office/drawing/2014/main" id="{F63DCE21-9B45-354E-AA37-38CFCAC0978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052878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2285999" cy="51435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p:cNvSpPr>
            <a:spLocks noGrp="1"/>
          </p:cNvSpPr>
          <p:nvPr>
            <p:ph type="pic" sz="quarter" idx="14"/>
          </p:nvPr>
        </p:nvSpPr>
        <p:spPr>
          <a:xfrm>
            <a:off x="2286000" y="0"/>
            <a:ext cx="6858000" cy="5148072"/>
          </a:xfrm>
        </p:spPr>
        <p:txBody>
          <a:bodyPr lIns="91440" tIns="91440" rIns="91440" bIns="91440"/>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19456" y="1243585"/>
            <a:ext cx="1837944" cy="1328166"/>
          </a:xfrm>
        </p:spPr>
        <p:txBody>
          <a:bodyPr/>
          <a:lstStyle>
            <a:lvl2pPr marL="0" indent="0">
              <a:buNone/>
              <a:defRPr/>
            </a:lvl2pPr>
          </a:lstStyle>
          <a:p>
            <a:pPr lvl="0"/>
            <a:r>
              <a:rPr lang="en-US" smtClean="0"/>
              <a:t>Edit Master text styles</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pic>
        <p:nvPicPr>
          <p:cNvPr id="10" name="Picture 9">
            <a:extLst>
              <a:ext uri="{FF2B5EF4-FFF2-40B4-BE49-F238E27FC236}">
                <a16:creationId xmlns:a16="http://schemas.microsoft.com/office/drawing/2014/main" id="{5289E520-EA17-C248-B6F5-1F0676D91B38}"/>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998328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xmlns="" val="1"/>
              </a:ext>
            </a:extLst>
          </p:cNvPr>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smtClean="0"/>
              <a:t>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812B28B-ACA7-1346-93B9-9410540187EC}"/>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960158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smtClean="0"/>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smtClean="0"/>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
          <p:cNvSpPr>
            <a:spLocks noGrp="1"/>
          </p:cNvSpPr>
          <p:nvPr>
            <p:ph sz="quarter" idx="17"/>
          </p:nvPr>
        </p:nvSpPr>
        <p:spPr>
          <a:xfrm>
            <a:off x="4572000" y="0"/>
            <a:ext cx="2286000" cy="2571750"/>
          </a:xfrm>
          <a:solidFill>
            <a:schemeClr val="accent6"/>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0" name="Content Placeholder 2"/>
          <p:cNvSpPr>
            <a:spLocks noGrp="1"/>
          </p:cNvSpPr>
          <p:nvPr>
            <p:ph sz="quarter" idx="18"/>
          </p:nvPr>
        </p:nvSpPr>
        <p:spPr>
          <a:xfrm>
            <a:off x="6858000" y="0"/>
            <a:ext cx="2286000" cy="2571750"/>
          </a:xfrm>
          <a:solidFill>
            <a:srgbClr val="343A3F"/>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2" name="Content Placeholder 3"/>
          <p:cNvSpPr>
            <a:spLocks noGrp="1"/>
          </p:cNvSpPr>
          <p:nvPr>
            <p:ph sz="quarter" idx="19"/>
          </p:nvPr>
        </p:nvSpPr>
        <p:spPr>
          <a:xfrm>
            <a:off x="4572000" y="2570163"/>
            <a:ext cx="4572000" cy="2573337"/>
          </a:xfrm>
          <a:solidFill>
            <a:schemeClr val="bg1"/>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209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smtClean="0"/>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accent1"/>
          </a:solidFill>
        </p:spPr>
        <p:txBody>
          <a:bodyPr lIns="219456" tIns="201168" rIns="228600" bIns="228600"/>
          <a:lstStyle>
            <a:lvl1pPr>
              <a:defRPr>
                <a:solidFill>
                  <a:schemeClr val="tx1"/>
                </a:solidFill>
              </a:defRPr>
            </a:lvl1pPr>
          </a:lstStyle>
          <a:p>
            <a:pPr lvl="0"/>
            <a:r>
              <a:rPr lang="en-US" smtClean="0"/>
              <a:t>Edit Master text styles</a:t>
            </a:r>
          </a:p>
        </p:txBody>
      </p:sp>
      <p:sp>
        <p:nvSpPr>
          <p:cNvPr id="14" name="Content Placeholder 2"/>
          <p:cNvSpPr>
            <a:spLocks noGrp="1"/>
          </p:cNvSpPr>
          <p:nvPr>
            <p:ph sz="quarter" idx="19"/>
          </p:nvPr>
        </p:nvSpPr>
        <p:spPr>
          <a:xfrm>
            <a:off x="2286001" y="2570163"/>
            <a:ext cx="2286000" cy="2573337"/>
          </a:xfrm>
          <a:solidFill>
            <a:srgbClr val="491D8B"/>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1"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6CE5096-A57F-7547-BC88-AEB20639215B}"/>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0629819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4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smtClean="0"/>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en-US" smtClean="0"/>
              <a:t>Edit Master text styles</a:t>
            </a:r>
          </a:p>
        </p:txBody>
      </p:sp>
      <p:sp>
        <p:nvSpPr>
          <p:cNvPr id="14" name="Content Placeholder 2"/>
          <p:cNvSpPr>
            <a:spLocks noGrp="1"/>
          </p:cNvSpPr>
          <p:nvPr>
            <p:ph sz="quarter" idx="19"/>
          </p:nvPr>
        </p:nvSpPr>
        <p:spPr>
          <a:xfrm>
            <a:off x="2286001" y="2570163"/>
            <a:ext cx="2286000" cy="2573337"/>
          </a:xfrm>
          <a:solidFill>
            <a:srgbClr val="343A3F"/>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6" name="Content Placeholder 3"/>
          <p:cNvSpPr>
            <a:spLocks noGrp="1"/>
          </p:cNvSpPr>
          <p:nvPr>
            <p:ph sz="quarter" idx="17"/>
          </p:nvPr>
        </p:nvSpPr>
        <p:spPr>
          <a:xfrm>
            <a:off x="4572000" y="2570162"/>
            <a:ext cx="2286000" cy="2573338"/>
          </a:xfrm>
          <a:solidFill>
            <a:schemeClr val="accent6"/>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2"/>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8DB5A30C-170F-E948-B3C5-224672D44CF8}"/>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63133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454631"/>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5356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7031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3044952" y="0"/>
            <a:ext cx="3044952"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9054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3044952" y="0"/>
            <a:ext cx="3044952"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6090348" y="0"/>
            <a:ext cx="3044952" cy="5148072"/>
          </a:xfrm>
          <a:solidFill>
            <a:schemeClr val="accent6"/>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F4A99DF8-D7A8-3A40-9E99-F62F594FF5D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578588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2286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4"/>
          <p:cNvSpPr>
            <a:spLocks noGrp="1"/>
          </p:cNvSpPr>
          <p:nvPr>
            <p:ph sz="quarter" idx="15"/>
          </p:nvPr>
        </p:nvSpPr>
        <p:spPr>
          <a:xfrm>
            <a:off x="6858000" y="0"/>
            <a:ext cx="2286000" cy="5148072"/>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2"/>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2286000" y="0"/>
            <a:ext cx="2286000" cy="5148072"/>
          </a:xfrm>
          <a:solidFill>
            <a:schemeClr val="bg1"/>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4572000" y="0"/>
            <a:ext cx="2286000"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4"/>
          <p:cNvSpPr>
            <a:spLocks noGrp="1"/>
          </p:cNvSpPr>
          <p:nvPr>
            <p:ph sz="quarter" idx="15"/>
          </p:nvPr>
        </p:nvSpPr>
        <p:spPr>
          <a:xfrm>
            <a:off x="6858000" y="0"/>
            <a:ext cx="2286000" cy="5148072"/>
          </a:xfrm>
          <a:solidFill>
            <a:schemeClr val="accent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340A9478-0A14-1949-BD8A-204CEFC95CF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931546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23085" y="1254615"/>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1C2497EA-22F7-A244-AECF-92451FF28788}"/>
              </a:ext>
            </a:extLst>
          </p:cNvPr>
          <p:cNvPicPr>
            <a:picLocks noChangeAspect="1"/>
          </p:cNvPicPr>
          <p:nvPr userDrawn="1"/>
        </p:nvPicPr>
        <p:blipFill>
          <a:blip r:embed="rId2"/>
          <a:stretch>
            <a:fillRect/>
          </a:stretch>
        </p:blipFill>
        <p:spPr>
          <a:xfrm>
            <a:off x="3707003" y="1706753"/>
            <a:ext cx="1729995" cy="1729995"/>
          </a:xfrm>
          <a:prstGeom prst="rect">
            <a:avLst/>
          </a:prstGeom>
        </p:spPr>
      </p:pic>
    </p:spTree>
    <p:extLst>
      <p:ext uri="{BB962C8B-B14F-4D97-AF65-F5344CB8AC3E}">
        <p14:creationId xmlns:p14="http://schemas.microsoft.com/office/powerpoint/2010/main" val="3260669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82BF976-23CB-E744-9477-5B286402FC3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1127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5002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4851297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63DFA674-6873-714F-AEBE-C37E86787B16}"/>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3887675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xmlns=""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724364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562535" cy="1729232"/>
          </a:xfrm>
        </p:spPr>
        <p:txBody>
          <a:bodyPr lIns="0" rIns="0"/>
          <a:lstStyle>
            <a:lvl1pPr marL="164592" indent="-164592">
              <a:defRPr>
                <a:solidFill>
                  <a:schemeClr val="accent2"/>
                </a:solidFill>
              </a:defRPr>
            </a:lvl1pPr>
          </a:lstStyle>
          <a:p>
            <a:r>
              <a:rPr lang="en-US" dirty="0"/>
              <a:t>“Template for a single quote: adjust optional author information to have similar spacing at the end of the quote.”</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960679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074894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4815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809ECAC6-FC3D-7F41-B259-F7EC92E2368A}"/>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5454826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0957E866-D743-DE4B-A3EE-5E6528195D70}"/>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800972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dirty="0"/>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5152784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0560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2" name="Picture 1">
            <a:extLst>
              <a:ext uri="{FF2B5EF4-FFF2-40B4-BE49-F238E27FC236}">
                <a16:creationId xmlns:a16="http://schemas.microsoft.com/office/drawing/2014/main" id="{AEB11393-AF51-184A-8A1C-6F7D9B74FEA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578817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8049953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9AC94D8-ECC6-2946-9DA1-0E11B5EC2BDB}"/>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5723696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A4F764B-1ED9-5D46-A500-2ADC50C24F5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032132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Tree>
    <p:extLst>
      <p:ext uri="{BB962C8B-B14F-4D97-AF65-F5344CB8AC3E}">
        <p14:creationId xmlns:p14="http://schemas.microsoft.com/office/powerpoint/2010/main" val="101157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xmlns=""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196729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xmlns=""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1pPr>
              <a:defRPr>
                <a:solidFill>
                  <a:schemeClr val="tx2"/>
                </a:solidFill>
              </a:defRPr>
            </a:lvl1pPr>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9699308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xmlns=""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2"/>
          </a:solidFill>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dirty="0"/>
              <a:t>Click to edit Master text styles</a:t>
            </a:r>
          </a:p>
        </p:txBody>
      </p:sp>
    </p:spTree>
    <p:extLst>
      <p:ext uri="{BB962C8B-B14F-4D97-AF65-F5344CB8AC3E}">
        <p14:creationId xmlns:p14="http://schemas.microsoft.com/office/powerpoint/2010/main" val="19392020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xmlns=""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7932FB1B-F225-DB4D-A215-6355387CC0A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122956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213076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6"/>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9068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0744E27A-ED32-1347-9D8B-91B8F9BED5EF}"/>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33280823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D4BBFF"/>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3"/>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854986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rgbClr val="C1C7C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6252871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5163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0D2C7F6B-D042-464E-B663-7975CF7A0C12}"/>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34598679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79898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DA9AD6-D0CE-6347-B44E-DBEABF8A1C38}"/>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9659235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86963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IBM sign off">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userDrawn="1"/>
        </p:nvPicPr>
        <p:blipFill>
          <a:blip r:embed="rId2"/>
          <a:stretch>
            <a:fillRect/>
          </a:stretch>
        </p:blipFill>
        <p:spPr>
          <a:xfrm>
            <a:off x="3706004" y="1707750"/>
            <a:ext cx="1729996" cy="1729996"/>
          </a:xfrm>
          <a:prstGeom prst="rect">
            <a:avLst/>
          </a:prstGeom>
        </p:spPr>
      </p:pic>
    </p:spTree>
    <p:extLst>
      <p:ext uri="{BB962C8B-B14F-4D97-AF65-F5344CB8AC3E}">
        <p14:creationId xmlns:p14="http://schemas.microsoft.com/office/powerpoint/2010/main" val="28059126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Tree>
    <p:extLst>
      <p:ext uri="{BB962C8B-B14F-4D97-AF65-F5344CB8AC3E}">
        <p14:creationId xmlns:p14="http://schemas.microsoft.com/office/powerpoint/2010/main" val="21983694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410991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with footer</a:t>
            </a:r>
          </a:p>
        </p:txBody>
      </p:sp>
      <p:pic>
        <p:nvPicPr>
          <p:cNvPr id="6" name="Picture 5">
            <a:extLst>
              <a:ext uri="{FF2B5EF4-FFF2-40B4-BE49-F238E27FC236}">
                <a16:creationId xmlns:a16="http://schemas.microsoft.com/office/drawing/2014/main" id="{BE74200D-0E98-9549-B4CA-36C96D5EB71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86536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rgbClr val="35106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10312" y="201168"/>
            <a:ext cx="4142232" cy="1729232"/>
          </a:xfrm>
        </p:spPr>
        <p:txBody>
          <a:bodyPr/>
          <a:lstStyle>
            <a:lvl1pPr>
              <a:defRPr>
                <a:solidFill>
                  <a:schemeClr val="bg1"/>
                </a:solidFill>
              </a:defRPr>
            </a:lvl1pPr>
          </a:lstStyle>
          <a:p>
            <a:r>
              <a:rPr lang="en-US" dirty="0"/>
              <a:t>Click to edit Master title style (3 sizes for title text available) – purple divider</a:t>
            </a:r>
          </a:p>
        </p:txBody>
      </p:sp>
      <p:pic>
        <p:nvPicPr>
          <p:cNvPr id="7" name="Picture 6">
            <a:extLst>
              <a:ext uri="{FF2B5EF4-FFF2-40B4-BE49-F238E27FC236}">
                <a16:creationId xmlns:a16="http://schemas.microsoft.com/office/drawing/2014/main" id="{92CD7D0E-DC26-DC41-9F69-C0836BF34B0D}"/>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7709095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tx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27B6B4AC-E881-CE40-9EB9-9EE30FB26F8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2011237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theme" Target="../theme/theme2.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smtClean="0"/>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Quantum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xmlns=""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xmlns=""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xmlns=""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xmlns=""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xmlns=""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xmlns=""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xmlns=""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xmlns=""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xmlns=""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xmlns=""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xmlns=""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xmlns=""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xmlns=""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xmlns=""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xmlns=""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xmlns=""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xmlns=""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xmlns=""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xmlns=""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xmlns=""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xmlns=""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xmlns=""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xmlns=""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xmlns=""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xmlns=""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xmlns=""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xmlns=""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xmlns=""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xmlns=""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xmlns=""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xmlns=""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xmlns=""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xmlns=""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xmlns=""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xmlns=""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xmlns=""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xmlns=""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xmlns=""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xmlns=""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xmlns=""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xmlns=""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69" r:id="rId1"/>
    <p:sldLayoutId id="2147483967" r:id="rId2"/>
    <p:sldLayoutId id="2147483968" r:id="rId3"/>
    <p:sldLayoutId id="2147483981" r:id="rId4"/>
    <p:sldLayoutId id="2147483982" r:id="rId5"/>
    <p:sldLayoutId id="2147483974" r:id="rId6"/>
    <p:sldLayoutId id="2147483826" r:id="rId7"/>
    <p:sldLayoutId id="2147483975" r:id="rId8"/>
    <p:sldLayoutId id="2147483830" r:id="rId9"/>
    <p:sldLayoutId id="2147483829" r:id="rId10"/>
    <p:sldLayoutId id="2147483831" r:id="rId11"/>
    <p:sldLayoutId id="2147483842" r:id="rId12"/>
    <p:sldLayoutId id="2147483832" r:id="rId13"/>
    <p:sldLayoutId id="2147484015" r:id="rId14"/>
    <p:sldLayoutId id="2147483834" r:id="rId15"/>
    <p:sldLayoutId id="2147483976" r:id="rId16"/>
    <p:sldLayoutId id="2147483977" r:id="rId17"/>
    <p:sldLayoutId id="2147483835" r:id="rId18"/>
    <p:sldLayoutId id="2147483979" r:id="rId19"/>
    <p:sldLayoutId id="2147483836" r:id="rId20"/>
    <p:sldLayoutId id="2147483983" r:id="rId21"/>
    <p:sldLayoutId id="2147483985" r:id="rId22"/>
    <p:sldLayoutId id="2147483839" r:id="rId23"/>
    <p:sldLayoutId id="2147483847" r:id="rId24"/>
    <p:sldLayoutId id="2147483978" r:id="rId25"/>
    <p:sldLayoutId id="2147483843" r:id="rId26"/>
    <p:sldLayoutId id="2147484018" r:id="rId27"/>
    <p:sldLayoutId id="2147483845" r:id="rId28"/>
    <p:sldLayoutId id="2147484019" r:id="rId29"/>
    <p:sldLayoutId id="2147483980" r:id="rId30"/>
    <p:sldLayoutId id="2147484017" r:id="rId31"/>
    <p:sldLayoutId id="2147483848" r:id="rId32"/>
    <p:sldLayoutId id="2147484016" r:id="rId33"/>
    <p:sldLayoutId id="2147483856" r:id="rId34"/>
    <p:sldLayoutId id="2147484013" r:id="rId35"/>
    <p:sldLayoutId id="2147483857" r:id="rId36"/>
  </p:sldLayoutIdLst>
  <p:hf hdr="0" dt="0"/>
  <p:txStyles>
    <p:title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Tx/>
        <a:buSzPct val="80000"/>
        <a:buFont typeface="System Font Regular"/>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82880" indent="-164592"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Quantum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xmlns=""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xmlns=""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xmlns=""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xmlns=""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xmlns=""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xmlns=""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xmlns=""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xmlns=""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xmlns=""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xmlns=""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xmlns=""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xmlns=""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xmlns=""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xmlns=""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xmlns=""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xmlns=""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xmlns=""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xmlns=""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xmlns=""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xmlns=""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xmlns=""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xmlns=""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xmlns=""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xmlns=""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xmlns=""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xmlns=""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xmlns=""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xmlns=""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xmlns=""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xmlns=""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xmlns=""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xmlns=""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xmlns=""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xmlns=""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xmlns=""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xmlns=""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xmlns=""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xmlns=""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xmlns=""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xmlns=""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xmlns=""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28" r:id="rId19"/>
    <p:sldLayoutId id="2147484004" r:id="rId20"/>
    <p:sldLayoutId id="2147484005" r:id="rId21"/>
    <p:sldLayoutId id="2147484006" r:id="rId22"/>
    <p:sldLayoutId id="2147484020" r:id="rId23"/>
    <p:sldLayoutId id="2147484008" r:id="rId24"/>
    <p:sldLayoutId id="2147484021" r:id="rId25"/>
    <p:sldLayoutId id="2147484024" r:id="rId26"/>
    <p:sldLayoutId id="2147484023" r:id="rId27"/>
    <p:sldLayoutId id="2147484010" r:id="rId28"/>
    <p:sldLayoutId id="2147484022" r:id="rId29"/>
    <p:sldLayoutId id="2147484011" r:id="rId30"/>
    <p:sldLayoutId id="2147484014" r:id="rId31"/>
    <p:sldLayoutId id="2147484012" r:id="rId32"/>
    <p:sldLayoutId id="2147484027" r:id="rId33"/>
  </p:sldLayoutIdLst>
  <p:hf hdr="0" dt="0"/>
  <p:txStyles>
    <p:title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6.xml"/><Relationship Id="rId6" Type="http://schemas.openxmlformats.org/officeDocument/2006/relationships/image" Target="../media/image14.png"/><Relationship Id="rId5" Type="http://schemas.openxmlformats.org/officeDocument/2006/relationships/image" Target="../media/image11.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sink&#10;&#10;Description automatically generated">
            <a:extLst>
              <a:ext uri="{FF2B5EF4-FFF2-40B4-BE49-F238E27FC236}">
                <a16:creationId xmlns:a16="http://schemas.microsoft.com/office/drawing/2014/main" id="{63E27960-A0FC-974C-B87B-DB47E7F6621B}"/>
              </a:ext>
            </a:extLst>
          </p:cNvPr>
          <p:cNvPicPr>
            <a:picLocks noChangeAspect="1"/>
          </p:cNvPicPr>
          <p:nvPr/>
        </p:nvPicPr>
        <p:blipFill>
          <a:blip r:embed="rId2"/>
          <a:stretch>
            <a:fillRect/>
          </a:stretch>
        </p:blipFill>
        <p:spPr>
          <a:xfrm>
            <a:off x="4572000" y="-18257"/>
            <a:ext cx="4590106" cy="3062723"/>
          </a:xfrm>
          <a:prstGeom prst="rect">
            <a:avLst/>
          </a:prstGeom>
        </p:spPr>
      </p:pic>
      <p:sp>
        <p:nvSpPr>
          <p:cNvPr id="2" name="Footer Placeholder 1">
            <a:extLst>
              <a:ext uri="{FF2B5EF4-FFF2-40B4-BE49-F238E27FC236}">
                <a16:creationId xmlns:a16="http://schemas.microsoft.com/office/drawing/2014/main" id="{BB1C1745-BF78-E04D-A5A4-D24E7F0A29CD}"/>
              </a:ext>
            </a:extLst>
          </p:cNvPr>
          <p:cNvSpPr>
            <a:spLocks noGrp="1"/>
          </p:cNvSpPr>
          <p:nvPr>
            <p:ph type="ftr" sz="quarter" idx="10"/>
          </p:nvPr>
        </p:nvSpPr>
        <p:spPr/>
        <p:txBody>
          <a:bodyPr/>
          <a:lstStyle/>
          <a:p>
            <a:r>
              <a:rPr lang="en-US"/>
              <a:t>IBM Quantum / © 2020 IBM Corporation</a:t>
            </a:r>
            <a:endParaRPr lang="en-US" dirty="0"/>
          </a:p>
        </p:txBody>
      </p:sp>
      <p:sp>
        <p:nvSpPr>
          <p:cNvPr id="6" name="Title 5">
            <a:extLst>
              <a:ext uri="{FF2B5EF4-FFF2-40B4-BE49-F238E27FC236}">
                <a16:creationId xmlns:a16="http://schemas.microsoft.com/office/drawing/2014/main" id="{1444FF25-2A75-FF44-8467-CA6F79C6A9D0}"/>
              </a:ext>
            </a:extLst>
          </p:cNvPr>
          <p:cNvSpPr>
            <a:spLocks noGrp="1"/>
          </p:cNvSpPr>
          <p:nvPr>
            <p:ph type="title"/>
          </p:nvPr>
        </p:nvSpPr>
        <p:spPr>
          <a:xfrm>
            <a:off x="210311" y="201170"/>
            <a:ext cx="6056018" cy="363606"/>
          </a:xfrm>
        </p:spPr>
        <p:txBody>
          <a:bodyPr/>
          <a:lstStyle/>
          <a:p>
            <a:r>
              <a:rPr lang="en-US" dirty="0"/>
              <a:t>Qiskit Advocate Mentorship Program</a:t>
            </a:r>
          </a:p>
        </p:txBody>
      </p:sp>
      <p:sp>
        <p:nvSpPr>
          <p:cNvPr id="7" name="Text Placeholder 6">
            <a:extLst>
              <a:ext uri="{FF2B5EF4-FFF2-40B4-BE49-F238E27FC236}">
                <a16:creationId xmlns:a16="http://schemas.microsoft.com/office/drawing/2014/main" id="{50141D5B-F388-EF47-A9B0-B65ED1C532B5}"/>
              </a:ext>
            </a:extLst>
          </p:cNvPr>
          <p:cNvSpPr>
            <a:spLocks noGrp="1"/>
          </p:cNvSpPr>
          <p:nvPr>
            <p:ph type="body" sz="quarter" idx="13"/>
          </p:nvPr>
        </p:nvSpPr>
        <p:spPr/>
        <p:txBody>
          <a:bodyPr/>
          <a:lstStyle/>
          <a:p>
            <a:r>
              <a:rPr lang="en-US" dirty="0" smtClean="0"/>
              <a:t>Eraraya </a:t>
            </a:r>
            <a:r>
              <a:rPr lang="en-US" dirty="0" smtClean="0"/>
              <a:t>Ricardo Muten</a:t>
            </a:r>
            <a:endParaRPr lang="en-US" dirty="0"/>
          </a:p>
        </p:txBody>
      </p:sp>
      <p:sp>
        <p:nvSpPr>
          <p:cNvPr id="8" name="Text Placeholder 7">
            <a:extLst>
              <a:ext uri="{FF2B5EF4-FFF2-40B4-BE49-F238E27FC236}">
                <a16:creationId xmlns:a16="http://schemas.microsoft.com/office/drawing/2014/main" id="{6553C92C-C2DB-0146-96D6-436BACE06FAB}"/>
              </a:ext>
            </a:extLst>
          </p:cNvPr>
          <p:cNvSpPr>
            <a:spLocks noGrp="1"/>
          </p:cNvSpPr>
          <p:nvPr>
            <p:ph type="body" sz="quarter" idx="14"/>
          </p:nvPr>
        </p:nvSpPr>
        <p:spPr>
          <a:xfrm>
            <a:off x="216661" y="1256728"/>
            <a:ext cx="5933127" cy="251344"/>
          </a:xfrm>
        </p:spPr>
        <p:txBody>
          <a:bodyPr/>
          <a:lstStyle/>
          <a:p>
            <a:r>
              <a:rPr lang="en-US" dirty="0" smtClean="0"/>
              <a:t>Engineering Physics Undergraduate, Quantum Tech. Lab</a:t>
            </a:r>
            <a:br>
              <a:rPr lang="en-US" dirty="0" smtClean="0"/>
            </a:br>
            <a:r>
              <a:rPr lang="en-US" dirty="0" smtClean="0"/>
              <a:t>Bandung Institute of Technology</a:t>
            </a:r>
            <a:br>
              <a:rPr lang="en-US" dirty="0" smtClean="0"/>
            </a:br>
            <a:endParaRPr lang="en-US" dirty="0" smtClean="0"/>
          </a:p>
          <a:p>
            <a:r>
              <a:rPr lang="en-US" dirty="0" smtClean="0"/>
              <a:t>Mentor:</a:t>
            </a:r>
            <a:r>
              <a:rPr lang="en-US" dirty="0"/>
              <a:t/>
            </a:r>
            <a:br>
              <a:rPr lang="en-US" dirty="0"/>
            </a:br>
            <a:r>
              <a:rPr lang="en-US" dirty="0"/>
              <a:t>Anna Phan</a:t>
            </a:r>
            <a:br>
              <a:rPr lang="en-US" dirty="0"/>
            </a:br>
            <a:r>
              <a:rPr lang="en-US" dirty="0"/>
              <a:t>Research </a:t>
            </a:r>
            <a:r>
              <a:rPr lang="en-US" dirty="0" smtClean="0"/>
              <a:t>Scientist </a:t>
            </a:r>
            <a:r>
              <a:rPr lang="en-US" dirty="0"/>
              <a:t>at </a:t>
            </a:r>
            <a:r>
              <a:rPr lang="en-US" dirty="0" smtClean="0"/>
              <a:t>IBM</a:t>
            </a:r>
          </a:p>
          <a:p>
            <a:r>
              <a:rPr lang="en-US" dirty="0" smtClean="0"/>
              <a:t>Project: #43 </a:t>
            </a:r>
            <a:r>
              <a:rPr lang="en-US" dirty="0"/>
              <a:t>QML Qiskit I</a:t>
            </a:r>
            <a:r>
              <a:rPr lang="en-US" dirty="0" smtClean="0"/>
              <a:t>mplementations</a:t>
            </a:r>
            <a:endParaRPr lang="en-US" dirty="0"/>
          </a:p>
        </p:txBody>
      </p:sp>
    </p:spTree>
    <p:extLst>
      <p:ext uri="{BB962C8B-B14F-4D97-AF65-F5344CB8AC3E}">
        <p14:creationId xmlns:p14="http://schemas.microsoft.com/office/powerpoint/2010/main" val="1992222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Text Placeholder 2"/>
          <p:cNvSpPr>
            <a:spLocks noGrp="1"/>
          </p:cNvSpPr>
          <p:nvPr>
            <p:ph type="body" sz="quarter" idx="12"/>
          </p:nvPr>
        </p:nvSpPr>
        <p:spPr/>
        <p:txBody>
          <a:bodyPr/>
          <a:lstStyle/>
          <a:p>
            <a:pPr marL="342900" indent="-342900">
              <a:buFont typeface="+mj-lt"/>
              <a:buAutoNum type="arabicPeriod"/>
            </a:pPr>
            <a:r>
              <a:rPr lang="en-US" dirty="0"/>
              <a:t>Implement the </a:t>
            </a:r>
            <a:r>
              <a:rPr lang="en-US" dirty="0" smtClean="0"/>
              <a:t>“Data </a:t>
            </a:r>
            <a:r>
              <a:rPr lang="en-US" dirty="0"/>
              <a:t>re-uploading for a universal quantum </a:t>
            </a:r>
            <a:r>
              <a:rPr lang="en-US" dirty="0" smtClean="0"/>
              <a:t>classifier</a:t>
            </a:r>
            <a:r>
              <a:rPr lang="en-US" dirty="0"/>
              <a:t>” paper by </a:t>
            </a:r>
            <a:r>
              <a:rPr lang="en-US" dirty="0" smtClean="0"/>
              <a:t>Pérez-Salinas et al.[1] </a:t>
            </a:r>
            <a:r>
              <a:rPr lang="en-US" dirty="0"/>
              <a:t>in </a:t>
            </a:r>
            <a:r>
              <a:rPr lang="en-US" dirty="0" smtClean="0"/>
              <a:t>Qiskit to classify PCA-reduced MNIST Dataset[2]. Write a blog post showing the code and explaining the difference between Qiskit implementation and other platform (PennyLane) implementation.</a:t>
            </a:r>
          </a:p>
          <a:p>
            <a:pPr marL="342900" indent="-342900">
              <a:buFont typeface="+mj-lt"/>
              <a:buAutoNum type="arabicPeriod"/>
            </a:pPr>
            <a:r>
              <a:rPr lang="en-US" dirty="0"/>
              <a:t>Implement </a:t>
            </a:r>
            <a:r>
              <a:rPr lang="en-US" dirty="0" smtClean="0"/>
              <a:t>“Quantum </a:t>
            </a:r>
            <a:r>
              <a:rPr lang="en-US" dirty="0"/>
              <a:t>Graph Neural </a:t>
            </a:r>
            <a:r>
              <a:rPr lang="en-US" dirty="0" smtClean="0"/>
              <a:t>Networks” paper by Verdon et al.[3] in Qiskit. The notebook will </a:t>
            </a:r>
            <a:r>
              <a:rPr lang="en-US" dirty="0"/>
              <a:t>be written as </a:t>
            </a:r>
            <a:r>
              <a:rPr lang="en-US" dirty="0" smtClean="0"/>
              <a:t>a Qiskit Textbook entry for the section 4.2.</a:t>
            </a:r>
            <a:endParaRPr lang="en-US" dirty="0"/>
          </a:p>
        </p:txBody>
      </p:sp>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2</a:t>
            </a:fld>
            <a:endParaRPr lang="en-US" dirty="0"/>
          </a:p>
        </p:txBody>
      </p:sp>
    </p:spTree>
    <p:extLst>
      <p:ext uri="{BB962C8B-B14F-4D97-AF65-F5344CB8AC3E}">
        <p14:creationId xmlns:p14="http://schemas.microsoft.com/office/powerpoint/2010/main" val="149244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Text Placeholder 2"/>
          <p:cNvSpPr>
            <a:spLocks noGrp="1"/>
          </p:cNvSpPr>
          <p:nvPr>
            <p:ph type="body" sz="quarter" idx="12"/>
          </p:nvPr>
        </p:nvSpPr>
        <p:spPr/>
        <p:txBody>
          <a:bodyPr/>
          <a:lstStyle/>
          <a:p>
            <a:pPr marL="285750" indent="-285750">
              <a:buFont typeface="Arial" panose="020B0604020202020204" pitchFamily="34" charset="0"/>
              <a:buChar char="•"/>
            </a:pPr>
            <a:r>
              <a:rPr lang="en-US" dirty="0" smtClean="0"/>
              <a:t>The final notebook for project number 1 is finished. We obtained similar training and testing accuracy compared to the PennyLane implementation. For binary classification (0 vs 1) we obtained:</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The difference comes from the different optimizers, </a:t>
            </a:r>
            <a:r>
              <a:rPr lang="en-US" dirty="0" err="1" smtClean="0"/>
              <a:t>hyperparameters</a:t>
            </a:r>
            <a:r>
              <a:rPr lang="en-US" dirty="0" smtClean="0"/>
              <a:t> (e.g., max </a:t>
            </a:r>
            <a:r>
              <a:rPr lang="en-US" dirty="0" err="1" smtClean="0"/>
              <a:t>iter</a:t>
            </a:r>
            <a:r>
              <a:rPr lang="en-US" dirty="0" smtClean="0"/>
              <a:t>: 10 Adam iteration with 13 batches/iteration for PennyLane and 1000 COBYLA iteration for Qiskit) and </a:t>
            </a:r>
            <a:r>
              <a:rPr lang="en-US" dirty="0" err="1" smtClean="0"/>
              <a:t>backends</a:t>
            </a:r>
            <a:r>
              <a:rPr lang="en-US" dirty="0" smtClean="0"/>
              <a:t> used.</a:t>
            </a:r>
          </a:p>
          <a:p>
            <a:pPr marL="285750" indent="-285750">
              <a:buFont typeface="Arial" panose="020B0604020202020204" pitchFamily="34" charset="0"/>
              <a:buChar char="•"/>
            </a:pPr>
            <a:r>
              <a:rPr lang="en-US" dirty="0" smtClean="0"/>
              <a:t>The notebook can be accessed here (GitHub repo): </a:t>
            </a:r>
            <a:r>
              <a:rPr lang="en-US" dirty="0"/>
              <a:t>http://</a:t>
            </a:r>
            <a:r>
              <a:rPr lang="en-US" dirty="0" smtClean="0"/>
              <a:t>bit.ly/Qiskit-Mentorship</a:t>
            </a:r>
          </a:p>
        </p:txBody>
      </p:sp>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3</a:t>
            </a:fld>
            <a:endParaRPr lang="en-US" dirty="0"/>
          </a:p>
        </p:txBody>
      </p:sp>
      <p:pic>
        <p:nvPicPr>
          <p:cNvPr id="6" name="Picture 5"/>
          <p:cNvPicPr>
            <a:picLocks noChangeAspect="1"/>
          </p:cNvPicPr>
          <p:nvPr/>
        </p:nvPicPr>
        <p:blipFill>
          <a:blip r:embed="rId2"/>
          <a:stretch>
            <a:fillRect/>
          </a:stretch>
        </p:blipFill>
        <p:spPr>
          <a:xfrm>
            <a:off x="595434" y="1724178"/>
            <a:ext cx="5667375" cy="1057275"/>
          </a:xfrm>
          <a:prstGeom prst="rect">
            <a:avLst/>
          </a:prstGeom>
        </p:spPr>
      </p:pic>
    </p:spTree>
    <p:extLst>
      <p:ext uri="{BB962C8B-B14F-4D97-AF65-F5344CB8AC3E}">
        <p14:creationId xmlns:p14="http://schemas.microsoft.com/office/powerpoint/2010/main" val="424268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Target</a:t>
            </a:r>
            <a:endParaRPr lang="en-US" dirty="0"/>
          </a:p>
        </p:txBody>
      </p:sp>
      <p:sp>
        <p:nvSpPr>
          <p:cNvPr id="3" name="Text Placeholder 2"/>
          <p:cNvSpPr>
            <a:spLocks noGrp="1"/>
          </p:cNvSpPr>
          <p:nvPr>
            <p:ph type="body" sz="quarter" idx="12"/>
          </p:nvPr>
        </p:nvSpPr>
        <p:spPr/>
        <p:txBody>
          <a:bodyPr/>
          <a:lstStyle/>
          <a:p>
            <a:pPr marL="342900" indent="-342900">
              <a:buFont typeface="+mj-lt"/>
              <a:buAutoNum type="arabicPeriod"/>
            </a:pPr>
            <a:r>
              <a:rPr lang="en-US" dirty="0" smtClean="0"/>
              <a:t>Write the blog post for project number 1.</a:t>
            </a:r>
          </a:p>
          <a:p>
            <a:pPr marL="342900" indent="-342900">
              <a:buFont typeface="+mj-lt"/>
              <a:buAutoNum type="arabicPeriod"/>
            </a:pPr>
            <a:r>
              <a:rPr lang="en-US" dirty="0" smtClean="0"/>
              <a:t>Start to read the reference [3] paper comprehensively.</a:t>
            </a:r>
          </a:p>
          <a:p>
            <a:pPr marL="342900" indent="-342900">
              <a:buFont typeface="+mj-lt"/>
              <a:buAutoNum type="arabicPeriod"/>
            </a:pPr>
            <a:r>
              <a:rPr lang="en-US" dirty="0"/>
              <a:t>W</a:t>
            </a:r>
            <a:r>
              <a:rPr lang="en-US" dirty="0" smtClean="0"/>
              <a:t>rite a temporary notebook for project number 2.</a:t>
            </a:r>
            <a:endParaRPr lang="en-US" dirty="0"/>
          </a:p>
        </p:txBody>
      </p:sp>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4</a:t>
            </a:fld>
            <a:endParaRPr lang="en-US" dirty="0"/>
          </a:p>
        </p:txBody>
      </p:sp>
    </p:spTree>
    <p:extLst>
      <p:ext uri="{BB962C8B-B14F-4D97-AF65-F5344CB8AC3E}">
        <p14:creationId xmlns:p14="http://schemas.microsoft.com/office/powerpoint/2010/main" val="11892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sz="quarter" idx="12"/>
          </p:nvPr>
        </p:nvSpPr>
        <p:spPr/>
        <p:txBody>
          <a:bodyPr/>
          <a:lstStyle/>
          <a:p>
            <a:r>
              <a:rPr lang="en-US" dirty="0" smtClean="0"/>
              <a:t>[1] Pérez-Salinas </a:t>
            </a:r>
            <a:r>
              <a:rPr lang="en-US" dirty="0"/>
              <a:t>A, </a:t>
            </a:r>
            <a:r>
              <a:rPr lang="en-US" dirty="0" err="1"/>
              <a:t>Cervera-Lierta</a:t>
            </a:r>
            <a:r>
              <a:rPr lang="en-US" dirty="0"/>
              <a:t> A, Gil-</a:t>
            </a:r>
            <a:r>
              <a:rPr lang="en-US" dirty="0" err="1"/>
              <a:t>Fuster</a:t>
            </a:r>
            <a:r>
              <a:rPr lang="en-US" dirty="0"/>
              <a:t> E, </a:t>
            </a:r>
            <a:r>
              <a:rPr lang="en-US" dirty="0" err="1"/>
              <a:t>Latorre</a:t>
            </a:r>
            <a:r>
              <a:rPr lang="en-US" dirty="0"/>
              <a:t> JI. Data </a:t>
            </a:r>
            <a:r>
              <a:rPr lang="en-US" dirty="0" err="1"/>
              <a:t>reuploading</a:t>
            </a:r>
            <a:r>
              <a:rPr lang="en-US" dirty="0"/>
              <a:t> for a universal quantum classifier. Quantum 2020;4:226. https://doi.org/10.22331/q-2020-02-06-226</a:t>
            </a:r>
            <a:r>
              <a:rPr lang="en-US" dirty="0" smtClean="0"/>
              <a:t>.</a:t>
            </a:r>
          </a:p>
          <a:p>
            <a:r>
              <a:rPr lang="en-US" dirty="0" smtClean="0"/>
              <a:t>[2] </a:t>
            </a:r>
            <a:r>
              <a:rPr lang="es-ES" dirty="0" err="1"/>
              <a:t>LeCun</a:t>
            </a:r>
            <a:r>
              <a:rPr lang="es-ES" dirty="0"/>
              <a:t> Y, Cortes C. MNIST </a:t>
            </a:r>
            <a:r>
              <a:rPr lang="es-ES" dirty="0" err="1"/>
              <a:t>handwritten</a:t>
            </a:r>
            <a:r>
              <a:rPr lang="es-ES" dirty="0"/>
              <a:t> </a:t>
            </a:r>
            <a:r>
              <a:rPr lang="es-ES" dirty="0" err="1"/>
              <a:t>digit</a:t>
            </a:r>
            <a:r>
              <a:rPr lang="es-ES" dirty="0"/>
              <a:t> </a:t>
            </a:r>
            <a:r>
              <a:rPr lang="es-ES" dirty="0" err="1"/>
              <a:t>database</a:t>
            </a:r>
            <a:r>
              <a:rPr lang="es-ES" dirty="0"/>
              <a:t> 2010</a:t>
            </a:r>
            <a:r>
              <a:rPr lang="es-ES" dirty="0" smtClean="0"/>
              <a:t>.</a:t>
            </a:r>
          </a:p>
          <a:p>
            <a:r>
              <a:rPr lang="es-ES" dirty="0" smtClean="0"/>
              <a:t>[3] </a:t>
            </a:r>
            <a:r>
              <a:rPr lang="en-US" dirty="0"/>
              <a:t>Verdon G, McCourt T, </a:t>
            </a:r>
            <a:r>
              <a:rPr lang="en-US" dirty="0" err="1"/>
              <a:t>Luzhnica</a:t>
            </a:r>
            <a:r>
              <a:rPr lang="en-US" dirty="0"/>
              <a:t> E, Singh V, </a:t>
            </a:r>
            <a:r>
              <a:rPr lang="en-US" dirty="0" err="1"/>
              <a:t>Leichenauer</a:t>
            </a:r>
            <a:r>
              <a:rPr lang="en-US" dirty="0"/>
              <a:t> S, </a:t>
            </a:r>
            <a:r>
              <a:rPr lang="en-US" dirty="0" err="1"/>
              <a:t>Hidary</a:t>
            </a:r>
            <a:r>
              <a:rPr lang="en-US" dirty="0"/>
              <a:t> J. Quantum Graph Neural Networks. </a:t>
            </a:r>
            <a:r>
              <a:rPr lang="en-US" dirty="0" err="1"/>
              <a:t>ArXiv</a:t>
            </a:r>
            <a:r>
              <a:rPr lang="en-US" dirty="0"/>
              <a:t> 2019.</a:t>
            </a:r>
          </a:p>
        </p:txBody>
      </p:sp>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5</a:t>
            </a:fld>
            <a:endParaRPr lang="en-US" dirty="0"/>
          </a:p>
        </p:txBody>
      </p:sp>
    </p:spTree>
    <p:extLst>
      <p:ext uri="{BB962C8B-B14F-4D97-AF65-F5344CB8AC3E}">
        <p14:creationId xmlns:p14="http://schemas.microsoft.com/office/powerpoint/2010/main" val="127637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t>
            </a:r>
            <a:r>
              <a:rPr lang="en-US" dirty="0" smtClean="0"/>
              <a:t>e-uploading Classifier (DRC)</a:t>
            </a:r>
            <a:endParaRPr lang="en-US" dirty="0"/>
          </a:p>
        </p:txBody>
      </p:sp>
      <p:sp>
        <p:nvSpPr>
          <p:cNvPr id="3" name="Text Placeholder 2"/>
          <p:cNvSpPr>
            <a:spLocks noGrp="1"/>
          </p:cNvSpPr>
          <p:nvPr>
            <p:ph type="body" sz="quarter" idx="12"/>
          </p:nvPr>
        </p:nvSpPr>
        <p:spPr/>
        <p:txBody>
          <a:bodyPr/>
          <a:lstStyle/>
          <a:p>
            <a:r>
              <a:rPr lang="en-US" dirty="0" smtClean="0"/>
              <a:t>An example of 1-qubit DRC circuit. </a:t>
            </a:r>
            <a:endParaRPr lang="en-US" dirty="0"/>
          </a:p>
        </p:txBody>
      </p:sp>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487" y="2337352"/>
            <a:ext cx="7340591" cy="800729"/>
          </a:xfrm>
          <a:prstGeom prst="rect">
            <a:avLst/>
          </a:prstGeom>
        </p:spPr>
      </p:pic>
      <p:sp>
        <p:nvSpPr>
          <p:cNvPr id="7" name="TextBox 6"/>
          <p:cNvSpPr txBox="1"/>
          <p:nvPr/>
        </p:nvSpPr>
        <p:spPr>
          <a:xfrm>
            <a:off x="3681579" y="3041561"/>
            <a:ext cx="1760406" cy="300082"/>
          </a:xfrm>
          <a:prstGeom prst="rect">
            <a:avLst/>
          </a:prstGeom>
          <a:noFill/>
        </p:spPr>
        <p:txBody>
          <a:bodyPr wrap="square" rtlCol="0">
            <a:spAutoFit/>
          </a:bodyPr>
          <a:lstStyle/>
          <a:p>
            <a:pPr algn="ctr"/>
            <a:r>
              <a:rPr lang="en-US" dirty="0" smtClean="0">
                <a:solidFill>
                  <a:schemeClr val="bg1"/>
                </a:solidFill>
              </a:rPr>
              <a:t>1-layer DRC circuit.</a:t>
            </a:r>
            <a:endParaRPr lang="en-US" dirty="0">
              <a:solidFill>
                <a:schemeClr val="bg1"/>
              </a:solidFill>
            </a:endParaRPr>
          </a:p>
        </p:txBody>
      </p:sp>
      <mc:AlternateContent xmlns:mc="http://schemas.openxmlformats.org/markup-compatibility/2006" xmlns:a14="http://schemas.microsoft.com/office/drawing/2010/main">
        <mc:Choice Requires="a14">
          <p:sp>
            <p:nvSpPr>
              <p:cNvPr id="8" name="Rectangle 7"/>
              <p:cNvSpPr/>
              <p:nvPr/>
            </p:nvSpPr>
            <p:spPr>
              <a:xfrm>
                <a:off x="5600139" y="1986214"/>
                <a:ext cx="2631939" cy="410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acc>
                        </m:e>
                        <m:sub>
                          <m:r>
                            <m:rPr>
                              <m:sty m:val="p"/>
                            </m:rPr>
                            <a:rPr lang="id-ID"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q</m:t>
                          </m:r>
                          <m:r>
                            <a:rPr lang="id-ID"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m:t>
                          </m:r>
                        </m:sub>
                        <m:sup>
                          <m:r>
                            <m:rPr>
                              <m:sty m:val="p"/>
                            </m:rPr>
                            <a:rPr lang="id-ID"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n</m:t>
                          </m:r>
                          <m:r>
                            <a:rPr lang="en-GB" sz="1600">
                              <a:solidFill>
                                <a:schemeClr val="bg1"/>
                              </a:solidFill>
                              <a:latin typeface="Cambria Math" panose="02040503050406030204" pitchFamily="18" charset="0"/>
                              <a:ea typeface="Times New Roman" panose="02020603050405020304" pitchFamily="18" charset="0"/>
                              <a:cs typeface="Cambria Math" panose="02040503050406030204" pitchFamily="18" charset="0"/>
                            </a:rPr>
                            <m:t>∼</m:t>
                          </m:r>
                          <m:r>
                            <m:rPr>
                              <m:sty m:val="p"/>
                            </m:rPr>
                            <a:rPr lang="en-GB" sz="1600">
                              <a:solidFill>
                                <a:schemeClr val="bg1"/>
                              </a:solidFill>
                              <a:latin typeface="Cambria Math" panose="02040503050406030204" pitchFamily="18" charset="0"/>
                              <a:ea typeface="Times New Roman" panose="02020603050405020304" pitchFamily="18" charset="0"/>
                              <a:cs typeface="Cambria Math" panose="02040503050406030204" pitchFamily="18" charset="0"/>
                            </a:rPr>
                            <m:t>n</m:t>
                          </m:r>
                          <m:r>
                            <a:rPr lang="en-GB" sz="1600">
                              <a:solidFill>
                                <a:schemeClr val="bg1"/>
                              </a:solidFill>
                              <a:latin typeface="Cambria Math" panose="02040503050406030204" pitchFamily="18" charset="0"/>
                              <a:ea typeface="Times New Roman" panose="02020603050405020304" pitchFamily="18" charset="0"/>
                              <a:cs typeface="Cambria Math" panose="02040503050406030204" pitchFamily="18" charset="0"/>
                            </a:rPr>
                            <m:t>+2</m:t>
                          </m:r>
                        </m:sup>
                      </m:sSubSup>
                      <m:r>
                        <a:rPr lang="id-ID"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sub>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𝑞</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𝑙</m:t>
                              </m:r>
                            </m:sub>
                            <m:sup>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sup>
                          </m:sSubSup>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sub>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𝑞</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𝑙</m:t>
                              </m:r>
                            </m:sub>
                            <m:sup>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p>
                          </m:sSubSup>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sub>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𝑞</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𝑙</m:t>
                              </m:r>
                            </m:sub>
                            <m:sup>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p>
                          </m:sSubSup>
                        </m:e>
                      </m:d>
                    </m:oMath>
                  </m:oMathPara>
                </a14:m>
                <a:endParaRPr lang="en-US" sz="1600" dirty="0">
                  <a:solidFill>
                    <a:schemeClr val="bg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600139" y="1986214"/>
                <a:ext cx="2631939" cy="410177"/>
              </a:xfrm>
              <a:prstGeom prst="rect">
                <a:avLst/>
              </a:prstGeom>
              <a:blipFill>
                <a:blip r:embed="rId3"/>
                <a:stretch>
                  <a:fillRect t="-11940" b="-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992693" y="1509698"/>
                <a:ext cx="1916230" cy="3646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rPr>
                            <m:t>𝜃</m:t>
                          </m:r>
                        </m:e>
                        <m:sub>
                          <m:r>
                            <a:rPr lang="en-US" sz="1600" i="1">
                              <a:solidFill>
                                <a:schemeClr val="bg1"/>
                              </a:solidFill>
                              <a:latin typeface="Cambria Math" panose="02040503050406030204" pitchFamily="18" charset="0"/>
                            </a:rPr>
                            <m:t>𝑞</m:t>
                          </m:r>
                          <m:r>
                            <a:rPr lang="en-US" sz="160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𝑙</m:t>
                          </m:r>
                        </m:sub>
                        <m:sup>
                          <m:r>
                            <a:rPr lang="en-US" sz="1600" i="1">
                              <a:solidFill>
                                <a:schemeClr val="bg1"/>
                              </a:solidFill>
                              <a:latin typeface="Cambria Math" panose="02040503050406030204" pitchFamily="18" charset="0"/>
                            </a:rPr>
                            <m:t>𝑛</m:t>
                          </m:r>
                        </m:sup>
                      </m:sSubSup>
                      <m:r>
                        <a:rPr lang="en-US" sz="1600">
                          <a:solidFill>
                            <a:schemeClr val="bg1"/>
                          </a:solidFill>
                          <a:latin typeface="Cambria Math" panose="02040503050406030204" pitchFamily="18" charset="0"/>
                        </a:rPr>
                        <m:t>=</m:t>
                      </m:r>
                      <m:sSubSup>
                        <m:sSubSupPr>
                          <m:ctrlPr>
                            <a:rPr lang="en-US" sz="1600" i="1">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rPr>
                            <m:t>𝑤</m:t>
                          </m:r>
                        </m:e>
                        <m:sub>
                          <m:r>
                            <a:rPr lang="en-US" sz="1600" i="1">
                              <a:solidFill>
                                <a:schemeClr val="bg1"/>
                              </a:solidFill>
                              <a:latin typeface="Cambria Math" panose="02040503050406030204" pitchFamily="18" charset="0"/>
                            </a:rPr>
                            <m:t>𝑞</m:t>
                          </m:r>
                          <m:r>
                            <a:rPr lang="en-US" sz="160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𝑙</m:t>
                          </m:r>
                        </m:sub>
                        <m:sup>
                          <m:r>
                            <a:rPr lang="en-US" sz="1600" i="1">
                              <a:solidFill>
                                <a:schemeClr val="bg1"/>
                              </a:solidFill>
                              <a:latin typeface="Cambria Math" panose="02040503050406030204" pitchFamily="18" charset="0"/>
                            </a:rPr>
                            <m:t>𝑛</m:t>
                          </m:r>
                        </m:sup>
                      </m:sSubSup>
                      <m:sSup>
                        <m:sSupPr>
                          <m:ctrlPr>
                            <a:rPr lang="en-US"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𝑥</m:t>
                          </m:r>
                        </m:e>
                        <m:sup>
                          <m:r>
                            <a:rPr lang="en-US" sz="1600" i="1">
                              <a:solidFill>
                                <a:schemeClr val="bg1"/>
                              </a:solidFill>
                              <a:latin typeface="Cambria Math" panose="02040503050406030204" pitchFamily="18" charset="0"/>
                            </a:rPr>
                            <m:t>𝑛</m:t>
                          </m:r>
                        </m:sup>
                      </m:sSup>
                      <m:r>
                        <a:rPr lang="en-US" sz="1600">
                          <a:solidFill>
                            <a:schemeClr val="bg1"/>
                          </a:solidFill>
                          <a:latin typeface="Cambria Math" panose="02040503050406030204" pitchFamily="18" charset="0"/>
                        </a:rPr>
                        <m:t>+</m:t>
                      </m:r>
                      <m:sSubSup>
                        <m:sSubSupPr>
                          <m:ctrlPr>
                            <a:rPr lang="en-US" sz="1600" i="1">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rPr>
                            <m:t>𝑏</m:t>
                          </m:r>
                        </m:e>
                        <m:sub>
                          <m:r>
                            <a:rPr lang="en-US" sz="1600" i="1">
                              <a:solidFill>
                                <a:schemeClr val="bg1"/>
                              </a:solidFill>
                              <a:latin typeface="Cambria Math" panose="02040503050406030204" pitchFamily="18" charset="0"/>
                            </a:rPr>
                            <m:t>𝑞</m:t>
                          </m:r>
                          <m:r>
                            <a:rPr lang="en-US" sz="160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𝑙</m:t>
                          </m:r>
                        </m:sub>
                        <m:sup>
                          <m:r>
                            <a:rPr lang="en-US" sz="1600" i="1">
                              <a:solidFill>
                                <a:schemeClr val="bg1"/>
                              </a:solidFill>
                              <a:latin typeface="Cambria Math" panose="02040503050406030204" pitchFamily="18" charset="0"/>
                            </a:rPr>
                            <m:t>𝑛</m:t>
                          </m:r>
                        </m:sup>
                      </m:sSubSup>
                    </m:oMath>
                  </m:oMathPara>
                </a14:m>
                <a:endParaRPr lang="en-US" sz="1400" dirty="0">
                  <a:solidFill>
                    <a:schemeClr val="bg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6992693" y="1509698"/>
                <a:ext cx="1916230" cy="364652"/>
              </a:xfrm>
              <a:prstGeom prst="rect">
                <a:avLst/>
              </a:prstGeom>
              <a:blipFill>
                <a:blip r:embed="rId4"/>
                <a:stretch>
                  <a:fillRect b="-3390"/>
                </a:stretch>
              </a:blipFill>
            </p:spPr>
            <p:txBody>
              <a:bodyPr/>
              <a:lstStyle/>
              <a:p>
                <a:r>
                  <a:rPr lang="en-US">
                    <a:noFill/>
                  </a:rPr>
                  <a:t> </a:t>
                </a:r>
              </a:p>
            </p:txBody>
          </p:sp>
        </mc:Fallback>
      </mc:AlternateContent>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573" y="3926387"/>
            <a:ext cx="5401656" cy="807157"/>
          </a:xfrm>
          <a:prstGeom prst="rect">
            <a:avLst/>
          </a:prstGeom>
        </p:spPr>
      </p:pic>
      <p:sp>
        <p:nvSpPr>
          <p:cNvPr id="11" name="TextBox 10"/>
          <p:cNvSpPr txBox="1"/>
          <p:nvPr/>
        </p:nvSpPr>
        <p:spPr>
          <a:xfrm>
            <a:off x="3048247" y="4672663"/>
            <a:ext cx="3154273" cy="300082"/>
          </a:xfrm>
          <a:prstGeom prst="rect">
            <a:avLst/>
          </a:prstGeom>
          <a:noFill/>
        </p:spPr>
        <p:txBody>
          <a:bodyPr wrap="square" rtlCol="0">
            <a:spAutoFit/>
          </a:bodyPr>
          <a:lstStyle/>
          <a:p>
            <a:pPr algn="ctr"/>
            <a:r>
              <a:rPr lang="en-US" dirty="0" smtClean="0">
                <a:solidFill>
                  <a:schemeClr val="bg1"/>
                </a:solidFill>
              </a:rPr>
              <a:t>Multi-layer DRC circuit.</a:t>
            </a:r>
            <a:endParaRPr lang="en-US" dirty="0">
              <a:solidFill>
                <a:schemeClr val="bg1"/>
              </a:solidFill>
            </a:endParaRPr>
          </a:p>
        </p:txBody>
      </p:sp>
      <p:cxnSp>
        <p:nvCxnSpPr>
          <p:cNvPr id="12" name="Straight Arrow Connector 11"/>
          <p:cNvCxnSpPr/>
          <p:nvPr/>
        </p:nvCxnSpPr>
        <p:spPr bwMode="auto">
          <a:xfrm flipH="1">
            <a:off x="6536111" y="3041561"/>
            <a:ext cx="983304" cy="1016576"/>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bwMode="auto">
          <a:xfrm flipH="1">
            <a:off x="4625383" y="3031266"/>
            <a:ext cx="2894032" cy="990200"/>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bwMode="auto">
          <a:xfrm flipH="1">
            <a:off x="3207829" y="3041561"/>
            <a:ext cx="4264928" cy="971052"/>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4442350" y="1541572"/>
                <a:ext cx="185775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solidFill>
                                <a:schemeClr val="bg1"/>
                              </a:solidFill>
                              <a:latin typeface="Cambria Math" panose="02040503050406030204" pitchFamily="18" charset="0"/>
                            </a:rPr>
                          </m:ctrlPr>
                        </m:accPr>
                        <m:e>
                          <m:r>
                            <a:rPr lang="en-US" sz="1600" b="0" i="1" smtClean="0">
                              <a:solidFill>
                                <a:schemeClr val="bg1"/>
                              </a:solidFill>
                              <a:latin typeface="Cambria Math" panose="02040503050406030204" pitchFamily="18" charset="0"/>
                            </a:rPr>
                            <m:t>𝑥</m:t>
                          </m:r>
                        </m:e>
                      </m:acc>
                      <m:r>
                        <a:rPr lang="en-US" sz="1600" b="0" i="1" smtClean="0">
                          <a:solidFill>
                            <a:schemeClr val="bg1"/>
                          </a:solidFill>
                          <a:latin typeface="Cambria Math" panose="02040503050406030204" pitchFamily="18" charset="0"/>
                        </a:rPr>
                        <m:t>=[</m:t>
                      </m:r>
                      <m:sSup>
                        <m:sSupPr>
                          <m:ctrlPr>
                            <a:rPr lang="en-US" sz="1600" b="0" i="1" smtClean="0">
                              <a:solidFill>
                                <a:schemeClr val="bg1"/>
                              </a:solidFill>
                              <a:latin typeface="Cambria Math" panose="02040503050406030204" pitchFamily="18" charset="0"/>
                            </a:rPr>
                          </m:ctrlPr>
                        </m:sSupPr>
                        <m:e>
                          <m:r>
                            <a:rPr lang="en-US" sz="1600" b="0" i="1" smtClean="0">
                              <a:solidFill>
                                <a:schemeClr val="bg1"/>
                              </a:solidFill>
                              <a:latin typeface="Cambria Math" panose="02040503050406030204" pitchFamily="18" charset="0"/>
                            </a:rPr>
                            <m:t>𝑥</m:t>
                          </m:r>
                        </m:e>
                        <m:sup>
                          <m:r>
                            <a:rPr lang="en-US" sz="1600" b="0" i="1" smtClean="0">
                              <a:solidFill>
                                <a:schemeClr val="bg1"/>
                              </a:solidFill>
                              <a:latin typeface="Cambria Math" panose="02040503050406030204" pitchFamily="18" charset="0"/>
                            </a:rPr>
                            <m:t>1</m:t>
                          </m:r>
                        </m:sup>
                      </m:sSup>
                      <m:r>
                        <a:rPr lang="en-US" sz="1600" b="0" i="1" smtClean="0">
                          <a:solidFill>
                            <a:schemeClr val="bg1"/>
                          </a:solidFill>
                          <a:latin typeface="Cambria Math" panose="02040503050406030204" pitchFamily="18" charset="0"/>
                        </a:rPr>
                        <m:t>, </m:t>
                      </m:r>
                      <m:sSup>
                        <m:sSupPr>
                          <m:ctrlPr>
                            <a:rPr lang="en-US" sz="1600" b="0" i="1" smtClean="0">
                              <a:solidFill>
                                <a:schemeClr val="bg1"/>
                              </a:solidFill>
                              <a:latin typeface="Cambria Math" panose="02040503050406030204" pitchFamily="18" charset="0"/>
                            </a:rPr>
                          </m:ctrlPr>
                        </m:sSupPr>
                        <m:e>
                          <m:r>
                            <a:rPr lang="en-US" sz="1600" b="0" i="1" smtClean="0">
                              <a:solidFill>
                                <a:schemeClr val="bg1"/>
                              </a:solidFill>
                              <a:latin typeface="Cambria Math" panose="02040503050406030204" pitchFamily="18" charset="0"/>
                            </a:rPr>
                            <m:t>𝑥</m:t>
                          </m:r>
                        </m:e>
                        <m:sup>
                          <m:r>
                            <a:rPr lang="en-US" sz="1600" b="0" i="1" smtClean="0">
                              <a:solidFill>
                                <a:schemeClr val="bg1"/>
                              </a:solidFill>
                              <a:latin typeface="Cambria Math" panose="02040503050406030204" pitchFamily="18" charset="0"/>
                            </a:rPr>
                            <m:t>2</m:t>
                          </m:r>
                        </m:sup>
                      </m:sSup>
                      <m:r>
                        <a:rPr lang="en-US" sz="1600" b="0" i="1" smtClean="0">
                          <a:solidFill>
                            <a:schemeClr val="bg1"/>
                          </a:solidFill>
                          <a:latin typeface="Cambria Math" panose="02040503050406030204" pitchFamily="18" charset="0"/>
                        </a:rPr>
                        <m:t>, …,</m:t>
                      </m:r>
                      <m:sSup>
                        <m:sSupPr>
                          <m:ctrlPr>
                            <a:rPr lang="en-US" sz="1600" b="0" i="1" smtClean="0">
                              <a:solidFill>
                                <a:schemeClr val="bg1"/>
                              </a:solidFill>
                              <a:latin typeface="Cambria Math" panose="02040503050406030204" pitchFamily="18" charset="0"/>
                            </a:rPr>
                          </m:ctrlPr>
                        </m:sSupPr>
                        <m:e>
                          <m:r>
                            <a:rPr lang="en-US" sz="1600" b="0" i="1" smtClean="0">
                              <a:solidFill>
                                <a:schemeClr val="bg1"/>
                              </a:solidFill>
                              <a:latin typeface="Cambria Math" panose="02040503050406030204" pitchFamily="18" charset="0"/>
                            </a:rPr>
                            <m:t>𝑥</m:t>
                          </m:r>
                        </m:e>
                        <m:sup>
                          <m:r>
                            <a:rPr lang="en-US" sz="1600" b="0" i="1" smtClean="0">
                              <a:solidFill>
                                <a:schemeClr val="bg1"/>
                              </a:solidFill>
                              <a:latin typeface="Cambria Math" panose="02040503050406030204" pitchFamily="18" charset="0"/>
                            </a:rPr>
                            <m:t>𝑁</m:t>
                          </m:r>
                        </m:sup>
                      </m:sSup>
                      <m:r>
                        <a:rPr lang="en-US" sz="1600" b="0" i="1" smtClean="0">
                          <a:solidFill>
                            <a:schemeClr val="bg1"/>
                          </a:solidFill>
                          <a:latin typeface="Cambria Math" panose="02040503050406030204" pitchFamily="18" charset="0"/>
                        </a:rPr>
                        <m:t>]</m:t>
                      </m:r>
                    </m:oMath>
                  </m:oMathPara>
                </a14:m>
                <a:endParaRPr lang="en-US" sz="1400" i="1" dirty="0">
                  <a:solidFill>
                    <a:schemeClr val="bg1"/>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4442350" y="1541572"/>
                <a:ext cx="1857753" cy="338554"/>
              </a:xfrm>
              <a:prstGeom prst="rect">
                <a:avLst/>
              </a:prstGeom>
              <a:blipFill>
                <a:blip r:embed="rId6"/>
                <a:stretch>
                  <a:fillRect t="-12727" b="-12727"/>
                </a:stretch>
              </a:blipFill>
            </p:spPr>
            <p:txBody>
              <a:bodyPr/>
              <a:lstStyle/>
              <a:p>
                <a:r>
                  <a:rPr lang="en-US">
                    <a:noFill/>
                  </a:rPr>
                  <a:t> </a:t>
                </a:r>
              </a:p>
            </p:txBody>
          </p:sp>
        </mc:Fallback>
      </mc:AlternateContent>
      <p:cxnSp>
        <p:nvCxnSpPr>
          <p:cNvPr id="16" name="Straight Arrow Connector 15"/>
          <p:cNvCxnSpPr>
            <a:stCxn id="15" idx="3"/>
            <a:endCxn id="9" idx="1"/>
          </p:cNvCxnSpPr>
          <p:nvPr/>
        </p:nvCxnSpPr>
        <p:spPr bwMode="auto">
          <a:xfrm flipV="1">
            <a:off x="6300103" y="1692024"/>
            <a:ext cx="692590" cy="18825"/>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bwMode="auto">
          <a:xfrm flipH="1">
            <a:off x="6992693" y="1826090"/>
            <a:ext cx="155430" cy="272061"/>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bwMode="auto">
          <a:xfrm flipH="1">
            <a:off x="5515897" y="2330803"/>
            <a:ext cx="239672" cy="212328"/>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8320634"/>
      </p:ext>
    </p:extLst>
  </p:cSld>
  <p:clrMapOvr>
    <a:masterClrMapping/>
  </p:clrMapOvr>
</p:sld>
</file>

<file path=ppt/theme/theme1.xml><?xml version="1.0" encoding="utf-8"?>
<a:theme xmlns:a="http://schemas.openxmlformats.org/drawingml/2006/main" name="IBM Quantum Master (Dark)">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F46D7546-97C0-1949-8CDD-9FEF34E88BBB}" vid="{C20B825A-0C92-504D-A6D9-FB2850CEC223}"/>
    </a:ext>
  </a:extLst>
</a:theme>
</file>

<file path=ppt/theme/theme2.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F46D7546-97C0-1949-8CDD-9FEF34E88BBB}" vid="{22A30C16-7545-114B-B40B-D0EE3EA7D474}"/>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Qiskit presentation template</Template>
  <TotalTime>107</TotalTime>
  <Words>288</Words>
  <Application>Microsoft Office PowerPoint</Application>
  <PresentationFormat>On-screen Show (16:9)</PresentationFormat>
  <Paragraphs>37</Paragraphs>
  <Slides>6</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vt:i4>
      </vt:variant>
    </vt:vector>
  </HeadingPairs>
  <TitlesOfParts>
    <vt:vector size="19" baseType="lpstr">
      <vt:lpstr>.AppleSystemUIFont</vt:lpstr>
      <vt:lpstr>Arial</vt:lpstr>
      <vt:lpstr>Cambria Math</vt:lpstr>
      <vt:lpstr>HelvNeue Light for IBM</vt:lpstr>
      <vt:lpstr>IBM Plex Sans</vt:lpstr>
      <vt:lpstr>IBM Plex Sans Light</vt:lpstr>
      <vt:lpstr>IBM Plex Sans Regular</vt:lpstr>
      <vt:lpstr>IBM Plex Sans SemiBold</vt:lpstr>
      <vt:lpstr>System Font Regular</vt:lpstr>
      <vt:lpstr>Times New Roman</vt:lpstr>
      <vt:lpstr>Wingdings</vt:lpstr>
      <vt:lpstr>IBM Quantum Master (Dark)</vt:lpstr>
      <vt:lpstr>IBM Quantum Master (Light)</vt:lpstr>
      <vt:lpstr>Qiskit Advocate Mentorship Program</vt:lpstr>
      <vt:lpstr>Project Description</vt:lpstr>
      <vt:lpstr>Progress</vt:lpstr>
      <vt:lpstr>Next Target</vt:lpstr>
      <vt:lpstr>References</vt:lpstr>
      <vt:lpstr>Data Re-uploading Classifier (DRC)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Eraraya Ricardo Muten</dc:creator>
  <cp:lastModifiedBy>Eraraya Ricardo Muten</cp:lastModifiedBy>
  <cp:revision>22</cp:revision>
  <dcterms:created xsi:type="dcterms:W3CDTF">2021-03-29T18:20:57Z</dcterms:created>
  <dcterms:modified xsi:type="dcterms:W3CDTF">2021-03-30T02:54:42Z</dcterms:modified>
</cp:coreProperties>
</file>