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7"/>
  </p:notesMasterIdLst>
  <p:handoutMasterIdLst>
    <p:handoutMasterId r:id="rId8"/>
  </p:handoutMasterIdLst>
  <p:sldIdLst>
    <p:sldId id="396" r:id="rId3"/>
    <p:sldId id="444" r:id="rId4"/>
    <p:sldId id="450" r:id="rId5"/>
    <p:sldId id="451" r:id="rId6"/>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April Mid Term Checkpoint" id="{E4B56D65-A953-4D8E-B734-04978ED38577}">
          <p14:sldIdLst>
            <p14:sldId id="396"/>
            <p14:sldId id="444"/>
            <p14:sldId id="450"/>
            <p14:sldId id="45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p:restoredTop sz="96327"/>
  </p:normalViewPr>
  <p:slideViewPr>
    <p:cSldViewPr snapToGrid="0" snapToObjects="1">
      <p:cViewPr varScale="1">
        <p:scale>
          <a:sx n="97" d="100"/>
          <a:sy n="97" d="100"/>
        </p:scale>
        <p:origin x="630" y="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xmlns=""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smtClean="0"/>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US" smtClean="0"/>
              <a:t>Click to edit Master title style</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US" smtClean="0"/>
              <a:t>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US" smtClean="0"/>
              <a:t>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US" smtClean="0"/>
              <a:t>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xmlns=""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xmlns=""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xmlns=""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xmlns=""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2.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smtClean="0"/>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xmlns=""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xmlns=""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xmlns=""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xmlns=""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xmlns=""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xmlns=""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xmlns=""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xmlns=""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xmlns=""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xmlns=""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xmlns=""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xmlns=""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xmlns=""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xmlns=""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xmlns=""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xmlns=""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xmlns=""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xmlns=""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xmlns=""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xmlns=""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xmlns=""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xmlns=""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xmlns=""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xmlns=""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xmlns=""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xmlns=""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xmlns=""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xmlns=""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xmlns=""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xmlns=""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xmlns=""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xmlns=""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xmlns=""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xmlns=""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xmlns=""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xmlns=""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xmlns=""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xmlns=""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xmlns=""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xmlns=""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xmlns=""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xmlns=""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github.com/eraraya-ricardo/qiskit-advocate-mentorship" TargetMode="External"/><Relationship Id="rId7" Type="http://schemas.openxmlformats.org/officeDocument/2006/relationships/hyperlink" Target="https://drive.google.com/file/d/1PpBLgFL9u17c9MeYSxxG3J-_e5j0ESz4/view?usp=sharing" TargetMode="External"/><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0.png"/><Relationship Id="rId5" Type="http://schemas.openxmlformats.org/officeDocument/2006/relationships/hyperlink" Target="https://eraraya-ricardo.me/"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a:off x="4572000" y="-1825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a:xfrm>
            <a:off x="210311" y="73349"/>
            <a:ext cx="7970128" cy="789147"/>
          </a:xfrm>
        </p:spPr>
        <p:txBody>
          <a:bodyPr/>
          <a:lstStyle/>
          <a:p>
            <a:r>
              <a:rPr lang="en-US" sz="2400" dirty="0"/>
              <a:t>Qiskit Advocate Mentorship Program</a:t>
            </a:r>
            <a:br>
              <a:rPr lang="en-US" sz="2400" dirty="0"/>
            </a:br>
            <a:r>
              <a:rPr lang="en-US" sz="2400" dirty="0"/>
              <a:t>Quantum Graph Recurrent Neural Networks</a:t>
            </a:r>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r>
              <a:rPr lang="en-US" dirty="0" smtClean="0"/>
              <a:t>Eraraya Ricardo </a:t>
            </a:r>
            <a:r>
              <a:rPr lang="en-US" dirty="0" smtClean="0"/>
              <a:t>Muten (Edo)</a:t>
            </a:r>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a:xfrm>
            <a:off x="216661" y="1256727"/>
            <a:ext cx="6597094" cy="2725337"/>
          </a:xfrm>
        </p:spPr>
        <p:txBody>
          <a:bodyPr/>
          <a:lstStyle/>
          <a:p>
            <a:r>
              <a:rPr lang="en-US" dirty="0" smtClean="0"/>
              <a:t>Quantum Technology Lab, Bandung Institute of Technology</a:t>
            </a:r>
            <a:br>
              <a:rPr lang="en-US" dirty="0" smtClean="0"/>
            </a:br>
            <a:endParaRPr lang="en-US" dirty="0" smtClean="0"/>
          </a:p>
          <a:p>
            <a:r>
              <a:rPr lang="en-US" dirty="0" smtClean="0"/>
              <a:t>Mentor:</a:t>
            </a:r>
            <a:r>
              <a:rPr lang="en-US" dirty="0"/>
              <a:t/>
            </a:r>
            <a:br>
              <a:rPr lang="en-US" dirty="0"/>
            </a:br>
            <a:r>
              <a:rPr lang="en-US" dirty="0"/>
              <a:t>Anna Phan</a:t>
            </a:r>
            <a:br>
              <a:rPr lang="en-US" dirty="0"/>
            </a:br>
            <a:r>
              <a:rPr lang="en-US" dirty="0"/>
              <a:t>Research </a:t>
            </a:r>
            <a:r>
              <a:rPr lang="en-US" dirty="0" smtClean="0"/>
              <a:t>Scientist </a:t>
            </a:r>
            <a:r>
              <a:rPr lang="en-US" dirty="0"/>
              <a:t>at </a:t>
            </a:r>
            <a:r>
              <a:rPr lang="en-US" dirty="0" smtClean="0"/>
              <a:t>IBM Quantum</a:t>
            </a:r>
          </a:p>
          <a:p>
            <a:r>
              <a:rPr lang="en-US" dirty="0" smtClean="0"/>
              <a:t>Project: #43 </a:t>
            </a:r>
            <a:r>
              <a:rPr lang="en-US" dirty="0"/>
              <a:t>QML Qiskit </a:t>
            </a:r>
            <a:r>
              <a:rPr lang="en-US" dirty="0" smtClean="0"/>
              <a:t>Implementations – Quantum </a:t>
            </a:r>
            <a:r>
              <a:rPr lang="en-US" dirty="0"/>
              <a:t>Graph Recurrent Neural </a:t>
            </a:r>
            <a:r>
              <a:rPr lang="en-US" dirty="0" smtClean="0"/>
              <a:t>Networks </a:t>
            </a:r>
            <a:endParaRPr lang="en-US"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7205" y="4281412"/>
            <a:ext cx="457200" cy="457200"/>
          </a:xfrm>
          <a:prstGeom prst="rect">
            <a:avLst/>
          </a:prstGeom>
        </p:spPr>
      </p:pic>
      <p:pic>
        <p:nvPicPr>
          <p:cNvPr id="5" name="Picture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3231" y="4281412"/>
            <a:ext cx="457200" cy="457200"/>
          </a:xfrm>
          <a:prstGeom prst="rect">
            <a:avLst/>
          </a:prstGeom>
        </p:spPr>
      </p:pic>
      <p:sp>
        <p:nvSpPr>
          <p:cNvPr id="9" name="Text Placeholder 7">
            <a:extLst>
              <a:ext uri="{FF2B5EF4-FFF2-40B4-BE49-F238E27FC236}">
                <a16:creationId xmlns:a16="http://schemas.microsoft.com/office/drawing/2014/main" id="{6553C92C-C2DB-0146-96D6-436BACE06FAB}"/>
              </a:ext>
            </a:extLst>
          </p:cNvPr>
          <p:cNvSpPr txBox="1">
            <a:spLocks/>
          </p:cNvSpPr>
          <p:nvPr/>
        </p:nvSpPr>
        <p:spPr>
          <a:xfrm>
            <a:off x="7045429" y="3982064"/>
            <a:ext cx="831253" cy="299348"/>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kern="0" dirty="0" smtClean="0"/>
              <a:t>More info:</a:t>
            </a:r>
            <a:endParaRPr lang="en-US" kern="0" dirty="0"/>
          </a:p>
        </p:txBody>
      </p:sp>
      <p:pic>
        <p:nvPicPr>
          <p:cNvPr id="10" name="Picture 9">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19482" y="4317412"/>
            <a:ext cx="457200" cy="457200"/>
          </a:xfrm>
          <a:prstGeom prst="rect">
            <a:avLst/>
          </a:prstGeom>
        </p:spPr>
      </p:pic>
    </p:spTree>
    <p:extLst>
      <p:ext uri="{BB962C8B-B14F-4D97-AF65-F5344CB8AC3E}">
        <p14:creationId xmlns:p14="http://schemas.microsoft.com/office/powerpoint/2010/main" val="1992222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2"/>
              </p:nvPr>
            </p:nvSpPr>
            <p:spPr>
              <a:xfrm>
                <a:off x="219456" y="1297864"/>
                <a:ext cx="8705269" cy="805966"/>
              </a:xfrm>
            </p:spPr>
            <p:txBody>
              <a:bodyPr/>
              <a:lstStyle/>
              <a:p>
                <a:r>
                  <a:rPr lang="en-US" sz="1200" dirty="0"/>
                  <a:t>Let’s imagine that we have a quantum system that can be described by a quadratic Hamiltonian. We also have the low-energy state, </a:t>
                </a:r>
                <a14:m>
                  <m:oMath xmlns:m="http://schemas.openxmlformats.org/officeDocument/2006/math">
                    <m:r>
                      <a:rPr lang="en-US" sz="1200" i="1"/>
                      <m:t>|</m:t>
                    </m:r>
                    <m:sSub>
                      <m:sSubPr>
                        <m:ctrlPr>
                          <a:rPr lang="en-US" sz="1200" i="1"/>
                        </m:ctrlPr>
                      </m:sSubPr>
                      <m:e>
                        <m:r>
                          <a:rPr lang="en-US" sz="1200" i="1"/>
                          <m:t>𝜓</m:t>
                        </m:r>
                      </m:e>
                      <m:sub>
                        <m:r>
                          <a:rPr lang="en-US" sz="1200" i="1"/>
                          <m:t>0</m:t>
                        </m:r>
                      </m:sub>
                    </m:sSub>
                    <m:r>
                      <a:rPr lang="en-US" sz="1200" i="1"/>
                      <m:t>〉</m:t>
                    </m:r>
                  </m:oMath>
                </a14:m>
                <a:r>
                  <a:rPr lang="en-US" sz="1200" dirty="0"/>
                  <a:t>, of this </a:t>
                </a:r>
                <a:r>
                  <a:rPr lang="en-US" sz="1200" dirty="0" smtClean="0"/>
                  <a:t>system. We </a:t>
                </a:r>
                <a:r>
                  <a:rPr lang="en-US" sz="1200" dirty="0"/>
                  <a:t>can access this system and sample the time evolution of this low-energy state at a particular time </a:t>
                </a:r>
                <a14:m>
                  <m:oMath xmlns:m="http://schemas.openxmlformats.org/officeDocument/2006/math">
                    <m:r>
                      <a:rPr lang="en-US" sz="1200" i="1"/>
                      <m:t>𝑡</m:t>
                    </m:r>
                  </m:oMath>
                </a14:m>
                <a:r>
                  <a:rPr lang="en-US" sz="1200" dirty="0" smtClean="0"/>
                  <a:t>.</a:t>
                </a:r>
                <a:endParaRPr lang="en-US" sz="1200" dirty="0"/>
              </a:p>
              <a:p>
                <a:r>
                  <a:rPr lang="en-US" sz="1200" dirty="0" smtClean="0"/>
                  <a:t>Transverse-field </a:t>
                </a:r>
                <a:r>
                  <a:rPr lang="en-US" sz="1200" dirty="0" err="1"/>
                  <a:t>Ising</a:t>
                </a:r>
                <a:r>
                  <a:rPr lang="en-US" sz="1200" dirty="0"/>
                  <a:t> </a:t>
                </a:r>
                <a:r>
                  <a:rPr lang="en-US" sz="1200" dirty="0" smtClean="0"/>
                  <a:t>model:</a:t>
                </a:r>
              </a:p>
            </p:txBody>
          </p:sp>
        </mc:Choice>
        <mc:Fallback>
          <p:sp>
            <p:nvSpPr>
              <p:cNvPr id="3" name="Text Placeholder 2"/>
              <p:cNvSpPr>
                <a:spLocks noGrp="1" noRot="1" noChangeAspect="1" noMove="1" noResize="1" noEditPoints="1" noAdjustHandles="1" noChangeArrowheads="1" noChangeShapeType="1" noTextEdit="1"/>
              </p:cNvSpPr>
              <p:nvPr>
                <p:ph type="body" sz="quarter" idx="12"/>
              </p:nvPr>
            </p:nvSpPr>
            <p:spPr>
              <a:xfrm>
                <a:off x="219456" y="1297864"/>
                <a:ext cx="8705269" cy="805966"/>
              </a:xfrm>
              <a:blipFill>
                <a:blip r:embed="rId2"/>
                <a:stretch>
                  <a:fillRect l="-1050" t="-4545" r="-980" b="-3030"/>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2</a:t>
            </a:fld>
            <a:endParaRPr lang="en-US" dirty="0"/>
          </a:p>
        </p:txBody>
      </p:sp>
      <p:sp>
        <p:nvSpPr>
          <p:cNvPr id="6" name="Text Placeholder 2"/>
          <p:cNvSpPr txBox="1">
            <a:spLocks/>
          </p:cNvSpPr>
          <p:nvPr/>
        </p:nvSpPr>
        <p:spPr>
          <a:xfrm>
            <a:off x="267591" y="4535018"/>
            <a:ext cx="8608997" cy="213663"/>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s-ES" sz="900" kern="0" dirty="0" smtClean="0"/>
              <a:t>[</a:t>
            </a:r>
            <a:r>
              <a:rPr lang="es-ES" sz="900" kern="0" dirty="0"/>
              <a:t>1</a:t>
            </a:r>
            <a:r>
              <a:rPr lang="es-ES" sz="900" kern="0" dirty="0" smtClean="0"/>
              <a:t>] </a:t>
            </a:r>
            <a:r>
              <a:rPr lang="en-US" sz="900" kern="0" dirty="0" smtClean="0"/>
              <a:t>Verdon G, McCourt T, </a:t>
            </a:r>
            <a:r>
              <a:rPr lang="en-US" sz="900" kern="0" dirty="0" err="1" smtClean="0"/>
              <a:t>Luzhnica</a:t>
            </a:r>
            <a:r>
              <a:rPr lang="en-US" sz="900" kern="0" dirty="0" smtClean="0"/>
              <a:t> E, Singh V, </a:t>
            </a:r>
            <a:r>
              <a:rPr lang="en-US" sz="900" kern="0" dirty="0" err="1" smtClean="0"/>
              <a:t>Leichenauer</a:t>
            </a:r>
            <a:r>
              <a:rPr lang="en-US" sz="900" kern="0" dirty="0" smtClean="0"/>
              <a:t> S, </a:t>
            </a:r>
            <a:r>
              <a:rPr lang="en-US" sz="900" kern="0" dirty="0" err="1" smtClean="0"/>
              <a:t>Hidary</a:t>
            </a:r>
            <a:r>
              <a:rPr lang="en-US" sz="900" kern="0" dirty="0" smtClean="0"/>
              <a:t> J. Quantum Graph Neural Networks. </a:t>
            </a:r>
            <a:r>
              <a:rPr lang="en-US" sz="900" kern="0" dirty="0" err="1" smtClean="0"/>
              <a:t>ArXiv</a:t>
            </a:r>
            <a:r>
              <a:rPr lang="en-US" sz="900" kern="0" dirty="0" smtClean="0"/>
              <a:t> 2019.</a:t>
            </a:r>
            <a:endParaRPr lang="en-US" sz="900" kern="0" dirty="0"/>
          </a:p>
        </p:txBody>
      </p:sp>
      <mc:AlternateContent xmlns:mc="http://schemas.openxmlformats.org/markup-compatibility/2006">
        <mc:Choice xmlns:a14="http://schemas.microsoft.com/office/drawing/2010/main" Requires="a14">
          <p:sp>
            <p:nvSpPr>
              <p:cNvPr id="8" name="Text Placeholder 2"/>
              <p:cNvSpPr txBox="1">
                <a:spLocks/>
              </p:cNvSpPr>
              <p:nvPr/>
            </p:nvSpPr>
            <p:spPr>
              <a:xfrm>
                <a:off x="210064" y="2789845"/>
                <a:ext cx="8705269" cy="1044736"/>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sz="1200" dirty="0"/>
                  <a:t>where </a:t>
                </a:r>
                <a14:m>
                  <m:oMath xmlns:m="http://schemas.openxmlformats.org/officeDocument/2006/math">
                    <m:acc>
                      <m:accPr>
                        <m:chr m:val="⃗"/>
                        <m:ctrlPr>
                          <a:rPr lang="en-US" sz="1200" i="1"/>
                        </m:ctrlPr>
                      </m:accPr>
                      <m:e>
                        <m:r>
                          <a:rPr lang="en-US" sz="1200" i="1"/>
                          <m:t>𝜃</m:t>
                        </m:r>
                      </m:e>
                    </m:acc>
                    <m:r>
                      <a:rPr lang="en-US" sz="1200" i="1"/>
                      <m:t>=</m:t>
                    </m:r>
                    <m:d>
                      <m:dPr>
                        <m:begChr m:val="{"/>
                        <m:endChr m:val="}"/>
                        <m:ctrlPr>
                          <a:rPr lang="en-US" sz="1200" i="1"/>
                        </m:ctrlPr>
                      </m:dPr>
                      <m:e>
                        <m:sSup>
                          <m:sSupPr>
                            <m:ctrlPr>
                              <a:rPr lang="en-US" sz="1200" i="1"/>
                            </m:ctrlPr>
                          </m:sSupPr>
                          <m:e>
                            <m:r>
                              <a:rPr lang="en-US" sz="1200" i="1"/>
                              <m:t>𝜃</m:t>
                            </m:r>
                          </m:e>
                          <m:sup>
                            <m:r>
                              <a:rPr lang="en-US" sz="1200" i="1"/>
                              <m:t>(1)</m:t>
                            </m:r>
                          </m:sup>
                        </m:sSup>
                        <m:r>
                          <a:rPr lang="en-US" sz="1200" i="1"/>
                          <m:t>,</m:t>
                        </m:r>
                        <m:sSup>
                          <m:sSupPr>
                            <m:ctrlPr>
                              <a:rPr lang="en-US" sz="1200" i="1"/>
                            </m:ctrlPr>
                          </m:sSupPr>
                          <m:e>
                            <m:r>
                              <a:rPr lang="en-US" sz="1200" i="1"/>
                              <m:t>𝜃</m:t>
                            </m:r>
                          </m:e>
                          <m:sup>
                            <m:r>
                              <a:rPr lang="en-US" sz="1200" i="1"/>
                              <m:t>(2)</m:t>
                            </m:r>
                          </m:sup>
                        </m:sSup>
                      </m:e>
                    </m:d>
                  </m:oMath>
                </a14:m>
                <a:r>
                  <a:rPr lang="en-US" sz="1200" dirty="0" smtClean="0"/>
                  <a:t> and </a:t>
                </a:r>
                <a14:m>
                  <m:oMath xmlns:m="http://schemas.openxmlformats.org/officeDocument/2006/math">
                    <m:r>
                      <m:rPr>
                        <m:sty m:val="p"/>
                      </m:rPr>
                      <a:rPr lang="en-US" sz="1200">
                        <a:latin typeface="Cambria Math" panose="02040503050406030204" pitchFamily="18" charset="0"/>
                      </a:rPr>
                      <m:t>Δ</m:t>
                    </m:r>
                  </m:oMath>
                </a14:m>
                <a:r>
                  <a:rPr lang="en-US" sz="1200" dirty="0" smtClean="0"/>
                  <a:t> = </a:t>
                </a:r>
                <a:r>
                  <a:rPr lang="en-US" sz="1200" dirty="0"/>
                  <a:t>small trotter </a:t>
                </a:r>
                <a:r>
                  <a:rPr lang="en-US" sz="1200" dirty="0" smtClean="0"/>
                  <a:t>step.</a:t>
                </a:r>
              </a:p>
              <a:p>
                <a:pPr defTabSz="914400"/>
                <a:r>
                  <a:rPr lang="en-US" sz="1200" dirty="0"/>
                  <a:t>This Hamiltonian resembles an interaction graph, with the qubits as its nodes and the ZZ interactions as its edges.</a:t>
                </a:r>
              </a:p>
              <a:p>
                <a:pPr defTabSz="914400"/>
                <a:r>
                  <a:rPr lang="en-US" sz="1200" dirty="0" smtClean="0"/>
                  <a:t>We </a:t>
                </a:r>
                <a:r>
                  <a:rPr lang="en-US" sz="1200" dirty="0"/>
                  <a:t>want to learn the dynamics of this system with the Quantum Graph Recurrent Neural Networks (QGRNN</a:t>
                </a:r>
                <a:r>
                  <a:rPr lang="en-US" sz="1200" dirty="0" smtClean="0"/>
                  <a:t>)[1].</a:t>
                </a:r>
                <a:endParaRPr lang="en-US" sz="1200" kern="0" dirty="0" smtClean="0"/>
              </a:p>
            </p:txBody>
          </p:sp>
        </mc:Choice>
        <mc:Fallback>
          <p:sp>
            <p:nvSpPr>
              <p:cNvPr id="8" name="Text Placeholder 2"/>
              <p:cNvSpPr txBox="1">
                <a:spLocks noRot="1" noChangeAspect="1" noMove="1" noResize="1" noEditPoints="1" noAdjustHandles="1" noChangeArrowheads="1" noChangeShapeType="1" noTextEdit="1"/>
              </p:cNvSpPr>
              <p:nvPr/>
            </p:nvSpPr>
            <p:spPr>
              <a:xfrm>
                <a:off x="210064" y="2789845"/>
                <a:ext cx="8705269" cy="1044736"/>
              </a:xfrm>
              <a:prstGeom prst="rect">
                <a:avLst/>
              </a:prstGeom>
              <a:blipFill>
                <a:blip r:embed="rId3"/>
                <a:stretch>
                  <a:fillRect l="-1050" t="-4094"/>
                </a:stretch>
              </a:blipFill>
            </p:spPr>
            <p:txBody>
              <a:bodyPr/>
              <a:lstStyle/>
              <a:p>
                <a:r>
                  <a:rPr lang="en-US">
                    <a:noFill/>
                  </a:rPr>
                  <a:t> </a:t>
                </a:r>
              </a:p>
            </p:txBody>
          </p:sp>
        </mc:Fallback>
      </mc:AlternateContent>
      <p:pic>
        <p:nvPicPr>
          <p:cNvPr id="19" name="Picture 18"/>
          <p:cNvPicPr>
            <a:picLocks noChangeAspect="1"/>
          </p:cNvPicPr>
          <p:nvPr/>
        </p:nvPicPr>
        <p:blipFill>
          <a:blip r:embed="rId4"/>
          <a:stretch>
            <a:fillRect/>
          </a:stretch>
        </p:blipFill>
        <p:spPr>
          <a:xfrm>
            <a:off x="1890419" y="1458198"/>
            <a:ext cx="4163929" cy="1713124"/>
          </a:xfrm>
          <a:prstGeom prst="rect">
            <a:avLst/>
          </a:prstGeom>
        </p:spPr>
      </p:pic>
    </p:spTree>
    <p:extLst>
      <p:ext uri="{BB962C8B-B14F-4D97-AF65-F5344CB8AC3E}">
        <p14:creationId xmlns:p14="http://schemas.microsoft.com/office/powerpoint/2010/main" val="1492442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2"/>
              </p:nvPr>
            </p:nvSpPr>
            <p:spPr>
              <a:xfrm>
                <a:off x="219456" y="688262"/>
                <a:ext cx="8705269" cy="805966"/>
              </a:xfrm>
            </p:spPr>
            <p:txBody>
              <a:bodyPr/>
              <a:lstStyle/>
              <a:p>
                <a:r>
                  <a:rPr lang="en-US" dirty="0"/>
                  <a:t>S</a:t>
                </a:r>
                <a:r>
                  <a:rPr lang="en-US" dirty="0" smtClean="0"/>
                  <a:t>chematic </a:t>
                </a:r>
                <a:r>
                  <a:rPr lang="en-US" dirty="0"/>
                  <a:t>below is the example of </a:t>
                </a:r>
                <a:r>
                  <a:rPr lang="en-US" dirty="0" smtClean="0"/>
                  <a:t>QGRNN </a:t>
                </a:r>
                <a:r>
                  <a:rPr lang="en-US" dirty="0"/>
                  <a:t>ansatz for the four qubits </a:t>
                </a:r>
                <a:r>
                  <a:rPr lang="en-US" dirty="0" smtClean="0"/>
                  <a:t>case,</a:t>
                </a:r>
                <a:br>
                  <a:rPr lang="en-US" dirty="0" smtClean="0"/>
                </a:br>
                <a:r>
                  <a:rPr lang="en-US" dirty="0" smtClean="0"/>
                  <a:t>with </a:t>
                </a:r>
                <a14:m>
                  <m:oMath xmlns:m="http://schemas.openxmlformats.org/officeDocument/2006/math">
                    <m:r>
                      <a:rPr lang="en-US" i="1"/>
                      <m:t>𝑊</m:t>
                    </m:r>
                  </m:oMath>
                </a14:m>
                <a:r>
                  <a:rPr lang="en-US" dirty="0"/>
                  <a:t> and </a:t>
                </a:r>
                <a14:m>
                  <m:oMath xmlns:m="http://schemas.openxmlformats.org/officeDocument/2006/math">
                    <m:r>
                      <a:rPr lang="en-US" i="1"/>
                      <m:t>𝑏</m:t>
                    </m:r>
                  </m:oMath>
                </a14:m>
                <a:r>
                  <a:rPr lang="en-US" dirty="0"/>
                  <a:t> are the variational parameters.</a:t>
                </a:r>
                <a:endParaRPr lang="en-US" sz="1200" dirty="0" smtClean="0"/>
              </a:p>
            </p:txBody>
          </p:sp>
        </mc:Choice>
        <mc:Fallback>
          <p:sp>
            <p:nvSpPr>
              <p:cNvPr id="3" name="Text Placeholder 2"/>
              <p:cNvSpPr>
                <a:spLocks noGrp="1" noRot="1" noChangeAspect="1" noMove="1" noResize="1" noEditPoints="1" noAdjustHandles="1" noChangeArrowheads="1" noChangeShapeType="1" noTextEdit="1"/>
              </p:cNvSpPr>
              <p:nvPr>
                <p:ph type="body" sz="quarter" idx="12"/>
              </p:nvPr>
            </p:nvSpPr>
            <p:spPr>
              <a:xfrm>
                <a:off x="219456" y="688262"/>
                <a:ext cx="8705269" cy="805966"/>
              </a:xfrm>
              <a:blipFill>
                <a:blip r:embed="rId2"/>
                <a:stretch>
                  <a:fillRect l="-1261" t="-5303"/>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3</a:t>
            </a:fld>
            <a:endParaRPr lang="en-US" dirty="0"/>
          </a:p>
        </p:txBody>
      </p:sp>
      <mc:AlternateContent xmlns:mc="http://schemas.openxmlformats.org/markup-compatibility/2006">
        <mc:Choice xmlns:a14="http://schemas.microsoft.com/office/drawing/2010/main" Requires="a14">
          <p:sp>
            <p:nvSpPr>
              <p:cNvPr id="8" name="Text Placeholder 2"/>
              <p:cNvSpPr txBox="1">
                <a:spLocks/>
              </p:cNvSpPr>
              <p:nvPr/>
            </p:nvSpPr>
            <p:spPr>
              <a:xfrm>
                <a:off x="409323" y="3614017"/>
                <a:ext cx="8705269" cy="830161"/>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dirty="0"/>
                  <a:t>A</a:t>
                </a:r>
                <a:r>
                  <a:rPr lang="en-US" dirty="0" smtClean="0"/>
                  <a:t>t </a:t>
                </a:r>
                <a:r>
                  <a:rPr lang="en-US" dirty="0"/>
                  <a:t>first, we assume that the interaction graph is a complete graph</a:t>
                </a:r>
                <a:r>
                  <a:rPr lang="en-US" dirty="0" smtClean="0"/>
                  <a:t>.</a:t>
                </a:r>
                <a:r>
                  <a:rPr lang="en-US" dirty="0"/>
                  <a:t> </a:t>
                </a:r>
                <a:r>
                  <a:rPr lang="en-US" dirty="0"/>
                  <a:t>W</a:t>
                </a:r>
                <a:r>
                  <a:rPr lang="en-US" dirty="0" smtClean="0"/>
                  <a:t>e </a:t>
                </a:r>
                <a:r>
                  <a:rPr lang="en-US" dirty="0"/>
                  <a:t>train this parametrized ansatz to produce a quantum state similar to the time-evolved state produced by the Hamiltonian</a:t>
                </a:r>
                <a:r>
                  <a:rPr lang="en-US" dirty="0" smtClean="0"/>
                  <a:t>.</a:t>
                </a:r>
              </a:p>
              <a:p>
                <a:pPr defTabSz="914400"/>
                <a:r>
                  <a:rPr lang="en-US" dirty="0" smtClean="0"/>
                  <a:t>Cost </a:t>
                </a:r>
                <a:r>
                  <a:rPr lang="en-US" dirty="0"/>
                  <a:t>function to be </a:t>
                </a:r>
                <a:r>
                  <a:rPr lang="en-US" dirty="0" smtClean="0"/>
                  <a:t>minimized: (</a:t>
                </a:r>
                <a14:m>
                  <m:oMath xmlns:m="http://schemas.openxmlformats.org/officeDocument/2006/math">
                    <m:acc>
                      <m:accPr>
                        <m:chr m:val="⃗"/>
                        <m:ctrlPr>
                          <a:rPr lang="en-US" i="1"/>
                        </m:ctrlPr>
                      </m:accPr>
                      <m:e>
                        <m:r>
                          <a:rPr lang="en-US" i="1"/>
                          <m:t>𝜇</m:t>
                        </m:r>
                      </m:e>
                    </m:acc>
                    <m:r>
                      <a:rPr lang="en-US" i="1"/>
                      <m:t>=</m:t>
                    </m:r>
                    <m:d>
                      <m:dPr>
                        <m:begChr m:val="{"/>
                        <m:endChr m:val="}"/>
                        <m:ctrlPr>
                          <a:rPr lang="en-US" i="1"/>
                        </m:ctrlPr>
                      </m:dPr>
                      <m:e>
                        <m:r>
                          <a:rPr lang="en-US" i="1"/>
                          <m:t>𝑊</m:t>
                        </m:r>
                        <m:r>
                          <a:rPr lang="en-US" i="1"/>
                          <m:t>,</m:t>
                        </m:r>
                        <m:r>
                          <a:rPr lang="en-US" i="1"/>
                          <m:t>𝑏</m:t>
                        </m:r>
                      </m:e>
                    </m:d>
                  </m:oMath>
                </a14:m>
                <a:r>
                  <a:rPr lang="en-US" sz="1200" kern="0" dirty="0" smtClean="0"/>
                  <a:t>)</a:t>
                </a:r>
                <a:endParaRPr lang="en-US" sz="1200" kern="0" dirty="0" smtClean="0"/>
              </a:p>
            </p:txBody>
          </p:sp>
        </mc:Choice>
        <mc:Fallback>
          <p:sp>
            <p:nvSpPr>
              <p:cNvPr id="8" name="Text Placeholder 2"/>
              <p:cNvSpPr txBox="1">
                <a:spLocks noRot="1" noChangeAspect="1" noMove="1" noResize="1" noEditPoints="1" noAdjustHandles="1" noChangeArrowheads="1" noChangeShapeType="1" noTextEdit="1"/>
              </p:cNvSpPr>
              <p:nvPr/>
            </p:nvSpPr>
            <p:spPr>
              <a:xfrm>
                <a:off x="409323" y="3614017"/>
                <a:ext cx="8705269" cy="830161"/>
              </a:xfrm>
              <a:prstGeom prst="rect">
                <a:avLst/>
              </a:prstGeom>
              <a:blipFill>
                <a:blip r:embed="rId3"/>
                <a:stretch>
                  <a:fillRect l="-1261" t="-5147" b="-13971"/>
                </a:stretch>
              </a:blipFill>
            </p:spPr>
            <p:txBody>
              <a:bodyPr/>
              <a:lstStyle/>
              <a:p>
                <a:r>
                  <a:rPr lang="en-US">
                    <a:noFill/>
                  </a:rPr>
                  <a:t> </a:t>
                </a:r>
              </a:p>
            </p:txBody>
          </p:sp>
        </mc:Fallback>
      </mc:AlternateContent>
      <p:pic>
        <p:nvPicPr>
          <p:cNvPr id="10" name="Picture 9" descr="C:\Users\user\OneDrive - Institut Teknologi Bandung\Mentorship Program\U qgrnn.png"/>
          <p:cNvPicPr/>
          <p:nvPr/>
        </p:nvPicPr>
        <p:blipFill>
          <a:blip r:embed="rId4">
            <a:extLst>
              <a:ext uri="{28A0092B-C50C-407E-A947-70E740481C1C}">
                <a14:useLocalDpi xmlns:a14="http://schemas.microsoft.com/office/drawing/2010/main" val="0"/>
              </a:ext>
            </a:extLst>
          </a:blip>
          <a:srcRect/>
          <a:stretch>
            <a:fillRect/>
          </a:stretch>
        </p:blipFill>
        <p:spPr bwMode="auto">
          <a:xfrm>
            <a:off x="2672807" y="960352"/>
            <a:ext cx="4178300" cy="1375410"/>
          </a:xfrm>
          <a:prstGeom prst="rect">
            <a:avLst/>
          </a:prstGeom>
          <a:noFill/>
          <a:ln>
            <a:no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668" y="2436534"/>
            <a:ext cx="1329907" cy="98535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2575" y="2283925"/>
            <a:ext cx="6499123" cy="1288983"/>
          </a:xfrm>
          <a:prstGeom prst="rect">
            <a:avLst/>
          </a:prstGeom>
        </p:spPr>
      </p:pic>
      <p:pic>
        <p:nvPicPr>
          <p:cNvPr id="14" name="Picture 13"/>
          <p:cNvPicPr>
            <a:picLocks noChangeAspect="1"/>
          </p:cNvPicPr>
          <p:nvPr/>
        </p:nvPicPr>
        <p:blipFill>
          <a:blip r:embed="rId7"/>
          <a:stretch>
            <a:fillRect/>
          </a:stretch>
        </p:blipFill>
        <p:spPr>
          <a:xfrm>
            <a:off x="2470371" y="3947113"/>
            <a:ext cx="4163929" cy="1713124"/>
          </a:xfrm>
          <a:prstGeom prst="rect">
            <a:avLst/>
          </a:prstGeom>
        </p:spPr>
      </p:pic>
    </p:spTree>
    <p:extLst>
      <p:ext uri="{BB962C8B-B14F-4D97-AF65-F5344CB8AC3E}">
        <p14:creationId xmlns:p14="http://schemas.microsoft.com/office/powerpoint/2010/main" val="545678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sz="quarter" idx="12"/>
          </p:nvPr>
        </p:nvSpPr>
        <p:spPr>
          <a:xfrm>
            <a:off x="219456" y="1086272"/>
            <a:ext cx="3369318" cy="3544316"/>
          </a:xfrm>
        </p:spPr>
        <p:txBody>
          <a:bodyPr/>
          <a:lstStyle/>
          <a:p>
            <a:r>
              <a:rPr lang="en-US" dirty="0" smtClean="0"/>
              <a:t>Diagram below shows </a:t>
            </a:r>
            <a:r>
              <a:rPr lang="en-US" dirty="0"/>
              <a:t>the </a:t>
            </a:r>
            <a:r>
              <a:rPr lang="en-US" dirty="0" smtClean="0"/>
              <a:t>overall </a:t>
            </a:r>
            <a:r>
              <a:rPr lang="en-US" dirty="0"/>
              <a:t>algorithm</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a:t>
            </a:r>
            <a:r>
              <a:rPr lang="en-US" dirty="0" smtClean="0"/>
              <a:t>raining converges: QGRNN </a:t>
            </a:r>
            <a:r>
              <a:rPr lang="en-US" dirty="0"/>
              <a:t>unitary </a:t>
            </a:r>
            <a:r>
              <a:rPr lang="en-US" dirty="0" smtClean="0"/>
              <a:t>will be similar to the </a:t>
            </a:r>
            <a:r>
              <a:rPr lang="en-US" dirty="0" err="1"/>
              <a:t>Ising</a:t>
            </a:r>
            <a:r>
              <a:rPr lang="en-US" dirty="0"/>
              <a:t> Hamiltonian unitary.</a:t>
            </a:r>
            <a:endParaRPr lang="en-US" sz="1200" dirty="0" smtClean="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4</a:t>
            </a:fld>
            <a:endParaRPr lang="en-US" dirty="0"/>
          </a:p>
        </p:txBody>
      </p:sp>
      <p:sp>
        <p:nvSpPr>
          <p:cNvPr id="7" name="Content Placeholder 6"/>
          <p:cNvSpPr>
            <a:spLocks noGrp="1"/>
          </p:cNvSpPr>
          <p:nvPr>
            <p:ph sz="quarter" idx="13"/>
          </p:nvPr>
        </p:nvSpPr>
        <p:spPr>
          <a:xfrm>
            <a:off x="3726426" y="1103616"/>
            <a:ext cx="5179830" cy="3252216"/>
          </a:xfrm>
        </p:spPr>
        <p:txBody>
          <a:bodyPr/>
          <a:lstStyle/>
          <a:p>
            <a:r>
              <a:rPr lang="en-US" dirty="0"/>
              <a:t>Here is an example of a Hamiltonian that is learned by the QGRNN.</a:t>
            </a:r>
            <a:endParaRPr lang="en-US" dirty="0"/>
          </a:p>
        </p:txBody>
      </p:sp>
      <p:pic>
        <p:nvPicPr>
          <p:cNvPr id="11" name="Picture 10" descr="C:\Users\user\OneDrive - Institut Teknologi Bandung\Mentorship Program\overall system.png"/>
          <p:cNvPicPr/>
          <p:nvPr/>
        </p:nvPicPr>
        <p:blipFill>
          <a:blip r:embed="rId2">
            <a:extLst>
              <a:ext uri="{28A0092B-C50C-407E-A947-70E740481C1C}">
                <a14:useLocalDpi xmlns:a14="http://schemas.microsoft.com/office/drawing/2010/main" val="0"/>
              </a:ext>
            </a:extLst>
          </a:blip>
          <a:srcRect/>
          <a:stretch>
            <a:fillRect/>
          </a:stretch>
        </p:blipFill>
        <p:spPr bwMode="auto">
          <a:xfrm>
            <a:off x="139225" y="1339813"/>
            <a:ext cx="3121742" cy="2779822"/>
          </a:xfrm>
          <a:prstGeom prst="rect">
            <a:avLst/>
          </a:prstGeom>
          <a:noFill/>
          <a:ln>
            <a:noFill/>
          </a:ln>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807" y="1870480"/>
            <a:ext cx="5269068" cy="1975900"/>
          </a:xfrm>
          <a:prstGeom prst="rect">
            <a:avLst/>
          </a:prstGeom>
        </p:spPr>
      </p:pic>
    </p:spTree>
    <p:extLst>
      <p:ext uri="{BB962C8B-B14F-4D97-AF65-F5344CB8AC3E}">
        <p14:creationId xmlns:p14="http://schemas.microsoft.com/office/powerpoint/2010/main" val="881704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C20B825A-0C92-504D-A6D9-FB2850CEC223}"/>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22A30C16-7545-114B-B40B-D0EE3EA7D474}"/>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571</TotalTime>
  <Words>194</Words>
  <Application>Microsoft Office PowerPoint</Application>
  <PresentationFormat>On-screen Show (16:9)</PresentationFormat>
  <Paragraphs>35</Paragraphs>
  <Slides>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.AppleSystemUIFont</vt:lpstr>
      <vt:lpstr>Arial</vt:lpstr>
      <vt:lpstr>Cambria Math</vt:lpstr>
      <vt:lpstr>HelvNeue Light for IBM</vt:lpstr>
      <vt:lpstr>IBM Plex Sans</vt:lpstr>
      <vt:lpstr>IBM Plex Sans Light</vt:lpstr>
      <vt:lpstr>IBM Plex Sans SemiBold</vt:lpstr>
      <vt:lpstr>System Font Regular</vt:lpstr>
      <vt:lpstr>Wingdings</vt:lpstr>
      <vt:lpstr>IBM Quantum Master (Dark)</vt:lpstr>
      <vt:lpstr>IBM Quantum Master (Light)</vt:lpstr>
      <vt:lpstr>Qiskit Advocate Mentorship Program Quantum Graph Recurrent Neural Networks</vt:lpstr>
      <vt:lpstr>Project Description</vt:lpstr>
      <vt:lpstr>Project Description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Eraraya Ricardo Muten</dc:creator>
  <cp:lastModifiedBy>Eraraya Ricardo Muten</cp:lastModifiedBy>
  <cp:revision>60</cp:revision>
  <dcterms:created xsi:type="dcterms:W3CDTF">2021-03-29T18:20:57Z</dcterms:created>
  <dcterms:modified xsi:type="dcterms:W3CDTF">2021-06-04T04:31:08Z</dcterms:modified>
</cp:coreProperties>
</file>