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30" r:id="rId3"/>
    <p:sldId id="351" r:id="rId4"/>
    <p:sldId id="331" r:id="rId5"/>
    <p:sldId id="332" r:id="rId6"/>
    <p:sldId id="335" r:id="rId7"/>
    <p:sldId id="349" r:id="rId8"/>
    <p:sldId id="356" r:id="rId9"/>
    <p:sldId id="354" r:id="rId10"/>
    <p:sldId id="355" r:id="rId11"/>
    <p:sldId id="339" r:id="rId12"/>
    <p:sldId id="358" r:id="rId13"/>
    <p:sldId id="357" r:id="rId14"/>
    <p:sldId id="359" r:id="rId15"/>
    <p:sldId id="337" r:id="rId16"/>
    <p:sldId id="338" r:id="rId17"/>
    <p:sldId id="370" r:id="rId18"/>
    <p:sldId id="348" r:id="rId19"/>
    <p:sldId id="350" r:id="rId20"/>
    <p:sldId id="334" r:id="rId21"/>
    <p:sldId id="360" r:id="rId22"/>
    <p:sldId id="361" r:id="rId23"/>
    <p:sldId id="344" r:id="rId24"/>
    <p:sldId id="345" r:id="rId25"/>
    <p:sldId id="368" r:id="rId26"/>
    <p:sldId id="352" r:id="rId27"/>
    <p:sldId id="340" r:id="rId28"/>
    <p:sldId id="362" r:id="rId29"/>
    <p:sldId id="363" r:id="rId30"/>
    <p:sldId id="365" r:id="rId31"/>
    <p:sldId id="366" r:id="rId32"/>
    <p:sldId id="353" r:id="rId33"/>
    <p:sldId id="268" r:id="rId34"/>
    <p:sldId id="269" r:id="rId35"/>
    <p:sldId id="367" r:id="rId36"/>
    <p:sldId id="369" r:id="rId37"/>
    <p:sldId id="277" r:id="rId38"/>
    <p:sldId id="270" r:id="rId39"/>
    <p:sldId id="347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Comic Sans MS" panose="030F0702030302020204" pitchFamily="66" charset="0"/>
      <p:regular r:id="rId47"/>
      <p:bold r:id="rId48"/>
      <p:italic r:id="rId49"/>
      <p:boldItalic r:id="rId50"/>
    </p:embeddedFont>
  </p:embeddedFont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7AB619A-13E9-4F17-8F1D-25BA5475D5BB}">
          <p14:sldIdLst>
            <p14:sldId id="256"/>
            <p14:sldId id="330"/>
          </p14:sldIdLst>
        </p14:section>
        <p14:section name="Protocols" id="{05CCEBB8-97DC-4462-95B1-BEAD85D03C3E}">
          <p14:sldIdLst>
            <p14:sldId id="351"/>
            <p14:sldId id="331"/>
            <p14:sldId id="332"/>
            <p14:sldId id="335"/>
            <p14:sldId id="349"/>
            <p14:sldId id="356"/>
            <p14:sldId id="354"/>
            <p14:sldId id="355"/>
            <p14:sldId id="339"/>
            <p14:sldId id="358"/>
            <p14:sldId id="357"/>
            <p14:sldId id="359"/>
            <p14:sldId id="337"/>
            <p14:sldId id="338"/>
            <p14:sldId id="370"/>
            <p14:sldId id="348"/>
          </p14:sldIdLst>
        </p14:section>
        <p14:section name="expected behavior" id="{F3A4BE29-FE5A-42B5-8127-494121447B48}">
          <p14:sldIdLst>
            <p14:sldId id="350"/>
            <p14:sldId id="334"/>
            <p14:sldId id="360"/>
            <p14:sldId id="361"/>
            <p14:sldId id="344"/>
            <p14:sldId id="345"/>
            <p14:sldId id="368"/>
          </p14:sldIdLst>
        </p14:section>
        <p14:section name="starter code" id="{22AACFD6-CCD6-4CE3-8BB4-97456DC9ADF4}">
          <p14:sldIdLst>
            <p14:sldId id="352"/>
            <p14:sldId id="340"/>
            <p14:sldId id="362"/>
            <p14:sldId id="363"/>
            <p14:sldId id="365"/>
            <p14:sldId id="366"/>
          </p14:sldIdLst>
        </p14:section>
        <p14:section name="Related Issues" id="{19260955-B39E-4421-AAEE-8EC6B275A8C1}">
          <p14:sldIdLst>
            <p14:sldId id="353"/>
            <p14:sldId id="268"/>
            <p14:sldId id="269"/>
            <p14:sldId id="367"/>
            <p14:sldId id="369"/>
            <p14:sldId id="277"/>
          </p14:sldIdLst>
        </p14:section>
        <p14:section name="end" id="{FE4F4C63-D5C7-4B2C-B8B6-82C3A545B825}">
          <p14:sldIdLst>
            <p14:sldId id="27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80CD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F14F4-435C-4169-BDD0-819B222B546E}" v="2346" dt="2020-09-29T16:31:42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19" autoAdjust="0"/>
  </p:normalViewPr>
  <p:slideViewPr>
    <p:cSldViewPr snapToGrid="0" snapToObjects="1">
      <p:cViewPr varScale="1">
        <p:scale>
          <a:sx n="120" d="100"/>
          <a:sy n="120" d="100"/>
        </p:scale>
        <p:origin x="2002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4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66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25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59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55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601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0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33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190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29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84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31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3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79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02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01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05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506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384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587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311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40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85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480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742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82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670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905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923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565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50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69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50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6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0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41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1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22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9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826" TargetMode="External"/><Relationship Id="rId4" Type="http://schemas.openxmlformats.org/officeDocument/2006/relationships/hyperlink" Target="https://tools.ietf.org/html/rfc79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Build Your Own Router</a:t>
            </a:r>
            <a:endParaRPr kumimoji="1" lang="zh-CN" altLang="en-US" b="1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Networks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A9815-D715-491C-9D56-EE2E861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ARP: Address Resolution Protocol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A60E9D-51CE-423E-90E7-70E3BF5C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397"/>
            <a:ext cx="9144000" cy="33732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F05AEB-2535-4B1C-9391-21DC26E72B8B}"/>
              </a:ext>
            </a:extLst>
          </p:cNvPr>
          <p:cNvSpPr txBox="1"/>
          <p:nvPr/>
        </p:nvSpPr>
        <p:spPr>
          <a:xfrm>
            <a:off x="593124" y="5877870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Walkthrough: send datagram from A to B through R. 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5471C-0CEC-4401-BE19-39AB57434B8A}"/>
              </a:ext>
            </a:extLst>
          </p:cNvPr>
          <p:cNvSpPr/>
          <p:nvPr/>
        </p:nvSpPr>
        <p:spPr>
          <a:xfrm rot="20699609">
            <a:off x="6035602" y="5100808"/>
            <a:ext cx="22592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b="1" cap="none" spc="0" dirty="0">
                <a:ln/>
                <a:solidFill>
                  <a:schemeClr val="accent6"/>
                </a:solidFill>
                <a:effectLst/>
              </a:rPr>
              <a:t>Volunteer?</a:t>
            </a:r>
            <a:endParaRPr lang="zh-CN" altLang="en-US" sz="28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2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BC51-0676-40CA-82E0-19A05E52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Protocol (IPv4)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D09F6-E9B6-4D05-BE66-1AE3DBFE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609" y="2150076"/>
            <a:ext cx="4163391" cy="4433286"/>
          </a:xfrm>
        </p:spPr>
        <p:txBody>
          <a:bodyPr>
            <a:normAutofit/>
          </a:bodyPr>
          <a:lstStyle/>
          <a:p>
            <a:r>
              <a:rPr lang="en-US" altLang="zh-CN" dirty="0"/>
              <a:t>Delivering packets from </a:t>
            </a:r>
            <a:r>
              <a:rPr lang="en-US" altLang="zh-CN" dirty="0" err="1"/>
              <a:t>src</a:t>
            </a:r>
            <a:r>
              <a:rPr lang="en-US" altLang="zh-CN" dirty="0"/>
              <a:t> to </a:t>
            </a:r>
            <a:r>
              <a:rPr lang="en-US" altLang="zh-CN" dirty="0" err="1"/>
              <a:t>dest</a:t>
            </a:r>
            <a:r>
              <a:rPr lang="en-US" altLang="zh-CN" dirty="0"/>
              <a:t> based on IP address</a:t>
            </a:r>
          </a:p>
          <a:p>
            <a:endParaRPr lang="en-US" altLang="zh-CN" dirty="0"/>
          </a:p>
          <a:p>
            <a:r>
              <a:rPr lang="en-US" altLang="zh-CN" dirty="0"/>
              <a:t>Header </a:t>
            </a:r>
            <a:r>
              <a:rPr lang="en-US" altLang="zh-CN" dirty="0">
                <a:solidFill>
                  <a:srgbClr val="FF0000"/>
                </a:solidFill>
              </a:rPr>
              <a:t>checksum</a:t>
            </a:r>
          </a:p>
          <a:p>
            <a:endParaRPr lang="en-US" altLang="zh-CN" dirty="0"/>
          </a:p>
          <a:p>
            <a:r>
              <a:rPr lang="en-US" altLang="zh-CN" dirty="0"/>
              <a:t>Decrement </a:t>
            </a:r>
            <a:r>
              <a:rPr lang="en-US" altLang="zh-CN" dirty="0">
                <a:solidFill>
                  <a:srgbClr val="FF0000"/>
                </a:solidFill>
              </a:rPr>
              <a:t>TTL</a:t>
            </a:r>
          </a:p>
        </p:txBody>
      </p:sp>
      <p:pic>
        <p:nvPicPr>
          <p:cNvPr id="2052" name="Picture 4" descr="IPv4 Packet -en.svg">
            <a:extLst>
              <a:ext uri="{FF2B5EF4-FFF2-40B4-BE49-F238E27FC236}">
                <a16:creationId xmlns:a16="http://schemas.microsoft.com/office/drawing/2014/main" id="{77399F21-6B99-44F2-9243-63517EB4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0076"/>
            <a:ext cx="4782065" cy="36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5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AE4C-B20F-4D8F-989F-6367E96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81075-6AF1-45ED-AEFC-3FC9E74D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Destination &amp; Netmask: subnet </a:t>
            </a:r>
            <a:r>
              <a:rPr lang="en-US" altLang="zh-CN" dirty="0">
                <a:solidFill>
                  <a:srgbClr val="FF0000"/>
                </a:solidFill>
              </a:rPr>
              <a:t>network ID</a:t>
            </a:r>
          </a:p>
          <a:p>
            <a:endParaRPr lang="en-US" altLang="zh-CN" dirty="0"/>
          </a:p>
          <a:p>
            <a:r>
              <a:rPr lang="en-US" altLang="zh-CN" dirty="0"/>
              <a:t>Gateway: next hop IP address to destination</a:t>
            </a:r>
          </a:p>
          <a:p>
            <a:endParaRPr lang="en-US" altLang="zh-CN" dirty="0"/>
          </a:p>
          <a:p>
            <a:r>
              <a:rPr lang="en-US" altLang="zh-CN" dirty="0"/>
              <a:t>Interface: name of network interface card connected to gateway</a:t>
            </a:r>
          </a:p>
          <a:p>
            <a:endParaRPr lang="en-US" altLang="zh-CN" dirty="0"/>
          </a:p>
          <a:p>
            <a:r>
              <a:rPr lang="en-US" altLang="zh-CN" dirty="0"/>
              <a:t>Metric: routing metric of path to destination </a:t>
            </a:r>
            <a:r>
              <a:rPr lang="en-US" altLang="zh-CN" sz="2000" u="sng" dirty="0"/>
              <a:t>(omitted in this project)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6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C2563F-3FF5-4269-9FFB-C13D9703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89" y="1503423"/>
            <a:ext cx="3097036" cy="45053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F9A664-3429-44EE-BFA4-9398E47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Longest Prefix Match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B2B963F-53C6-4EA1-AC82-0CCC4FF0F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08278"/>
              </p:ext>
            </p:extLst>
          </p:nvPr>
        </p:nvGraphicFramePr>
        <p:xfrm>
          <a:off x="31845" y="2109936"/>
          <a:ext cx="6060197" cy="3676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04">
                  <a:extLst>
                    <a:ext uri="{9D8B030D-6E8A-4147-A177-3AD203B41FA5}">
                      <a16:colId xmlns:a16="http://schemas.microsoft.com/office/drawing/2014/main" val="2796914162"/>
                    </a:ext>
                  </a:extLst>
                </a:gridCol>
                <a:gridCol w="1768541">
                  <a:extLst>
                    <a:ext uri="{9D8B030D-6E8A-4147-A177-3AD203B41FA5}">
                      <a16:colId xmlns:a16="http://schemas.microsoft.com/office/drawing/2014/main" val="1883415218"/>
                    </a:ext>
                  </a:extLst>
                </a:gridCol>
                <a:gridCol w="1449963">
                  <a:extLst>
                    <a:ext uri="{9D8B030D-6E8A-4147-A177-3AD203B41FA5}">
                      <a16:colId xmlns:a16="http://schemas.microsoft.com/office/drawing/2014/main" val="1207316464"/>
                    </a:ext>
                  </a:extLst>
                </a:gridCol>
                <a:gridCol w="1401289">
                  <a:extLst>
                    <a:ext uri="{9D8B030D-6E8A-4147-A177-3AD203B41FA5}">
                      <a16:colId xmlns:a16="http://schemas.microsoft.com/office/drawing/2014/main" val="884531839"/>
                    </a:ext>
                  </a:extLst>
                </a:gridCol>
              </a:tblGrid>
              <a:tr h="919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Netmask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53177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10.0.1.100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849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192.168.2.2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756737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172.64.3.10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0128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C0775C-564E-438F-9923-A70C61D1BAC8}"/>
              </a:ext>
            </a:extLst>
          </p:cNvPr>
          <p:cNvSpPr txBox="1"/>
          <p:nvPr/>
        </p:nvSpPr>
        <p:spPr>
          <a:xfrm>
            <a:off x="121175" y="6146393"/>
            <a:ext cx="72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Where should packet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at “</a:t>
            </a:r>
            <a:r>
              <a:rPr lang="en-US" altLang="zh-CN" sz="2400" dirty="0">
                <a:solidFill>
                  <a:srgbClr val="FF0000"/>
                </a:solidFill>
              </a:rPr>
              <a:t>192.168.1.1</a:t>
            </a:r>
            <a:r>
              <a:rPr lang="en-US" altLang="zh-CN" sz="2400" dirty="0"/>
              <a:t>” go?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A97F12-8344-4A30-BE70-676B0B532D29}"/>
              </a:ext>
            </a:extLst>
          </p:cNvPr>
          <p:cNvSpPr/>
          <p:nvPr/>
        </p:nvSpPr>
        <p:spPr>
          <a:xfrm>
            <a:off x="0" y="3146012"/>
            <a:ext cx="6068289" cy="7036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C2563F-3FF5-4269-9FFB-C13D9703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89" y="1503423"/>
            <a:ext cx="3097036" cy="45053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F9A664-3429-44EE-BFA4-9398E47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Longest Prefix Match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B2B963F-53C6-4EA1-AC82-0CCC4FF0F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205260"/>
              </p:ext>
            </p:extLst>
          </p:nvPr>
        </p:nvGraphicFramePr>
        <p:xfrm>
          <a:off x="23753" y="2109936"/>
          <a:ext cx="6068289" cy="3676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496">
                  <a:extLst>
                    <a:ext uri="{9D8B030D-6E8A-4147-A177-3AD203B41FA5}">
                      <a16:colId xmlns:a16="http://schemas.microsoft.com/office/drawing/2014/main" val="2796914162"/>
                    </a:ext>
                  </a:extLst>
                </a:gridCol>
                <a:gridCol w="1768541">
                  <a:extLst>
                    <a:ext uri="{9D8B030D-6E8A-4147-A177-3AD203B41FA5}">
                      <a16:colId xmlns:a16="http://schemas.microsoft.com/office/drawing/2014/main" val="1883415218"/>
                    </a:ext>
                  </a:extLst>
                </a:gridCol>
                <a:gridCol w="1449963">
                  <a:extLst>
                    <a:ext uri="{9D8B030D-6E8A-4147-A177-3AD203B41FA5}">
                      <a16:colId xmlns:a16="http://schemas.microsoft.com/office/drawing/2014/main" val="1207316464"/>
                    </a:ext>
                  </a:extLst>
                </a:gridCol>
                <a:gridCol w="1401289">
                  <a:extLst>
                    <a:ext uri="{9D8B030D-6E8A-4147-A177-3AD203B41FA5}">
                      <a16:colId xmlns:a16="http://schemas.microsoft.com/office/drawing/2014/main" val="884531839"/>
                    </a:ext>
                  </a:extLst>
                </a:gridCol>
              </a:tblGrid>
              <a:tr h="919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Netmask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53177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10.0.1.100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849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192.168.2.2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756737"/>
                  </a:ext>
                </a:extLst>
              </a:tr>
              <a:tr h="9190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172.64.3.10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255.255.0.0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0128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C0775C-564E-438F-9923-A70C61D1BAC8}"/>
              </a:ext>
            </a:extLst>
          </p:cNvPr>
          <p:cNvSpPr txBox="1"/>
          <p:nvPr/>
        </p:nvSpPr>
        <p:spPr>
          <a:xfrm>
            <a:off x="121175" y="6146393"/>
            <a:ext cx="72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Where should packet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at “</a:t>
            </a:r>
            <a:r>
              <a:rPr lang="en-US" altLang="zh-CN" sz="2400" dirty="0">
                <a:solidFill>
                  <a:srgbClr val="FF0000"/>
                </a:solidFill>
              </a:rPr>
              <a:t>192.168.2.1</a:t>
            </a:r>
            <a:r>
              <a:rPr lang="en-US" altLang="zh-CN" sz="2400" dirty="0"/>
              <a:t>” go?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A97F12-8344-4A30-BE70-676B0B532D29}"/>
              </a:ext>
            </a:extLst>
          </p:cNvPr>
          <p:cNvSpPr/>
          <p:nvPr/>
        </p:nvSpPr>
        <p:spPr>
          <a:xfrm>
            <a:off x="0" y="4060412"/>
            <a:ext cx="6068289" cy="7036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3AAC-9967-47B0-932F-341A7DDE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ICMP: Internet Control Message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A19A-C986-429C-BC20-F00EC6B6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988088"/>
            <a:ext cx="8328454" cy="3869912"/>
          </a:xfrm>
        </p:spPr>
        <p:txBody>
          <a:bodyPr>
            <a:normAutofit/>
          </a:bodyPr>
          <a:lstStyle/>
          <a:p>
            <a:r>
              <a:rPr lang="en-US" altLang="zh-CN" dirty="0"/>
              <a:t>Used by hosts &amp; routers to communicate network-level information</a:t>
            </a:r>
          </a:p>
          <a:p>
            <a:pPr lvl="1"/>
            <a:r>
              <a:rPr lang="en-US" altLang="zh-CN" dirty="0"/>
              <a:t>error reporting (unreachable host, network, port, protocol)</a:t>
            </a:r>
          </a:p>
          <a:p>
            <a:pPr lvl="1"/>
            <a:r>
              <a:rPr lang="en-US" altLang="zh-CN" dirty="0"/>
              <a:t>echo request/reply</a:t>
            </a:r>
          </a:p>
          <a:p>
            <a:r>
              <a:rPr lang="en-US" altLang="zh-CN" dirty="0"/>
              <a:t>Sent as </a:t>
            </a:r>
            <a:r>
              <a:rPr lang="en-US" altLang="zh-CN" dirty="0">
                <a:solidFill>
                  <a:srgbClr val="FF0000"/>
                </a:solidFill>
              </a:rPr>
              <a:t>IPv4 payload</a:t>
            </a:r>
          </a:p>
          <a:p>
            <a:r>
              <a:rPr lang="en-US" altLang="zh-CN" dirty="0"/>
              <a:t>Content: Internet header + 8 bytes of original datagram</a:t>
            </a:r>
            <a:endParaRPr lang="zh-CN" altLang="en-US" dirty="0"/>
          </a:p>
        </p:txBody>
      </p:sp>
      <p:pic>
        <p:nvPicPr>
          <p:cNvPr id="3074" name="Picture 2" descr="ICMP header - General-en.svg">
            <a:extLst>
              <a:ext uri="{FF2B5EF4-FFF2-40B4-BE49-F238E27FC236}">
                <a16:creationId xmlns:a16="http://schemas.microsoft.com/office/drawing/2014/main" id="{77F91854-CF1F-48C3-AE2D-73713ED4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83" y="1607864"/>
            <a:ext cx="5364433" cy="138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1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4441-F18C-4F38-87C5-3A837624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 &amp; Traceroute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5378-1088-4262-92B7-3703A68B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7335673" cy="509175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ICMP echo request/reply</a:t>
            </a:r>
          </a:p>
          <a:p>
            <a:pPr lvl="1"/>
            <a:r>
              <a:rPr lang="en-US" altLang="zh-CN" dirty="0"/>
              <a:t>reply with TTL = 64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4441-F18C-4F38-87C5-3A837624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 &amp; Traceroute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5378-1088-4262-92B7-3703A68B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7335673" cy="509175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ICMP echo request/reply</a:t>
            </a:r>
          </a:p>
          <a:p>
            <a:pPr lvl="1"/>
            <a:r>
              <a:rPr lang="en-US" altLang="zh-CN" dirty="0"/>
              <a:t>reply with TTL = 64</a:t>
            </a:r>
          </a:p>
          <a:p>
            <a:endParaRPr lang="en-US" altLang="zh-CN" dirty="0"/>
          </a:p>
          <a:p>
            <a:r>
              <a:rPr lang="en-US" altLang="zh-CN" b="1" dirty="0"/>
              <a:t>Traceroute</a:t>
            </a:r>
            <a:r>
              <a:rPr lang="en-US" altLang="zh-CN" dirty="0"/>
              <a:t>: displaying possible routes  and RTT in IP network. </a:t>
            </a:r>
          </a:p>
          <a:p>
            <a:pPr lvl="1"/>
            <a:r>
              <a:rPr lang="en-US" altLang="zh-CN" dirty="0"/>
              <a:t>sends UDP segments with TTL = 1,2,3, … with unlikely port number</a:t>
            </a:r>
          </a:p>
          <a:p>
            <a:pPr lvl="1"/>
            <a:r>
              <a:rPr lang="en-US" altLang="zh-CN" dirty="0"/>
              <a:t>when nodes receive datagram with TTL=0, return </a:t>
            </a:r>
            <a:r>
              <a:rPr lang="en-US" altLang="zh-CN" dirty="0">
                <a:solidFill>
                  <a:srgbClr val="FF0000"/>
                </a:solidFill>
              </a:rPr>
              <a:t>ICMP “Time Exceeded” </a:t>
            </a:r>
          </a:p>
          <a:p>
            <a:pPr lvl="1"/>
            <a:r>
              <a:rPr lang="en-US" altLang="zh-CN" dirty="0"/>
              <a:t>destination returns </a:t>
            </a:r>
            <a:r>
              <a:rPr lang="en-US" altLang="zh-CN" dirty="0">
                <a:solidFill>
                  <a:srgbClr val="FF0000"/>
                </a:solidFill>
              </a:rPr>
              <a:t>ICMP “Port Unreachable”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75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37CA-5762-4E14-A66B-F7BC03E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3B31E-5780-4868-B23B-4D2DD2F9A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8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IPv4:</a:t>
            </a:r>
          </a:p>
          <a:p>
            <a:pPr lvl="1"/>
            <a:r>
              <a:rPr lang="en-US" altLang="zh-CN" dirty="0"/>
              <a:t>RFC 791: </a:t>
            </a:r>
            <a:r>
              <a:rPr lang="en-US" altLang="zh-CN" dirty="0">
                <a:hlinkClick r:id="rId3"/>
              </a:rPr>
              <a:t>https://tools.ietf.org/html/rfc791</a:t>
            </a:r>
            <a:endParaRPr lang="en-US" altLang="zh-CN" dirty="0"/>
          </a:p>
          <a:p>
            <a:pPr lvl="1"/>
            <a:r>
              <a:rPr lang="en-US" altLang="zh-CN" dirty="0"/>
              <a:t>Text Book: section 4.4.1, 4.4.2</a:t>
            </a:r>
          </a:p>
          <a:p>
            <a:endParaRPr lang="en-US" altLang="zh-CN" dirty="0"/>
          </a:p>
          <a:p>
            <a:r>
              <a:rPr lang="en-US" altLang="zh-CN" dirty="0"/>
              <a:t>ICMP:</a:t>
            </a:r>
          </a:p>
          <a:p>
            <a:pPr lvl="1"/>
            <a:r>
              <a:rPr lang="en-US" altLang="zh-CN" dirty="0"/>
              <a:t>RFC 792: </a:t>
            </a:r>
            <a:r>
              <a:rPr lang="en-US" altLang="zh-CN" dirty="0">
                <a:hlinkClick r:id="rId4"/>
              </a:rPr>
              <a:t>https://tools.ietf.org/html/rfc792</a:t>
            </a:r>
            <a:endParaRPr lang="en-US" altLang="zh-CN" dirty="0"/>
          </a:p>
          <a:p>
            <a:pPr lvl="1"/>
            <a:r>
              <a:rPr lang="en-US" altLang="zh-CN" dirty="0"/>
              <a:t>Text Book: section 4.4.3</a:t>
            </a:r>
          </a:p>
          <a:p>
            <a:endParaRPr lang="en-US" altLang="zh-CN" dirty="0"/>
          </a:p>
          <a:p>
            <a:r>
              <a:rPr lang="en-US" altLang="zh-CN" dirty="0"/>
              <a:t>ARP:</a:t>
            </a:r>
          </a:p>
          <a:p>
            <a:pPr lvl="1"/>
            <a:r>
              <a:rPr lang="en-US" altLang="zh-CN" dirty="0"/>
              <a:t>RFC 826: </a:t>
            </a:r>
            <a:r>
              <a:rPr lang="en-US" altLang="zh-CN" dirty="0">
                <a:hlinkClick r:id="rId5"/>
              </a:rPr>
              <a:t>https://tools.ietf.org/html/rfc826</a:t>
            </a:r>
            <a:endParaRPr lang="en-US" altLang="zh-CN" dirty="0"/>
          </a:p>
          <a:p>
            <a:pPr lvl="1"/>
            <a:r>
              <a:rPr lang="en-US" altLang="zh-CN" dirty="0"/>
              <a:t>Text Book: section 5.4.1</a:t>
            </a:r>
          </a:p>
        </p:txBody>
      </p:sp>
    </p:spTree>
    <p:extLst>
      <p:ext uri="{BB962C8B-B14F-4D97-AF65-F5344CB8AC3E}">
        <p14:creationId xmlns:p14="http://schemas.microsoft.com/office/powerpoint/2010/main" val="107277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AC265-E5C0-4792-9CA2-24967CB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to show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0C867-12B6-401D-9101-72E3D498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7342-10AA-4168-96C0-8E0A1A8E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C279-D355-4DBF-BBB3-A064AAE3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Implement a simple router in a single router topology with </a:t>
            </a:r>
            <a:r>
              <a:rPr kumimoji="1" lang="en-US" altLang="zh-CN" sz="2400" dirty="0">
                <a:solidFill>
                  <a:srgbClr val="FF0000"/>
                </a:solidFill>
              </a:rPr>
              <a:t>static routing table </a:t>
            </a:r>
            <a:r>
              <a:rPr kumimoji="1" lang="en-US" altLang="zh-CN" sz="2400" dirty="0"/>
              <a:t>(forwarding table).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kumimoji="1" lang="en-US" altLang="zh-CN" sz="2400" dirty="0"/>
              <a:t>Your router will receive </a:t>
            </a:r>
            <a:r>
              <a:rPr kumimoji="1" lang="en-US" altLang="zh-CN" sz="2400" dirty="0">
                <a:solidFill>
                  <a:srgbClr val="FF0000"/>
                </a:solidFill>
              </a:rPr>
              <a:t>raw Ethernet frames</a:t>
            </a:r>
            <a:r>
              <a:rPr kumimoji="1" lang="en-US" altLang="zh-CN" sz="2400" dirty="0"/>
              <a:t>, and handle/forward packets in correct logic.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B4470D-9FA2-438B-8BF6-1A515EC1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75" y="1417638"/>
            <a:ext cx="3097036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1F2A-5402-436B-961C-97EA30E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Behaviors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89671-0368-4FF9-A2BB-EC27955E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878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server &amp; router interfaces</a:t>
            </a:r>
          </a:p>
          <a:p>
            <a:endParaRPr lang="en-US" altLang="zh-CN" dirty="0"/>
          </a:p>
          <a:p>
            <a:r>
              <a:rPr lang="en-US" altLang="zh-CN" b="1" dirty="0"/>
              <a:t>traceroute</a:t>
            </a:r>
            <a:r>
              <a:rPr lang="en-US" altLang="zh-CN" dirty="0"/>
              <a:t> from client to any server &amp; router interfaces</a:t>
            </a:r>
          </a:p>
          <a:p>
            <a:endParaRPr lang="en-US" altLang="zh-CN" dirty="0"/>
          </a:p>
          <a:p>
            <a:r>
              <a:rPr lang="en-US" altLang="zh-CN" b="1" dirty="0" err="1"/>
              <a:t>wget</a:t>
            </a:r>
            <a:r>
              <a:rPr lang="en-US" altLang="zh-CN" dirty="0"/>
              <a:t> files from server</a:t>
            </a:r>
          </a:p>
          <a:p>
            <a:endParaRPr lang="en-US" altLang="zh-CN" dirty="0"/>
          </a:p>
          <a:p>
            <a:r>
              <a:rPr lang="en-US" altLang="zh-CN" dirty="0"/>
              <a:t>Update ARP cache table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CA674D-76C2-459F-9AC7-0BB196CD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75" y="1417638"/>
            <a:ext cx="3097036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ADD3-8FAE-4083-AE59-DA6C7AEB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0DAA7-8F50-43A0-A1EE-FBE0B41C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 from client to any http servers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0C662-C4E3-4B82-AB63-9415AD56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9" y="2566219"/>
            <a:ext cx="8848402" cy="26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54656-9E3F-4E6D-93A8-B2E56873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FCF22-D9CD-4A99-ABD3-5D9CFAC4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IP address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D16DD-3BB3-43EB-AD02-CD96D458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015"/>
            <a:ext cx="9144000" cy="25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9460E-3377-43A3-8F19-3D3DDF52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Traceroute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D58FB-77CD-431D-B5B8-054E5C93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traceroute to any http server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traceroute to router interfaces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45191-7754-473B-80C8-BF242250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603858"/>
            <a:ext cx="8743950" cy="96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5AC234-B77B-4E8C-9D33-8D90E59F3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5107089"/>
            <a:ext cx="8820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687A-C42A-49BF-9949-B5CF8A03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Downloading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FA7CE-C554-4464-B6DB-612BB42F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wget</a:t>
            </a:r>
            <a:r>
              <a:rPr lang="en-US" altLang="zh-CN" dirty="0"/>
              <a:t> from any of servers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F614E-A9F9-435F-8166-2B821679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321"/>
            <a:ext cx="914400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D91B-7C9A-461D-9BF3-C0A7A9F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 Cache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3FB4-754B-4B0E-80C1-BD4DC81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104072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err="1"/>
              <a:t>pingall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30 seconds later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1BA24E-0759-469C-BFEB-C219B5C8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3" y="1820625"/>
            <a:ext cx="7439025" cy="2085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440B45-F2BA-4F49-9ED1-0FC2F4CF1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3" y="4797835"/>
            <a:ext cx="7477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4A634-3DEC-4A7C-99B4-44E368C9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to implement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0B22C-214E-4747-A898-0D6C01D2E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206DA-F3F4-464C-BBA8-3CEA0EDD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Structure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47F80-3206-4A0D-A500-2EEF19F8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81" y="1417638"/>
            <a:ext cx="6687837" cy="49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81F6-3252-458D-A566-1BC36D6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0B142-037D-40F9-8092-E0BCEE51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0000"/>
                </a:highlight>
              </a:rPr>
              <a:t>NEED TO IMPLEMENT</a:t>
            </a:r>
          </a:p>
          <a:p>
            <a:r>
              <a:rPr lang="en-US" altLang="zh-CN" dirty="0"/>
              <a:t>Method that receives a raw Ethernet frame (</a:t>
            </a:r>
            <a:r>
              <a:rPr lang="en-US" altLang="zh-CN" dirty="0" err="1"/>
              <a:t>simple-router.hpp|cpp</a:t>
            </a:r>
            <a:r>
              <a:rPr lang="en-US" altLang="zh-CN" dirty="0"/>
              <a:t>):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10134-E0FF-4543-A9A6-D4A853A9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1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81F6-3252-458D-A566-1BC36D6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0B142-037D-40F9-8092-E0BCEE51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IMPLEMENTED</a:t>
            </a:r>
          </a:p>
          <a:p>
            <a:r>
              <a:rPr lang="en-US" altLang="zh-CN" dirty="0"/>
              <a:t>Method to send raw Ethernet frames (</a:t>
            </a:r>
            <a:r>
              <a:rPr lang="en-US" altLang="zh-CN" dirty="0" err="1"/>
              <a:t>simple-router.hpp|cpp</a:t>
            </a:r>
            <a:r>
              <a:rPr lang="en-US" altLang="zh-CN" dirty="0"/>
              <a:t>):</a:t>
            </a:r>
            <a:endParaRPr lang="en-US" altLang="zh-CN" dirty="0">
              <a:highlight>
                <a:srgbClr val="00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26202-D9CD-4A7C-ADB3-D07CF961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181"/>
            <a:ext cx="9144000" cy="14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BE3E-CEFC-462E-933D-63A591CD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 to learn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48C6A-E1C8-4C04-BB3A-F104EA553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449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81F6-3252-458D-A566-1BC36D6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0B142-037D-40F9-8092-E0BCEE51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0000"/>
                </a:highlight>
              </a:rPr>
              <a:t>NEED TO IMPLEMENT</a:t>
            </a:r>
          </a:p>
          <a:p>
            <a:r>
              <a:rPr lang="en-US" altLang="zh-CN" dirty="0"/>
              <a:t>Method to handle ARP cache events (</a:t>
            </a:r>
            <a:r>
              <a:rPr lang="en-US" altLang="zh-CN" dirty="0" err="1"/>
              <a:t>arp-cache.hpp|cpp</a:t>
            </a:r>
            <a:r>
              <a:rPr lang="en-US" altLang="zh-CN" dirty="0"/>
              <a:t>):</a:t>
            </a:r>
            <a:endParaRPr lang="en-US" altLang="zh-CN" dirty="0">
              <a:highlight>
                <a:srgbClr val="FF00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FC7167-3ECA-4D15-AB97-83415295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181"/>
            <a:ext cx="9144000" cy="20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81F6-3252-458D-A566-1BC36D6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0B142-037D-40F9-8092-E0BCEE51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0000"/>
                </a:highlight>
              </a:rPr>
              <a:t>NEED TO IMPLEMENT</a:t>
            </a:r>
          </a:p>
          <a:p>
            <a:r>
              <a:rPr lang="en-US" altLang="zh-CN" dirty="0"/>
              <a:t>Method to lookup entry in the routing table (</a:t>
            </a:r>
            <a:r>
              <a:rPr lang="en-US" altLang="zh-CN" dirty="0" err="1"/>
              <a:t>routing-table.hpp|cpp</a:t>
            </a:r>
            <a:r>
              <a:rPr lang="en-US" altLang="zh-CN" dirty="0"/>
              <a:t>):</a:t>
            </a:r>
            <a:endParaRPr lang="en-US" altLang="zh-CN" dirty="0">
              <a:highlight>
                <a:srgbClr val="FF00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C88BD-9558-4146-B066-59115D45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181"/>
            <a:ext cx="9144000" cy="18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778C-7111-43AD-B665-B2D92CF7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to notice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875B6-17D5-434A-8937-0666686A9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4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60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Grading (up to 105%)</a:t>
            </a:r>
          </a:p>
          <a:p>
            <a:pPr lvl="1"/>
            <a:r>
              <a:rPr kumimoji="1" lang="en-US" altLang="zh-CN" dirty="0"/>
              <a:t> Router Implementation (85%</a:t>
            </a:r>
            <a:r>
              <a:rPr kumimoji="1" lang="en-US" altLang="zh-CN" sz="2000" dirty="0"/>
              <a:t>=45%public + 40%private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Ping tests (50%)</a:t>
            </a:r>
          </a:p>
          <a:p>
            <a:pPr lvl="2"/>
            <a:r>
              <a:rPr kumimoji="1" lang="en-US" altLang="zh-CN" dirty="0"/>
              <a:t>Traceroute tests (20%)</a:t>
            </a:r>
          </a:p>
          <a:p>
            <a:pPr lvl="2"/>
            <a:r>
              <a:rPr kumimoji="1" lang="en-US" altLang="zh-CN" dirty="0"/>
              <a:t>File Downloading tests (15%)</a:t>
            </a:r>
          </a:p>
          <a:p>
            <a:pPr lvl="1"/>
            <a:r>
              <a:rPr kumimoji="1" lang="en-US" altLang="zh-CN" dirty="0"/>
              <a:t>Project Report + Code Quality (20%)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Individual work</a:t>
            </a:r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(“</a:t>
            </a:r>
            <a:r>
              <a:rPr kumimoji="1" lang="en-US" altLang="zh-CN" i="1" dirty="0"/>
              <a:t>make </a:t>
            </a:r>
            <a:r>
              <a:rPr kumimoji="1" lang="en-US" altLang="zh-CN" i="1" dirty="0" err="1"/>
              <a:t>tarball</a:t>
            </a:r>
            <a:r>
              <a:rPr kumimoji="1" lang="en-US" altLang="zh-CN" i="1" dirty="0"/>
              <a:t>”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Do not modify </a:t>
            </a:r>
            <a:r>
              <a:rPr kumimoji="1" lang="en-US" altLang="zh-CN" b="1" dirty="0"/>
              <a:t>existing data structures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ping, traceroute, file downloading, details in </a:t>
            </a:r>
            <a:r>
              <a:rPr kumimoji="1" lang="en-US" altLang="zh-CN" dirty="0">
                <a:solidFill>
                  <a:srgbClr val="FF0000"/>
                </a:solidFill>
              </a:rPr>
              <a:t>project spec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Code quality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Start up: today, after class</a:t>
            </a:r>
          </a:p>
          <a:p>
            <a:endParaRPr kumimoji="1" lang="en-US" altLang="zh-CN" dirty="0">
              <a:solidFill>
                <a:srgbClr val="000000"/>
              </a:solidFill>
            </a:endParaRPr>
          </a:p>
          <a:p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kumimoji="1" lang="en-US" altLang="zh-CN" dirty="0">
                <a:solidFill>
                  <a:srgbClr val="000000"/>
                </a:solidFill>
              </a:rPr>
              <a:t>Deadline: </a:t>
            </a:r>
            <a:r>
              <a:rPr kumimoji="1" lang="en-US" altLang="zh-CN" dirty="0">
                <a:solidFill>
                  <a:srgbClr val="FF0000"/>
                </a:solidFill>
              </a:rPr>
              <a:t>12.5, 23:59 </a:t>
            </a:r>
            <a:r>
              <a:rPr kumimoji="1" lang="en-US" altLang="zh-CN" dirty="0">
                <a:solidFill>
                  <a:srgbClr val="000000"/>
                </a:solidFill>
              </a:rPr>
              <a:t>(3 weeks and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a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half)</a:t>
            </a: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Late Submission: 12.6 ~ </a:t>
            </a:r>
            <a:r>
              <a:rPr lang="en-US" altLang="zh-CN" dirty="0">
                <a:solidFill>
                  <a:srgbClr val="FF0000"/>
                </a:solidFill>
              </a:rPr>
              <a:t>12.12, 23:59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-20pts</a:t>
            </a:r>
            <a:r>
              <a:rPr kumimoji="1" lang="en-US" altLang="zh-CN" dirty="0">
                <a:solidFill>
                  <a:srgbClr val="FF0000"/>
                </a:solidFill>
              </a:rPr>
              <a:t> punishment</a:t>
            </a:r>
          </a:p>
          <a:p>
            <a:pPr lvl="1"/>
            <a:r>
              <a:rPr kumimoji="1" lang="en-US" altLang="zh-CN" dirty="0"/>
              <a:t>No more submissions after 12.12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407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1433-3F8A-4C71-B87C-05023E5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7FD97-06CF-4D0C-AC75-3E9B595D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Improper TTL handling in traceroute / ping</a:t>
            </a:r>
          </a:p>
          <a:p>
            <a:pPr lvl="1"/>
            <a:r>
              <a:rPr lang="en-US" altLang="zh-CN" dirty="0"/>
              <a:t>when to do TTL--?</a:t>
            </a:r>
          </a:p>
          <a:p>
            <a:pPr lvl="1"/>
            <a:r>
              <a:rPr lang="en-US" altLang="zh-CN" dirty="0"/>
              <a:t>when to send ICMP time exceeded?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Fail to maintain ARP cache entries / send ARP requests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Imperfect longest prefix match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Compilation &amp; project structure problem</a:t>
            </a:r>
          </a:p>
          <a:p>
            <a:pPr lvl="1"/>
            <a:r>
              <a:rPr lang="en-US" altLang="zh-CN" dirty="0"/>
              <a:t>check before submission</a:t>
            </a:r>
          </a:p>
        </p:txBody>
      </p:sp>
    </p:spTree>
    <p:extLst>
      <p:ext uri="{BB962C8B-B14F-4D97-AF65-F5344CB8AC3E}">
        <p14:creationId xmlns:p14="http://schemas.microsoft.com/office/powerpoint/2010/main" val="308798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rgbClr val="FF0000"/>
                </a:solidFill>
              </a:rPr>
              <a:t>Get to work as soon as possible, not like FTP!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/>
              <a:t>Q&amp;A</a:t>
            </a:r>
            <a:endParaRPr kumimoji="1" lang="zh-CN" altLang="en-US" sz="115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8E9ECB3-180C-43D7-8D95-F3A1E9D56F4A}"/>
              </a:ext>
            </a:extLst>
          </p:cNvPr>
          <p:cNvSpPr txBox="1">
            <a:spLocks/>
          </p:cNvSpPr>
          <p:nvPr/>
        </p:nvSpPr>
        <p:spPr>
          <a:xfrm>
            <a:off x="3465368" y="4971329"/>
            <a:ext cx="2213264" cy="52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Good luck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03A7B-8247-4471-A8A5-50ACFB04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Acknowledgement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F2D90-3B69-44CB-BDF6-9C97B25A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project is based on the CS118 class project by Alexander </a:t>
            </a:r>
            <a:r>
              <a:rPr lang="en-US" altLang="zh-CN" dirty="0" err="1"/>
              <a:t>Afanasyev</a:t>
            </a:r>
            <a:r>
              <a:rPr lang="en-US" altLang="zh-CN" dirty="0"/>
              <a:t>, UCLA.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47E6B-52FF-49A3-B9A8-0C0B6C03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Router?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8BA48-F36E-4D18-87AB-823FE6A0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Forwarding</a:t>
            </a:r>
            <a:r>
              <a:rPr lang="en-US" altLang="zh-CN" dirty="0"/>
              <a:t>: move packets from router’s input to appropriate router output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Routing</a:t>
            </a:r>
            <a:r>
              <a:rPr lang="en-US" altLang="zh-CN" dirty="0"/>
              <a:t>: determine route taken by packets from source to </a:t>
            </a:r>
            <a:r>
              <a:rPr lang="en-US" altLang="zh-CN" dirty="0" err="1"/>
              <a:t>dest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0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47E6B-52FF-49A3-B9A8-0C0B6C03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Our Router?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8BA48-F36E-4D18-87AB-823FE6A0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Forwarding</a:t>
            </a:r>
            <a:r>
              <a:rPr lang="en-US" altLang="zh-CN" dirty="0"/>
              <a:t>: move packets from router’s input to appropriate router output</a:t>
            </a:r>
          </a:p>
          <a:p>
            <a:pPr lvl="1"/>
            <a:r>
              <a:rPr lang="en-US" altLang="zh-CN" dirty="0"/>
              <a:t>Load </a:t>
            </a:r>
            <a:r>
              <a:rPr lang="zh-CN" altLang="en-US" dirty="0"/>
              <a:t> </a:t>
            </a:r>
            <a:r>
              <a:rPr lang="en-US" altLang="zh-CN" dirty="0"/>
              <a:t>predefined routing table</a:t>
            </a:r>
          </a:p>
          <a:p>
            <a:pPr lvl="1"/>
            <a:r>
              <a:rPr lang="en-US" altLang="zh-CN" dirty="0"/>
              <a:t>Look up matching entry in routing table</a:t>
            </a:r>
          </a:p>
          <a:p>
            <a:endParaRPr lang="en-US" altLang="zh-CN" dirty="0"/>
          </a:p>
          <a:p>
            <a:r>
              <a:rPr lang="en-US" altLang="zh-CN" dirty="0"/>
              <a:t>Handle ICMP</a:t>
            </a:r>
          </a:p>
          <a:p>
            <a:endParaRPr lang="en-US" altLang="zh-CN" dirty="0"/>
          </a:p>
          <a:p>
            <a:r>
              <a:rPr lang="en-US" altLang="zh-CN" dirty="0"/>
              <a:t>Handle ARP request / reply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strike="sngStrike" dirty="0"/>
              <a:t>Routing</a:t>
            </a:r>
            <a:r>
              <a:rPr lang="en-US" altLang="zh-CN" strike="sngStrike" dirty="0"/>
              <a:t>: determine route taken by packets from source to </a:t>
            </a:r>
            <a:r>
              <a:rPr lang="en-US" altLang="zh-CN" strike="sngStrike" dirty="0" err="1"/>
              <a:t>dest</a:t>
            </a:r>
            <a:r>
              <a:rPr lang="en-US" altLang="zh-CN" strike="sngStrike" dirty="0"/>
              <a:t>.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251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72D8-B490-4BAA-B0BF-31C598DD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2B760-B3BA-49DA-B02F-BAF22196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7" y="1600200"/>
            <a:ext cx="4930347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Transfer internet layer datagram from </a:t>
            </a:r>
            <a:r>
              <a:rPr lang="en-US" altLang="zh-CN" dirty="0">
                <a:solidFill>
                  <a:srgbClr val="FF0000"/>
                </a:solidFill>
              </a:rPr>
              <a:t>node to adjacent node</a:t>
            </a:r>
            <a:r>
              <a:rPr lang="en-US" altLang="zh-CN" dirty="0"/>
              <a:t> over a link</a:t>
            </a:r>
          </a:p>
          <a:p>
            <a:endParaRPr lang="en-US" altLang="zh-CN" dirty="0"/>
          </a:p>
          <a:p>
            <a:r>
              <a:rPr lang="en-US" altLang="zh-CN" dirty="0"/>
              <a:t>Encapsulate internet layer </a:t>
            </a:r>
            <a:r>
              <a:rPr lang="en-US" altLang="zh-CN" dirty="0">
                <a:solidFill>
                  <a:srgbClr val="FF0000"/>
                </a:solidFill>
              </a:rPr>
              <a:t>datagram into frame</a:t>
            </a:r>
            <a:r>
              <a:rPr lang="en-US" altLang="zh-CN" dirty="0"/>
              <a:t>, add header &amp; trailer</a:t>
            </a:r>
          </a:p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“MAC” address </a:t>
            </a:r>
            <a:r>
              <a:rPr lang="en-US" altLang="zh-CN" dirty="0"/>
              <a:t>in frame headers for source, </a:t>
            </a:r>
            <a:r>
              <a:rPr lang="en-US" altLang="zh-CN" dirty="0" err="1"/>
              <a:t>dest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CFDA0-95C5-412E-95CB-89B03FAB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30" y="1774889"/>
            <a:ext cx="3546770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22ED3-F715-46ED-849F-118689CB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address </a:t>
            </a:r>
            <a:r>
              <a:rPr lang="en-US" altLang="zh-CN" dirty="0" err="1"/>
              <a:t>v.s</a:t>
            </a:r>
            <a:r>
              <a:rPr lang="en-US" altLang="zh-CN" dirty="0"/>
              <a:t>. IP address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4DFDC-54DF-41BA-AB61-53FBA39C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altLang="zh-CN" dirty="0"/>
              <a:t>32-bit IP address:</a:t>
            </a:r>
          </a:p>
          <a:p>
            <a:pPr lvl="1"/>
            <a:r>
              <a:rPr lang="en-US" altLang="zh-CN" dirty="0"/>
              <a:t>network-layer address</a:t>
            </a:r>
          </a:p>
          <a:p>
            <a:pPr lvl="1"/>
            <a:r>
              <a:rPr lang="en-US" altLang="zh-CN" dirty="0"/>
              <a:t>used to get datagram from </a:t>
            </a:r>
            <a:r>
              <a:rPr lang="en-US" altLang="zh-CN" dirty="0" err="1"/>
              <a:t>src</a:t>
            </a:r>
            <a:r>
              <a:rPr lang="en-US" altLang="zh-CN" dirty="0"/>
              <a:t> to </a:t>
            </a:r>
            <a:r>
              <a:rPr lang="en-US" altLang="zh-CN" dirty="0" err="1"/>
              <a:t>dest</a:t>
            </a:r>
            <a:r>
              <a:rPr lang="en-US" altLang="zh-CN" dirty="0"/>
              <a:t> IP subnet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48-bit MAC (Ethernet) address:</a:t>
            </a:r>
          </a:p>
          <a:p>
            <a:pPr lvl="1"/>
            <a:r>
              <a:rPr lang="en-US" altLang="zh-CN" dirty="0"/>
              <a:t>link-layer address 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</a:p>
          <a:p>
            <a:pPr lvl="1"/>
            <a:r>
              <a:rPr lang="en-US" altLang="zh-CN" dirty="0"/>
              <a:t>get frame from </a:t>
            </a:r>
            <a:r>
              <a:rPr lang="en-US" altLang="zh-CN" dirty="0">
                <a:solidFill>
                  <a:srgbClr val="FF0000"/>
                </a:solidFill>
              </a:rPr>
              <a:t>one interface to another physically-connected interface (same subnet)</a:t>
            </a:r>
          </a:p>
          <a:p>
            <a:pPr lvl="1"/>
            <a:r>
              <a:rPr lang="en-US" altLang="zh-CN" dirty="0"/>
              <a:t>Broadcast address: “FF:FF:FF:FF:FF:FF”</a:t>
            </a:r>
          </a:p>
        </p:txBody>
      </p:sp>
    </p:spTree>
    <p:extLst>
      <p:ext uri="{BB962C8B-B14F-4D97-AF65-F5344CB8AC3E}">
        <p14:creationId xmlns:p14="http://schemas.microsoft.com/office/powerpoint/2010/main" val="389120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48D7F7D-A75D-4906-A966-920C5502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6492"/>
            <a:ext cx="9144000" cy="17687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9C6B2F-C558-42BB-B0ED-33F93323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 Frame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0CA121-282E-46A9-800F-2045E3D441DA}"/>
              </a:ext>
            </a:extLst>
          </p:cNvPr>
          <p:cNvSpPr txBox="1"/>
          <p:nvPr/>
        </p:nvSpPr>
        <p:spPr>
          <a:xfrm>
            <a:off x="737351" y="1777741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56 bit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FE697-2FE0-4AF3-A847-E7C6CFECC531}"/>
              </a:ext>
            </a:extLst>
          </p:cNvPr>
          <p:cNvSpPr txBox="1"/>
          <p:nvPr/>
        </p:nvSpPr>
        <p:spPr>
          <a:xfrm>
            <a:off x="2114936" y="1777741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 bit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C168D2-E891-4EE8-B9CC-46E4016C92D2}"/>
              </a:ext>
            </a:extLst>
          </p:cNvPr>
          <p:cNvSpPr txBox="1"/>
          <p:nvPr/>
        </p:nvSpPr>
        <p:spPr>
          <a:xfrm>
            <a:off x="3149911" y="1777741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 bit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935BC0-1948-4FF7-BB2C-7DA5B2CBD618}"/>
              </a:ext>
            </a:extLst>
          </p:cNvPr>
          <p:cNvSpPr txBox="1"/>
          <p:nvPr/>
        </p:nvSpPr>
        <p:spPr>
          <a:xfrm>
            <a:off x="4119723" y="1777741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 bit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32E158-DC32-4A01-9155-1C9691FF2D4A}"/>
              </a:ext>
            </a:extLst>
          </p:cNvPr>
          <p:cNvSpPr txBox="1"/>
          <p:nvPr/>
        </p:nvSpPr>
        <p:spPr>
          <a:xfrm>
            <a:off x="8078230" y="1777741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 bit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500896E-751C-4FAF-AFCE-F4DD79A003F4}"/>
              </a:ext>
            </a:extLst>
          </p:cNvPr>
          <p:cNvSpPr/>
          <p:nvPr/>
        </p:nvSpPr>
        <p:spPr>
          <a:xfrm rot="16200000">
            <a:off x="4822063" y="853166"/>
            <a:ext cx="300553" cy="57148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FF89D0-78D8-450B-9740-FB99D877BBEE}"/>
              </a:ext>
            </a:extLst>
          </p:cNvPr>
          <p:cNvSpPr txBox="1"/>
          <p:nvPr/>
        </p:nvSpPr>
        <p:spPr>
          <a:xfrm>
            <a:off x="3694670" y="3946252"/>
            <a:ext cx="264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Need in this project</a:t>
            </a:r>
            <a:endParaRPr lang="zh-CN" altLang="en-US" sz="20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34C02CC-9298-4F75-9163-C7AFAE5E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31" y="4675819"/>
            <a:ext cx="8229600" cy="2179911"/>
          </a:xfrm>
        </p:spPr>
        <p:txBody>
          <a:bodyPr/>
          <a:lstStyle/>
          <a:p>
            <a:r>
              <a:rPr lang="en-US" altLang="zh-CN" dirty="0"/>
              <a:t>Encapsulates IP datagram (or other network layer protocol packet) in </a:t>
            </a:r>
            <a:r>
              <a:rPr lang="en-US" altLang="zh-CN" dirty="0">
                <a:solidFill>
                  <a:srgbClr val="FF0000"/>
                </a:solidFill>
              </a:rPr>
              <a:t>Ethernet frame</a:t>
            </a:r>
          </a:p>
          <a:p>
            <a:pPr lvl="1"/>
            <a:r>
              <a:rPr lang="en-US" altLang="zh-CN" dirty="0"/>
              <a:t>preamble and </a:t>
            </a:r>
            <a:r>
              <a:rPr lang="en-US" altLang="zh-CN" dirty="0" err="1"/>
              <a:t>crc</a:t>
            </a:r>
            <a:r>
              <a:rPr lang="en-US" altLang="zh-CN" dirty="0"/>
              <a:t> are handled transparently in this project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7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1A62-4B65-443E-8F90-7DE99890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ARP: Address Resolution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FB2EF-A687-466D-8870-C32E7FF4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496" y="1600200"/>
            <a:ext cx="4028303" cy="510951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ARP request: request IP-MAC mapping of next hop interface </a:t>
            </a:r>
            <a:r>
              <a:rPr lang="en-US" altLang="zh-CN" sz="2200" dirty="0"/>
              <a:t>(</a:t>
            </a:r>
            <a:r>
              <a:rPr lang="en-US" altLang="zh-CN" sz="2200" u="sng" dirty="0"/>
              <a:t>send to </a:t>
            </a:r>
            <a:r>
              <a:rPr lang="en-US" altLang="zh-CN" sz="2200" u="sng" dirty="0">
                <a:solidFill>
                  <a:srgbClr val="FF0000"/>
                </a:solidFill>
              </a:rPr>
              <a:t>broadcast address</a:t>
            </a:r>
            <a:r>
              <a:rPr lang="en-US" altLang="zh-CN" sz="2200" dirty="0"/>
              <a:t>)</a:t>
            </a:r>
            <a:endParaRPr lang="zh-CN" altLang="en-US" sz="2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ARP reply: send IP-MAC of current interface</a:t>
            </a:r>
          </a:p>
          <a:p>
            <a:endParaRPr lang="en-US" altLang="zh-CN" dirty="0"/>
          </a:p>
          <a:p>
            <a:r>
              <a:rPr lang="en-US" altLang="zh-CN" dirty="0"/>
              <a:t>ARP cache: </a:t>
            </a:r>
            <a:r>
              <a:rPr lang="en-US" altLang="zh-CN" dirty="0">
                <a:solidFill>
                  <a:srgbClr val="FF0000"/>
                </a:solidFill>
              </a:rPr>
              <a:t>IP – MAC mapping</a:t>
            </a:r>
            <a:r>
              <a:rPr lang="en-US" altLang="zh-CN" dirty="0"/>
              <a:t> for nodes </a:t>
            </a:r>
            <a:r>
              <a:rPr lang="en-US" altLang="zh-CN" sz="2200" u="sng" dirty="0"/>
              <a:t>(timeout after a 30s)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780AE-3390-438B-B2E0-08B2D1CE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0" y="3429000"/>
            <a:ext cx="4324865" cy="2927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FC7082-AEB3-4B5E-BD6C-12ADFA7BA47E}"/>
              </a:ext>
            </a:extLst>
          </p:cNvPr>
          <p:cNvSpPr txBox="1"/>
          <p:nvPr/>
        </p:nvSpPr>
        <p:spPr>
          <a:xfrm>
            <a:off x="469559" y="1477998"/>
            <a:ext cx="3707025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u="sng" dirty="0"/>
              <a:t>Question</a:t>
            </a:r>
            <a:r>
              <a:rPr lang="en-US" altLang="zh-CN" sz="2400" dirty="0"/>
              <a:t>: How to get MAC address of B from B’s IP address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93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Microsoft Office PowerPoint</Application>
  <PresentationFormat>全屏显示(4:3)</PresentationFormat>
  <Paragraphs>274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Comic Sans MS</vt:lpstr>
      <vt:lpstr>Cambria Math</vt:lpstr>
      <vt:lpstr>宋体</vt:lpstr>
      <vt:lpstr>Arial</vt:lpstr>
      <vt:lpstr>Calibri</vt:lpstr>
      <vt:lpstr>Office 主题</vt:lpstr>
      <vt:lpstr>Build Your Own Router</vt:lpstr>
      <vt:lpstr>Project Overview</vt:lpstr>
      <vt:lpstr>Lessons to learn</vt:lpstr>
      <vt:lpstr>What is a Router?</vt:lpstr>
      <vt:lpstr>What about Our Router?</vt:lpstr>
      <vt:lpstr>Link Layer</vt:lpstr>
      <vt:lpstr>MAC address v.s. IP address</vt:lpstr>
      <vt:lpstr>Ethernet Frame </vt:lpstr>
      <vt:lpstr>ARP: Address Resolution Protocol</vt:lpstr>
      <vt:lpstr>ARP: Address Resolution Protocol</vt:lpstr>
      <vt:lpstr>Internet Protocol (IPv4)</vt:lpstr>
      <vt:lpstr>Routing Table</vt:lpstr>
      <vt:lpstr>Longest Prefix Match</vt:lpstr>
      <vt:lpstr>Longest Prefix Match</vt:lpstr>
      <vt:lpstr>ICMP: Internet Control Message Protocol</vt:lpstr>
      <vt:lpstr>Ping &amp; Traceroute</vt:lpstr>
      <vt:lpstr>Ping &amp; Traceroute</vt:lpstr>
      <vt:lpstr>Useful Materials</vt:lpstr>
      <vt:lpstr>results to show</vt:lpstr>
      <vt:lpstr>Expected Behaviors</vt:lpstr>
      <vt:lpstr>Ping</vt:lpstr>
      <vt:lpstr>Ping</vt:lpstr>
      <vt:lpstr>Traceroute</vt:lpstr>
      <vt:lpstr>File Downloading</vt:lpstr>
      <vt:lpstr>ARP Cache table</vt:lpstr>
      <vt:lpstr>code to implement</vt:lpstr>
      <vt:lpstr>Code Structure</vt:lpstr>
      <vt:lpstr>Key Methods</vt:lpstr>
      <vt:lpstr>Key Methods</vt:lpstr>
      <vt:lpstr>Key Methods</vt:lpstr>
      <vt:lpstr>Key Methods</vt:lpstr>
      <vt:lpstr>issues to notice</vt:lpstr>
      <vt:lpstr>Some Important Issues</vt:lpstr>
      <vt:lpstr>Some Important Issues</vt:lpstr>
      <vt:lpstr>Some Important Issues</vt:lpstr>
      <vt:lpstr>Problems Emerged</vt:lpstr>
      <vt:lpstr>PowerPoint 演示文稿</vt:lpstr>
      <vt:lpstr>Q&amp;A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2021-11-10T04:14:45Z</dcterms:created>
  <dcterms:modified xsi:type="dcterms:W3CDTF">2021-11-10T04:15:00Z</dcterms:modified>
</cp:coreProperties>
</file>