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29"/>
  </p:notesMasterIdLst>
  <p:sldIdLst>
    <p:sldId id="257" r:id="rId2"/>
    <p:sldId id="258" r:id="rId3"/>
    <p:sldId id="259" r:id="rId4"/>
    <p:sldId id="261" r:id="rId5"/>
    <p:sldId id="263" r:id="rId6"/>
    <p:sldId id="277" r:id="rId7"/>
    <p:sldId id="266" r:id="rId8"/>
    <p:sldId id="267" r:id="rId9"/>
    <p:sldId id="278" r:id="rId10"/>
    <p:sldId id="279" r:id="rId11"/>
    <p:sldId id="280" r:id="rId12"/>
    <p:sldId id="281" r:id="rId13"/>
    <p:sldId id="282" r:id="rId14"/>
    <p:sldId id="283" r:id="rId15"/>
    <p:sldId id="284" r:id="rId16"/>
    <p:sldId id="285" r:id="rId17"/>
    <p:sldId id="288" r:id="rId18"/>
    <p:sldId id="296" r:id="rId19"/>
    <p:sldId id="297" r:id="rId20"/>
    <p:sldId id="289" r:id="rId21"/>
    <p:sldId id="290" r:id="rId22"/>
    <p:sldId id="293" r:id="rId23"/>
    <p:sldId id="294" r:id="rId24"/>
    <p:sldId id="295" r:id="rId25"/>
    <p:sldId id="298" r:id="rId26"/>
    <p:sldId id="286"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84307" autoAdjust="0"/>
  </p:normalViewPr>
  <p:slideViewPr>
    <p:cSldViewPr snapToGrid="0">
      <p:cViewPr>
        <p:scale>
          <a:sx n="62" d="100"/>
          <a:sy n="62" d="100"/>
        </p:scale>
        <p:origin x="678" y="168"/>
      </p:cViewPr>
      <p:guideLst/>
    </p:cSldViewPr>
  </p:slideViewPr>
  <p:notesTextViewPr>
    <p:cViewPr>
      <p:scale>
        <a:sx n="1" d="1"/>
        <a:sy n="1" d="1"/>
      </p:scale>
      <p:origin x="0" y="0"/>
    </p:cViewPr>
  </p:notesTextViewPr>
  <p:sorterViewPr>
    <p:cViewPr>
      <p:scale>
        <a:sx n="100" d="100"/>
        <a:sy n="100" d="100"/>
      </p:scale>
      <p:origin x="0" y="-105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1F2FD-6E6F-4BC8-B8DD-11E692D2DAE6}" type="datetimeFigureOut">
              <a:rPr lang="en-US" smtClean="0"/>
              <a:t>10/15/2020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B571E-AF26-4ED9-9C53-14E854B08CFD}" type="slidenum">
              <a:rPr lang="en-US" smtClean="0"/>
              <a:t>‹#›</a:t>
            </a:fld>
            <a:endParaRPr lang="en-US" dirty="0"/>
          </a:p>
        </p:txBody>
      </p:sp>
    </p:spTree>
    <p:extLst>
      <p:ext uri="{BB962C8B-B14F-4D97-AF65-F5344CB8AC3E}">
        <p14:creationId xmlns:p14="http://schemas.microsoft.com/office/powerpoint/2010/main" val="176052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3B571E-AF26-4ED9-9C53-14E854B08CFD}" type="slidenum">
              <a:rPr lang="en-US" smtClean="0"/>
              <a:t>2</a:t>
            </a:fld>
            <a:endParaRPr lang="en-US" dirty="0"/>
          </a:p>
        </p:txBody>
      </p:sp>
    </p:spTree>
    <p:extLst>
      <p:ext uri="{BB962C8B-B14F-4D97-AF65-F5344CB8AC3E}">
        <p14:creationId xmlns:p14="http://schemas.microsoft.com/office/powerpoint/2010/main" val="23199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3B571E-AF26-4ED9-9C53-14E854B08CFD}" type="slidenum">
              <a:rPr lang="en-US" smtClean="0"/>
              <a:t>3</a:t>
            </a:fld>
            <a:endParaRPr lang="en-US" dirty="0"/>
          </a:p>
        </p:txBody>
      </p:sp>
    </p:spTree>
    <p:extLst>
      <p:ext uri="{BB962C8B-B14F-4D97-AF65-F5344CB8AC3E}">
        <p14:creationId xmlns:p14="http://schemas.microsoft.com/office/powerpoint/2010/main" val="2073141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B571E-AF26-4ED9-9C53-14E854B08CFD}" type="slidenum">
              <a:rPr lang="en-US" smtClean="0"/>
              <a:t>17</a:t>
            </a:fld>
            <a:endParaRPr lang="en-US" dirty="0"/>
          </a:p>
        </p:txBody>
      </p:sp>
    </p:spTree>
    <p:extLst>
      <p:ext uri="{BB962C8B-B14F-4D97-AF65-F5344CB8AC3E}">
        <p14:creationId xmlns:p14="http://schemas.microsoft.com/office/powerpoint/2010/main" val="197387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95" y="100207"/>
            <a:ext cx="11786991" cy="6563639"/>
          </a:xfrm>
          <a:solidFill>
            <a:schemeClr val="bg1"/>
          </a:solidFill>
        </p:spPr>
        <p:txBody>
          <a:bodyPr>
            <a:normAutofit fontScale="47500" lnSpcReduction="20000"/>
          </a:bodyPr>
          <a:lstStyle/>
          <a:p>
            <a:pPr marL="0" indent="0" algn="ctr">
              <a:buNone/>
            </a:pPr>
            <a:endParaRPr lang="en-US" sz="6800" b="1"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en-US" sz="5900" b="1" u="sng" dirty="0" smtClean="0">
                <a:solidFill>
                  <a:srgbClr val="00B0F0"/>
                </a:solidFill>
                <a:latin typeface="Times New Roman" panose="02020603050405020304" pitchFamily="18" charset="0"/>
                <a:cs typeface="Times New Roman" panose="02020603050405020304" pitchFamily="18" charset="0"/>
              </a:rPr>
              <a:t>PERSONALIZED </a:t>
            </a:r>
            <a:r>
              <a:rPr lang="en-US" sz="5900" b="1" u="sng" dirty="0">
                <a:solidFill>
                  <a:srgbClr val="00B0F0"/>
                </a:solidFill>
                <a:latin typeface="Times New Roman" panose="02020603050405020304" pitchFamily="18" charset="0"/>
                <a:cs typeface="Times New Roman" panose="02020603050405020304" pitchFamily="18" charset="0"/>
              </a:rPr>
              <a:t>RENT </a:t>
            </a:r>
            <a:r>
              <a:rPr lang="en-US" sz="5900" b="1" u="sng" dirty="0" smtClean="0">
                <a:solidFill>
                  <a:srgbClr val="00B0F0"/>
                </a:solidFill>
                <a:latin typeface="Times New Roman" panose="02020603050405020304" pitchFamily="18" charset="0"/>
                <a:cs typeface="Times New Roman" panose="02020603050405020304" pitchFamily="18" charset="0"/>
              </a:rPr>
              <a:t>PAYMENT  FOLLOW </a:t>
            </a:r>
            <a:r>
              <a:rPr lang="en-US" sz="5900" b="1" u="sng" dirty="0">
                <a:solidFill>
                  <a:srgbClr val="00B0F0"/>
                </a:solidFill>
                <a:latin typeface="Times New Roman" panose="02020603050405020304" pitchFamily="18" charset="0"/>
                <a:cs typeface="Times New Roman" panose="02020603050405020304" pitchFamily="18" charset="0"/>
              </a:rPr>
              <a:t>UP </a:t>
            </a:r>
            <a:r>
              <a:rPr lang="en-US" sz="5900" b="1" u="sng" dirty="0" smtClean="0">
                <a:solidFill>
                  <a:srgbClr val="00B0F0"/>
                </a:solidFill>
                <a:latin typeface="Times New Roman" panose="02020603050405020304" pitchFamily="18" charset="0"/>
                <a:cs typeface="Times New Roman" panose="02020603050405020304" pitchFamily="18" charset="0"/>
              </a:rPr>
              <a:t>SYSTEM REPORT.</a:t>
            </a:r>
          </a:p>
          <a:p>
            <a:pPr marL="0" indent="0" algn="ctr">
              <a:buNone/>
            </a:pPr>
            <a:endParaRPr lang="en-US" sz="5900" b="1" dirty="0">
              <a:solidFill>
                <a:srgbClr val="00B0F0"/>
              </a:solidFill>
              <a:latin typeface="Times New Roman" panose="02020603050405020304" pitchFamily="18" charset="0"/>
              <a:cs typeface="Times New Roman" panose="02020603050405020304" pitchFamily="18" charset="0"/>
            </a:endParaRPr>
          </a:p>
          <a:p>
            <a:pPr marL="0" indent="0" algn="ctr">
              <a:buNone/>
            </a:pPr>
            <a:r>
              <a:rPr lang="en-US" sz="5900" b="1" dirty="0" smtClean="0">
                <a:solidFill>
                  <a:schemeClr val="tx1"/>
                </a:solidFill>
                <a:latin typeface="Times New Roman" panose="02020603050405020304" pitchFamily="18" charset="0"/>
                <a:cs typeface="Times New Roman" panose="02020603050405020304" pitchFamily="18" charset="0"/>
              </a:rPr>
              <a:t>Submitted </a:t>
            </a:r>
            <a:r>
              <a:rPr lang="en-US" sz="5900" b="1" dirty="0">
                <a:solidFill>
                  <a:schemeClr val="tx1"/>
                </a:solidFill>
                <a:latin typeface="Times New Roman" panose="02020603050405020304" pitchFamily="18" charset="0"/>
                <a:cs typeface="Times New Roman" panose="02020603050405020304" pitchFamily="18" charset="0"/>
              </a:rPr>
              <a:t>in partial fulfilment of the requirements for the degree of</a:t>
            </a:r>
          </a:p>
          <a:p>
            <a:pPr marL="0" indent="0" algn="ctr">
              <a:buNone/>
            </a:pPr>
            <a:r>
              <a:rPr lang="en-US" sz="5900" b="1" dirty="0">
                <a:solidFill>
                  <a:schemeClr val="tx1"/>
                </a:solidFill>
                <a:latin typeface="Times New Roman" panose="02020603050405020304" pitchFamily="18" charset="0"/>
                <a:cs typeface="Times New Roman" panose="02020603050405020304" pitchFamily="18" charset="0"/>
              </a:rPr>
              <a:t>Bachelor of Science in Information science</a:t>
            </a:r>
          </a:p>
          <a:p>
            <a:pPr marL="0" indent="0" algn="ctr">
              <a:buNone/>
            </a:pPr>
            <a:r>
              <a:rPr lang="en-US" sz="5900" b="1" dirty="0">
                <a:solidFill>
                  <a:schemeClr val="tx1"/>
                </a:solidFill>
                <a:latin typeface="Times New Roman" panose="02020603050405020304" pitchFamily="18" charset="0"/>
                <a:cs typeface="Times New Roman" panose="02020603050405020304" pitchFamily="18" charset="0"/>
              </a:rPr>
              <a:t>By</a:t>
            </a:r>
          </a:p>
          <a:p>
            <a:pPr marL="0" indent="0" algn="ctr">
              <a:buNone/>
            </a:pPr>
            <a:r>
              <a:rPr lang="en-US" sz="5900" b="1" dirty="0">
                <a:solidFill>
                  <a:schemeClr val="tx1"/>
                </a:solidFill>
                <a:latin typeface="Times New Roman" panose="02020603050405020304" pitchFamily="18" charset="0"/>
                <a:cs typeface="Times New Roman" panose="02020603050405020304" pitchFamily="18" charset="0"/>
              </a:rPr>
              <a:t>ERASTUS MULA KIMATU – </a:t>
            </a:r>
            <a:r>
              <a:rPr lang="en-US" sz="5900" b="1" dirty="0" smtClean="0">
                <a:solidFill>
                  <a:schemeClr val="tx1"/>
                </a:solidFill>
                <a:latin typeface="Times New Roman" panose="02020603050405020304" pitchFamily="18" charset="0"/>
                <a:cs typeface="Times New Roman" panose="02020603050405020304" pitchFamily="18" charset="0"/>
              </a:rPr>
              <a:t>ISC/012/2016</a:t>
            </a:r>
            <a:endParaRPr lang="en-US" sz="5900" b="1"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5900" b="1" dirty="0">
                <a:solidFill>
                  <a:schemeClr val="tx1"/>
                </a:solidFill>
                <a:latin typeface="Times New Roman" panose="02020603050405020304" pitchFamily="18" charset="0"/>
                <a:cs typeface="Times New Roman" panose="02020603050405020304" pitchFamily="18" charset="0"/>
              </a:rPr>
              <a:t>Under the guidance </a:t>
            </a:r>
            <a:r>
              <a:rPr lang="en-US" sz="5900" b="1" dirty="0" smtClean="0">
                <a:solidFill>
                  <a:schemeClr val="tx1"/>
                </a:solidFill>
                <a:latin typeface="Times New Roman" panose="02020603050405020304" pitchFamily="18" charset="0"/>
                <a:cs typeface="Times New Roman" panose="02020603050405020304" pitchFamily="18" charset="0"/>
              </a:rPr>
              <a:t>of</a:t>
            </a:r>
            <a:r>
              <a:rPr lang="en-US" sz="5900" b="1" dirty="0">
                <a:solidFill>
                  <a:schemeClr val="tx1"/>
                </a:solidFill>
                <a:latin typeface="Times New Roman" panose="02020603050405020304" pitchFamily="18" charset="0"/>
                <a:cs typeface="Times New Roman" panose="02020603050405020304" pitchFamily="18" charset="0"/>
              </a:rPr>
              <a:t> </a:t>
            </a:r>
            <a:r>
              <a:rPr lang="en-US" sz="5900" b="1" dirty="0" smtClean="0">
                <a:solidFill>
                  <a:schemeClr val="tx1"/>
                </a:solidFill>
                <a:latin typeface="Times New Roman" panose="02020603050405020304" pitchFamily="18" charset="0"/>
                <a:cs typeface="Times New Roman" panose="02020603050405020304" pitchFamily="18" charset="0"/>
              </a:rPr>
              <a:t>Dr</a:t>
            </a:r>
            <a:r>
              <a:rPr lang="en-US" sz="5900" b="1" dirty="0">
                <a:solidFill>
                  <a:schemeClr val="tx1"/>
                </a:solidFill>
                <a:latin typeface="Times New Roman" panose="02020603050405020304" pitchFamily="18" charset="0"/>
                <a:cs typeface="Times New Roman" panose="02020603050405020304" pitchFamily="18" charset="0"/>
              </a:rPr>
              <a:t>. James Abila,</a:t>
            </a:r>
          </a:p>
          <a:p>
            <a:pPr marL="0" indent="0" algn="ctr">
              <a:buNone/>
            </a:pPr>
            <a:r>
              <a:rPr lang="en-US" sz="5900" b="1" dirty="0">
                <a:solidFill>
                  <a:schemeClr val="tx1"/>
                </a:solidFill>
                <a:latin typeface="Times New Roman" panose="02020603050405020304" pitchFamily="18" charset="0"/>
                <a:cs typeface="Times New Roman" panose="02020603050405020304" pitchFamily="18" charset="0"/>
              </a:rPr>
              <a:t>Department of Information Science and Informatics,</a:t>
            </a:r>
          </a:p>
          <a:p>
            <a:pPr marL="0" indent="0" algn="ctr">
              <a:buNone/>
            </a:pPr>
            <a:r>
              <a:rPr lang="en-US" sz="5900" b="1" dirty="0">
                <a:solidFill>
                  <a:schemeClr val="tx1"/>
                </a:solidFill>
                <a:latin typeface="Times New Roman" panose="02020603050405020304" pitchFamily="18" charset="0"/>
                <a:cs typeface="Times New Roman" panose="02020603050405020304" pitchFamily="18" charset="0"/>
              </a:rPr>
              <a:t>RONGO UNIVERSITY.</a:t>
            </a:r>
          </a:p>
          <a:p>
            <a:pPr marL="0" indent="0">
              <a:buNone/>
            </a:pPr>
            <a:r>
              <a:rPr lang="en-US" sz="5900" b="1" dirty="0">
                <a:solidFill>
                  <a:schemeClr val="tx1"/>
                </a:solidFill>
                <a:latin typeface="Times New Roman" panose="02020603050405020304" pitchFamily="18" charset="0"/>
                <a:cs typeface="Times New Roman" panose="02020603050405020304" pitchFamily="18" charset="0"/>
              </a:rPr>
              <a:t> </a:t>
            </a:r>
          </a:p>
          <a:p>
            <a:pPr marL="0" indent="0" algn="ctr">
              <a:buNone/>
            </a:pPr>
            <a:r>
              <a:rPr lang="en-US" sz="5900" b="1" dirty="0" smtClean="0">
                <a:solidFill>
                  <a:schemeClr val="tx1"/>
                </a:solidFill>
                <a:latin typeface="Times New Roman" panose="02020603050405020304" pitchFamily="18" charset="0"/>
                <a:cs typeface="Times New Roman" panose="02020603050405020304" pitchFamily="18" charset="0"/>
              </a:rPr>
              <a:t>OCTOBER 2020</a:t>
            </a:r>
            <a:endParaRPr lang="en-US" sz="59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88651805"/>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2116" y="165805"/>
            <a:ext cx="1394934" cy="523220"/>
          </a:xfrm>
          <a:prstGeom prst="rect">
            <a:avLst/>
          </a:prstGeom>
        </p:spPr>
        <p:txBody>
          <a:bodyPr wrap="none">
            <a:spAutoFit/>
          </a:bodyPr>
          <a:lstStyle/>
          <a:p>
            <a:r>
              <a:rPr lang="en-US" sz="2800" b="1" u="sng"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Gender</a:t>
            </a:r>
            <a:r>
              <a:rPr lang="en-US" sz="1700" b="1" u="sng" dirty="0">
                <a:latin typeface="Times New Roman" panose="02020603050405020304" pitchFamily="18" charset="0"/>
                <a:ea typeface="Calibri" panose="020F0502020204030204" pitchFamily="34" charset="0"/>
                <a:cs typeface="Times New Roman" panose="02020603050405020304" pitchFamily="18" charset="0"/>
              </a:rPr>
              <a:t>.</a:t>
            </a:r>
            <a:endParaRPr lang="en-US" sz="17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337653" y="689025"/>
            <a:ext cx="3702937" cy="369332"/>
          </a:xfrm>
          <a:prstGeom prst="rect">
            <a:avLst/>
          </a:prstGeom>
        </p:spPr>
        <p:txBody>
          <a:bodyPr wrap="none">
            <a:spAutoFit/>
          </a:bodyPr>
          <a:lstStyle/>
          <a:p>
            <a:r>
              <a:rPr lang="en-US"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Gender distribution of respondents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61306946"/>
              </p:ext>
            </p:extLst>
          </p:nvPr>
        </p:nvGraphicFramePr>
        <p:xfrm>
          <a:off x="337653" y="1462487"/>
          <a:ext cx="5236349" cy="3084461"/>
        </p:xfrm>
        <a:graphic>
          <a:graphicData uri="http://schemas.openxmlformats.org/drawingml/2006/table">
            <a:tbl>
              <a:tblPr/>
              <a:tblGrid>
                <a:gridCol w="600686"/>
                <a:gridCol w="804891"/>
                <a:gridCol w="804891"/>
                <a:gridCol w="965587"/>
                <a:gridCol w="1030147"/>
                <a:gridCol w="1030147"/>
              </a:tblGrid>
              <a:tr h="493302">
                <a:tc gridSpan="6">
                  <a:txBody>
                    <a:bodyPr/>
                    <a:lstStyle/>
                    <a:p>
                      <a:pPr marL="38100" marR="38100" algn="ctr">
                        <a:lnSpc>
                          <a:spcPts val="1600"/>
                        </a:lnSpc>
                        <a:spcBef>
                          <a:spcPts val="0"/>
                        </a:spcBef>
                        <a:spcAft>
                          <a:spcPts val="0"/>
                        </a:spcAft>
                      </a:pPr>
                      <a:r>
                        <a:rPr lang="en-US" sz="1800" b="1" dirty="0">
                          <a:solidFill>
                            <a:schemeClr val="accent2"/>
                          </a:solidFill>
                          <a:effectLst/>
                          <a:latin typeface="Arial" panose="020B0604020202020204" pitchFamily="34" charset="0"/>
                          <a:ea typeface="Calibri" panose="020F0502020204030204" pitchFamily="34" charset="0"/>
                          <a:cs typeface="Times New Roman" panose="02020603050405020304" pitchFamily="18" charset="0"/>
                        </a:rPr>
                        <a:t>Gender of the respondents.</a:t>
                      </a:r>
                      <a:endPar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11253">
                <a:tc gridSpan="2">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 Percent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Cumulative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493302">
                <a:tc rowSpan="3">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493302">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female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93302">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058357"/>
            <a:ext cx="5943600" cy="4756785"/>
          </a:xfrm>
          <a:prstGeom prst="rect">
            <a:avLst/>
          </a:prstGeom>
          <a:noFill/>
          <a:ln>
            <a:noFill/>
          </a:ln>
        </p:spPr>
      </p:pic>
      <p:sp>
        <p:nvSpPr>
          <p:cNvPr id="7" name="Rectangle 6"/>
          <p:cNvSpPr/>
          <p:nvPr/>
        </p:nvSpPr>
        <p:spPr>
          <a:xfrm>
            <a:off x="487679" y="6056861"/>
            <a:ext cx="11704321" cy="504625"/>
          </a:xfrm>
          <a:prstGeom prst="rect">
            <a:avLst/>
          </a:prstGeom>
        </p:spPr>
        <p:txBody>
          <a:bodyPr wrap="square">
            <a:spAutoFit/>
          </a:bodyPr>
          <a:lstStyle/>
          <a:p>
            <a:pPr algn="just">
              <a:lnSpc>
                <a:spcPct val="150000"/>
              </a:lnSpc>
              <a:spcBef>
                <a:spcPts val="120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The findings showed that (41.5%) were male while (58.5%) were female.</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1355287"/>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2173" y="318254"/>
            <a:ext cx="4698610" cy="523220"/>
          </a:xfrm>
          <a:prstGeom prst="rect">
            <a:avLst/>
          </a:prstGeom>
        </p:spPr>
        <p:txBody>
          <a:bodyPr wrap="square">
            <a:spAutoFit/>
          </a:bodyPr>
          <a:lstStyle/>
          <a:p>
            <a:r>
              <a:rPr lang="en-US" sz="2800" b="1" u="sng"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Age of respondents</a:t>
            </a:r>
            <a:r>
              <a:rPr lang="en-US" sz="2800" dirty="0">
                <a:latin typeface="Calibri" panose="020F0502020204030204" pitchFamily="34" charset="0"/>
                <a:ea typeface="Calibri" panose="020F0502020204030204" pitchFamily="34" charset="0"/>
                <a:cs typeface="Times New Roman" panose="02020603050405020304" pitchFamily="18" charset="0"/>
              </a:rPr>
              <a:t>.</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890037064"/>
              </p:ext>
            </p:extLst>
          </p:nvPr>
        </p:nvGraphicFramePr>
        <p:xfrm>
          <a:off x="140677" y="1114261"/>
          <a:ext cx="6063175" cy="2866895"/>
        </p:xfrm>
        <a:graphic>
          <a:graphicData uri="http://schemas.openxmlformats.org/drawingml/2006/table">
            <a:tbl>
              <a:tblPr/>
              <a:tblGrid>
                <a:gridCol w="1031172"/>
                <a:gridCol w="1031172"/>
                <a:gridCol w="840621"/>
                <a:gridCol w="1008452"/>
                <a:gridCol w="1075879"/>
                <a:gridCol w="1075879"/>
              </a:tblGrid>
              <a:tr h="573379">
                <a:tc gridSpan="6">
                  <a:txBody>
                    <a:bodyPr/>
                    <a:lstStyle/>
                    <a:p>
                      <a:pPr marL="38100" marR="38100" algn="ctr">
                        <a:lnSpc>
                          <a:spcPts val="1600"/>
                        </a:lnSpc>
                        <a:spcBef>
                          <a:spcPts val="0"/>
                        </a:spcBef>
                        <a:spcAft>
                          <a:spcPts val="0"/>
                        </a:spcAft>
                      </a:pPr>
                      <a:r>
                        <a:rPr lang="en-US" sz="1800" b="1" dirty="0">
                          <a:solidFill>
                            <a:schemeClr val="accent2"/>
                          </a:solidFill>
                          <a:effectLst/>
                          <a:latin typeface="Arial" panose="020B0604020202020204" pitchFamily="34" charset="0"/>
                          <a:ea typeface="Calibri" panose="020F0502020204030204" pitchFamily="34" charset="0"/>
                          <a:cs typeface="Times New Roman" panose="02020603050405020304" pitchFamily="18" charset="0"/>
                        </a:rPr>
                        <a:t>Age of the respondents.</a:t>
                      </a:r>
                      <a:endPar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3379">
                <a:tc gridSpan="2">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Cumulative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573379">
                <a:tc rowSpan="3">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573379">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 and above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573379">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48400" y="980268"/>
            <a:ext cx="5943600" cy="4756785"/>
          </a:xfrm>
          <a:prstGeom prst="rect">
            <a:avLst/>
          </a:prstGeom>
          <a:noFill/>
          <a:ln>
            <a:noFill/>
          </a:ln>
        </p:spPr>
      </p:pic>
      <p:sp>
        <p:nvSpPr>
          <p:cNvPr id="6" name="Rectangle 5"/>
          <p:cNvSpPr/>
          <p:nvPr/>
        </p:nvSpPr>
        <p:spPr>
          <a:xfrm>
            <a:off x="365759" y="5568070"/>
            <a:ext cx="11826241" cy="966290"/>
          </a:xfrm>
          <a:prstGeom prst="rect">
            <a:avLst/>
          </a:prstGeom>
        </p:spPr>
        <p:txBody>
          <a:bodyPr wrap="square">
            <a:spAutoFit/>
          </a:bodyPr>
          <a:lstStyle/>
          <a:p>
            <a:pPr algn="just">
              <a:lnSpc>
                <a:spcPct val="150000"/>
              </a:lnSpc>
              <a:spcBef>
                <a:spcPts val="120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The findings showed that most percentage of the respondents were aged 18 to 35 with 70.7% and the others above 35 years had 29.3%.</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1652899"/>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97488" y="177497"/>
            <a:ext cx="2863733" cy="461665"/>
          </a:xfrm>
          <a:prstGeom prst="rect">
            <a:avLst/>
          </a:prstGeom>
        </p:spPr>
        <p:txBody>
          <a:bodyPr wrap="none">
            <a:spAutoFit/>
          </a:bodyPr>
          <a:lstStyle/>
          <a:p>
            <a:r>
              <a:rPr lang="en-US" sz="2400" b="1" u="sng" dirty="0">
                <a:solidFill>
                  <a:schemeClr val="accent2"/>
                </a:solidFill>
                <a:latin typeface="Times New Roman" panose="02020603050405020304" pitchFamily="18" charset="0"/>
                <a:ea typeface="Calibri" panose="020F0502020204030204" pitchFamily="34" charset="0"/>
              </a:rPr>
              <a:t>Type of respondents</a:t>
            </a:r>
            <a:r>
              <a:rPr lang="en-US" sz="1200" b="1" u="sng" dirty="0">
                <a:latin typeface="Times New Roman" panose="02020603050405020304" pitchFamily="18" charset="0"/>
                <a:ea typeface="Calibri" panose="020F0502020204030204" pitchFamily="34" charset="0"/>
              </a:rPr>
              <a:t>.</a:t>
            </a:r>
            <a:endParaRPr lang="en-US" u="sng" dirty="0"/>
          </a:p>
        </p:txBody>
      </p:sp>
      <p:graphicFrame>
        <p:nvGraphicFramePr>
          <p:cNvPr id="5" name="Table 4"/>
          <p:cNvGraphicFramePr>
            <a:graphicFrameLocks noGrp="1"/>
          </p:cNvGraphicFramePr>
          <p:nvPr>
            <p:extLst>
              <p:ext uri="{D42A27DB-BD31-4B8C-83A1-F6EECF244321}">
                <p14:modId xmlns:p14="http://schemas.microsoft.com/office/powerpoint/2010/main" val="241849979"/>
              </p:ext>
            </p:extLst>
          </p:nvPr>
        </p:nvGraphicFramePr>
        <p:xfrm>
          <a:off x="103162" y="1072336"/>
          <a:ext cx="5992837" cy="3804466"/>
        </p:xfrm>
        <a:graphic>
          <a:graphicData uri="http://schemas.openxmlformats.org/drawingml/2006/table">
            <a:tbl>
              <a:tblPr/>
              <a:tblGrid>
                <a:gridCol w="835375"/>
                <a:gridCol w="895491"/>
                <a:gridCol w="895491"/>
                <a:gridCol w="1074276"/>
                <a:gridCol w="1146102"/>
                <a:gridCol w="1146102"/>
              </a:tblGrid>
              <a:tr h="634078">
                <a:tc gridSpan="6">
                  <a:txBody>
                    <a:bodyPr/>
                    <a:lstStyle/>
                    <a:p>
                      <a:pPr marL="38100" marR="38100" algn="ctr">
                        <a:lnSpc>
                          <a:spcPts val="1600"/>
                        </a:lnSpc>
                        <a:spcBef>
                          <a:spcPts val="0"/>
                        </a:spcBef>
                        <a:spcAft>
                          <a:spcPts val="0"/>
                        </a:spcAft>
                      </a:pPr>
                      <a:r>
                        <a:rPr lang="en-US" sz="18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Type of respondents.</a:t>
                      </a:r>
                      <a:endPar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68154">
                <a:tc gridSpan="2">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Cumulative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634078">
                <a:tc rowSpan="3">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tenants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634078">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landlords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634078">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561221" y="639162"/>
            <a:ext cx="5630779" cy="4718371"/>
          </a:xfrm>
          <a:prstGeom prst="rect">
            <a:avLst/>
          </a:prstGeom>
          <a:noFill/>
          <a:ln>
            <a:noFill/>
          </a:ln>
        </p:spPr>
      </p:pic>
      <p:sp>
        <p:nvSpPr>
          <p:cNvPr id="8" name="Rectangle 7"/>
          <p:cNvSpPr/>
          <p:nvPr/>
        </p:nvSpPr>
        <p:spPr>
          <a:xfrm>
            <a:off x="0" y="5608404"/>
            <a:ext cx="12191999" cy="1015663"/>
          </a:xfrm>
          <a:prstGeom prst="rect">
            <a:avLst/>
          </a:prstGeom>
          <a:solidFill>
            <a:schemeClr val="bg1"/>
          </a:solidFill>
        </p:spPr>
        <p:txBody>
          <a:bodyPr wrap="square">
            <a:spAutoFit/>
          </a:bodyPr>
          <a:lstStyle/>
          <a:p>
            <a:pPr algn="just">
              <a:lnSpc>
                <a:spcPct val="150000"/>
              </a:lnSpc>
              <a:spcBef>
                <a:spcPts val="120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The findings showed that most percentage of the respondents were tenants with 73% and the others landlords had 27%.</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9819124"/>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022" y="113922"/>
            <a:ext cx="9511493" cy="487506"/>
          </a:xfrm>
          <a:prstGeom prst="rect">
            <a:avLst/>
          </a:prstGeom>
        </p:spPr>
        <p:txBody>
          <a:bodyPr wrap="square">
            <a:spAutoFit/>
          </a:bodyPr>
          <a:lstStyle/>
          <a:p>
            <a:pPr>
              <a:lnSpc>
                <a:spcPct val="107000"/>
              </a:lnSpc>
              <a:spcBef>
                <a:spcPts val="200"/>
              </a:spcBef>
            </a:pPr>
            <a:r>
              <a:rPr lang="en-US" sz="2400" b="1" u="sng"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Response on software requirements to develop the proposed system</a:t>
            </a:r>
            <a:endParaRPr lang="en-US" sz="2400" b="1" u="sng"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87109534"/>
              </p:ext>
            </p:extLst>
          </p:nvPr>
        </p:nvGraphicFramePr>
        <p:xfrm>
          <a:off x="121024" y="1269604"/>
          <a:ext cx="5974974" cy="3036711"/>
        </p:xfrm>
        <a:graphic>
          <a:graphicData uri="http://schemas.openxmlformats.org/drawingml/2006/table">
            <a:tbl>
              <a:tblPr/>
              <a:tblGrid>
                <a:gridCol w="781464"/>
                <a:gridCol w="901750"/>
                <a:gridCol w="901750"/>
                <a:gridCol w="1081784"/>
                <a:gridCol w="1154113"/>
                <a:gridCol w="1154113"/>
              </a:tblGrid>
              <a:tr h="433816">
                <a:tc gridSpan="6">
                  <a:txBody>
                    <a:bodyPr/>
                    <a:lstStyle/>
                    <a:p>
                      <a:pPr marL="38100" marR="38100" algn="ctr">
                        <a:lnSpc>
                          <a:spcPts val="1600"/>
                        </a:lnSpc>
                        <a:spcBef>
                          <a:spcPts val="0"/>
                        </a:spcBef>
                        <a:spcAft>
                          <a:spcPts val="0"/>
                        </a:spcAft>
                      </a:pPr>
                      <a:r>
                        <a:rPr lang="en-US" sz="18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Are software requirements available?</a:t>
                      </a:r>
                      <a:endParaRPr lang="en-US" sz="2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67631">
                <a:tc gridSpan="2">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Cumulative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433816">
                <a:tc rowSpan="4">
                  <a:txBody>
                    <a:bodyPr/>
                    <a:lstStyle/>
                    <a:p>
                      <a:pPr marL="38100" marR="38100">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433816">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33816">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Not sure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33816">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248400" y="601428"/>
            <a:ext cx="5943600" cy="4756785"/>
          </a:xfrm>
          <a:prstGeom prst="rect">
            <a:avLst/>
          </a:prstGeom>
          <a:noFill/>
          <a:ln>
            <a:noFill/>
          </a:ln>
        </p:spPr>
      </p:pic>
      <p:sp>
        <p:nvSpPr>
          <p:cNvPr id="8" name="Rectangle 7"/>
          <p:cNvSpPr/>
          <p:nvPr/>
        </p:nvSpPr>
        <p:spPr>
          <a:xfrm>
            <a:off x="0" y="5866673"/>
            <a:ext cx="12192001" cy="923330"/>
          </a:xfrm>
          <a:prstGeom prst="rect">
            <a:avLst/>
          </a:prstGeom>
          <a:solidFill>
            <a:schemeClr val="bg1"/>
          </a:solidFill>
        </p:spPr>
        <p:txBody>
          <a:bodyPr wrap="square">
            <a:spAutoFit/>
          </a:bodyPr>
          <a:lstStyle/>
          <a:p>
            <a:r>
              <a:rPr lang="en-US" b="1" dirty="0">
                <a:latin typeface="Times New Roman" panose="02020603050405020304" pitchFamily="18" charset="0"/>
                <a:ea typeface="Calibri" panose="020F0502020204030204" pitchFamily="34" charset="0"/>
              </a:rPr>
              <a:t>L</a:t>
            </a:r>
            <a:r>
              <a:rPr lang="en-US" b="1" dirty="0" smtClean="0">
                <a:latin typeface="Times New Roman" panose="02020603050405020304" pitchFamily="18" charset="0"/>
                <a:ea typeface="Calibri" panose="020F0502020204030204" pitchFamily="34" charset="0"/>
              </a:rPr>
              <a:t>arge </a:t>
            </a:r>
            <a:r>
              <a:rPr lang="en-US" b="1" dirty="0">
                <a:latin typeface="Times New Roman" panose="02020603050405020304" pitchFamily="18" charset="0"/>
                <a:ea typeface="Calibri" panose="020F0502020204030204" pitchFamily="34" charset="0"/>
              </a:rPr>
              <a:t>proportion of respondent 80.5% say that the software required to develop the proposed system may be available 7.4% of them say  no while 12.1%  are not sure. This indicates that it’s possible to develop the proposed system in Rongo Sub County.</a:t>
            </a:r>
            <a:endParaRPr lang="en-US" b="1" dirty="0"/>
          </a:p>
        </p:txBody>
      </p:sp>
    </p:spTree>
    <p:extLst>
      <p:ext uri="{BB962C8B-B14F-4D97-AF65-F5344CB8AC3E}">
        <p14:creationId xmlns:p14="http://schemas.microsoft.com/office/powerpoint/2010/main" val="2672954021"/>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149" y="0"/>
            <a:ext cx="7351693" cy="461665"/>
          </a:xfrm>
          <a:prstGeom prst="rect">
            <a:avLst/>
          </a:prstGeom>
        </p:spPr>
        <p:txBody>
          <a:bodyPr wrap="none">
            <a:spAutoFit/>
          </a:bodyPr>
          <a:lstStyle/>
          <a:p>
            <a:r>
              <a:rPr lang="en-US" sz="2400" b="1" u="sng"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Response on how the payment information is followed</a:t>
            </a:r>
            <a:r>
              <a:rPr lang="en-US" sz="2400" u="sng"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t>
            </a:r>
            <a:endParaRPr lang="en-US" sz="2400" u="sng" dirty="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40386307"/>
              </p:ext>
            </p:extLst>
          </p:nvPr>
        </p:nvGraphicFramePr>
        <p:xfrm>
          <a:off x="288215" y="973096"/>
          <a:ext cx="6096543" cy="3871620"/>
        </p:xfrm>
        <a:graphic>
          <a:graphicData uri="http://schemas.openxmlformats.org/drawingml/2006/table">
            <a:tbl>
              <a:tblPr/>
              <a:tblGrid>
                <a:gridCol w="721692"/>
                <a:gridCol w="933235"/>
                <a:gridCol w="933235"/>
                <a:gridCol w="1119557"/>
                <a:gridCol w="1194412"/>
                <a:gridCol w="1194412"/>
              </a:tblGrid>
              <a:tr h="645270">
                <a:tc gridSpan="6">
                  <a:txBody>
                    <a:bodyPr/>
                    <a:lstStyle/>
                    <a:p>
                      <a:pPr marL="38100" marR="38100" algn="ctr">
                        <a:lnSpc>
                          <a:spcPts val="1600"/>
                        </a:lnSpc>
                        <a:spcBef>
                          <a:spcPts val="0"/>
                        </a:spcBef>
                        <a:spcAft>
                          <a:spcPts val="0"/>
                        </a:spcAft>
                      </a:pPr>
                      <a:r>
                        <a:rPr lang="en-US" sz="1800" b="1" dirty="0">
                          <a:solidFill>
                            <a:schemeClr val="accent2"/>
                          </a:solidFill>
                          <a:effectLst/>
                          <a:latin typeface="Arial" panose="020B0604020202020204" pitchFamily="34" charset="0"/>
                          <a:ea typeface="Calibri" panose="020F0502020204030204" pitchFamily="34" charset="0"/>
                          <a:cs typeface="Times New Roman" panose="02020603050405020304" pitchFamily="18" charset="0"/>
                        </a:rPr>
                        <a:t>Follow up in rent payment.</a:t>
                      </a:r>
                      <a:endPar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90540">
                <a:tc gridSpan="2">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Cumulative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645270">
                <a:tc rowSpan="3">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Manual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645270">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Digital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645270">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753727" y="400109"/>
            <a:ext cx="5309936" cy="4556901"/>
          </a:xfrm>
          <a:prstGeom prst="rect">
            <a:avLst/>
          </a:prstGeom>
          <a:noFill/>
          <a:ln>
            <a:noFill/>
          </a:ln>
        </p:spPr>
      </p:pic>
      <p:sp>
        <p:nvSpPr>
          <p:cNvPr id="6" name="Rectangle 5"/>
          <p:cNvSpPr/>
          <p:nvPr/>
        </p:nvSpPr>
        <p:spPr>
          <a:xfrm>
            <a:off x="256674" y="5204860"/>
            <a:ext cx="11806989" cy="1277786"/>
          </a:xfrm>
          <a:prstGeom prst="rect">
            <a:avLst/>
          </a:prstGeom>
        </p:spPr>
        <p:txBody>
          <a:bodyPr wrap="square">
            <a:spAutoFit/>
          </a:bodyPr>
          <a:lstStyle/>
          <a:p>
            <a:pPr>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L</a:t>
            </a:r>
            <a:r>
              <a:rPr lang="en-US" b="1" dirty="0" smtClean="0">
                <a:latin typeface="Times New Roman" panose="02020603050405020304" pitchFamily="18" charset="0"/>
                <a:ea typeface="Calibri" panose="020F0502020204030204" pitchFamily="34" charset="0"/>
                <a:cs typeface="Times New Roman" panose="02020603050405020304" pitchFamily="18" charset="0"/>
              </a:rPr>
              <a:t>arge </a:t>
            </a:r>
            <a:r>
              <a:rPr lang="en-US" b="1" dirty="0">
                <a:latin typeface="Times New Roman" panose="02020603050405020304" pitchFamily="18" charset="0"/>
                <a:ea typeface="Calibri" panose="020F0502020204030204" pitchFamily="34" charset="0"/>
                <a:cs typeface="Times New Roman" panose="02020603050405020304" pitchFamily="18" charset="0"/>
              </a:rPr>
              <a:t>proportion of respondent 70.7 % say that payment information is followed through the manual means while </a:t>
            </a:r>
            <a:r>
              <a:rPr lang="en-US" b="1" spc="-75" dirty="0">
                <a:latin typeface="Times New Roman" panose="02020603050405020304" pitchFamily="18" charset="0"/>
                <a:ea typeface="Calibri" panose="020F0502020204030204" pitchFamily="34" charset="0"/>
                <a:cs typeface="Times New Roman" panose="02020603050405020304" pitchFamily="18" charset="0"/>
              </a:rPr>
              <a:t>29.3 </a:t>
            </a:r>
            <a:r>
              <a:rPr lang="en-US" b="1" dirty="0">
                <a:latin typeface="Times New Roman" panose="02020603050405020304" pitchFamily="18" charset="0"/>
                <a:ea typeface="Calibri" panose="020F0502020204030204" pitchFamily="34" charset="0"/>
                <a:cs typeface="Times New Roman" panose="02020603050405020304" pitchFamily="18" charset="0"/>
              </a:rPr>
              <a:t>% say through digital means .This indicates that there is need to develop the proposed system in order to make it easy for the landlords to follow up information.</a:t>
            </a: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9970772"/>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2470" y="0"/>
            <a:ext cx="6934142" cy="460895"/>
          </a:xfrm>
          <a:prstGeom prst="rect">
            <a:avLst/>
          </a:prstGeom>
          <a:solidFill>
            <a:schemeClr val="bg1"/>
          </a:solidFill>
        </p:spPr>
        <p:txBody>
          <a:bodyPr wrap="none">
            <a:spAutoFit/>
          </a:bodyPr>
          <a:lstStyle/>
          <a:p>
            <a:pPr algn="ctr">
              <a:lnSpc>
                <a:spcPct val="107000"/>
              </a:lnSpc>
              <a:spcBef>
                <a:spcPts val="200"/>
              </a:spcBef>
            </a:pPr>
            <a:r>
              <a:rPr lang="en-US" sz="2400" b="1" u="sng"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Response on whether the system will be convenient.</a:t>
            </a:r>
            <a:endParaRPr lang="en-US" sz="2400" b="1" u="sng"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78317147"/>
              </p:ext>
            </p:extLst>
          </p:nvPr>
        </p:nvGraphicFramePr>
        <p:xfrm>
          <a:off x="156064" y="950259"/>
          <a:ext cx="6529901" cy="3926540"/>
        </p:xfrm>
        <a:graphic>
          <a:graphicData uri="http://schemas.openxmlformats.org/drawingml/2006/table">
            <a:tbl>
              <a:tblPr/>
              <a:tblGrid>
                <a:gridCol w="830796"/>
                <a:gridCol w="989536"/>
                <a:gridCol w="989536"/>
                <a:gridCol w="1187097"/>
                <a:gridCol w="1266468"/>
                <a:gridCol w="1266468"/>
              </a:tblGrid>
              <a:tr h="560934">
                <a:tc gridSpan="6">
                  <a:txBody>
                    <a:bodyPr/>
                    <a:lstStyle/>
                    <a:p>
                      <a:pPr marL="38100" marR="38100" algn="ctr">
                        <a:lnSpc>
                          <a:spcPts val="1600"/>
                        </a:lnSpc>
                        <a:spcBef>
                          <a:spcPts val="0"/>
                        </a:spcBef>
                        <a:spcAft>
                          <a:spcPts val="0"/>
                        </a:spcAft>
                      </a:pPr>
                      <a:r>
                        <a:rPr lang="en-US" sz="1800" b="1" dirty="0">
                          <a:solidFill>
                            <a:schemeClr val="accent2"/>
                          </a:solidFill>
                          <a:effectLst/>
                          <a:latin typeface="Arial" panose="020B0604020202020204" pitchFamily="34" charset="0"/>
                          <a:ea typeface="Calibri" panose="020F0502020204030204" pitchFamily="34" charset="0"/>
                          <a:cs typeface="Times New Roman" panose="02020603050405020304" pitchFamily="18" charset="0"/>
                        </a:rPr>
                        <a:t>Will it be convenient for rent payment follow up?</a:t>
                      </a:r>
                      <a:endPar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21870">
                <a:tc gridSpan="2">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Cumulative Percent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560934">
                <a:tc rowSpan="4">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560934">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560934">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not sure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560934">
                <a:tc vMerge="1">
                  <a:txBody>
                    <a:bodyPr/>
                    <a:lstStyle/>
                    <a:p>
                      <a:endParaRPr lang="en-US"/>
                    </a:p>
                  </a:txBody>
                  <a:tcPr/>
                </a:tc>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135905" y="937287"/>
            <a:ext cx="4894729" cy="4065019"/>
          </a:xfrm>
          <a:prstGeom prst="rect">
            <a:avLst/>
          </a:prstGeom>
          <a:noFill/>
          <a:ln>
            <a:noFill/>
          </a:ln>
        </p:spPr>
      </p:pic>
      <p:sp>
        <p:nvSpPr>
          <p:cNvPr id="6" name="Rectangle 5"/>
          <p:cNvSpPr/>
          <p:nvPr/>
        </p:nvSpPr>
        <p:spPr>
          <a:xfrm>
            <a:off x="286870" y="5412548"/>
            <a:ext cx="11743764" cy="1258421"/>
          </a:xfrm>
          <a:prstGeom prst="rect">
            <a:avLst/>
          </a:prstGeom>
          <a:solidFill>
            <a:schemeClr val="bg1"/>
          </a:solidFill>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large proportion of respondent 94 % say that the system will be convenient 2% say no while </a:t>
            </a:r>
            <a:r>
              <a:rPr lang="en-US" sz="2400" b="1" spc="-75" dirty="0">
                <a:latin typeface="Times New Roman" panose="02020603050405020304" pitchFamily="18" charset="0"/>
                <a:ea typeface="Calibri" panose="020F0502020204030204" pitchFamily="34" charset="0"/>
                <a:cs typeface="Times New Roman" panose="02020603050405020304" pitchFamily="18" charset="0"/>
              </a:rPr>
              <a:t>2 </a:t>
            </a:r>
            <a:r>
              <a:rPr lang="en-US" sz="2400" b="1" dirty="0">
                <a:latin typeface="Times New Roman" panose="02020603050405020304" pitchFamily="18" charset="0"/>
                <a:ea typeface="Calibri" panose="020F0502020204030204" pitchFamily="34" charset="0"/>
                <a:cs typeface="Times New Roman" panose="02020603050405020304" pitchFamily="18" charset="0"/>
              </a:rPr>
              <a:t>% say they are not sure .This indicates that the system will be convenient to most users.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342109"/>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4" y="116736"/>
            <a:ext cx="8969755" cy="461665"/>
          </a:xfrm>
          <a:prstGeom prst="rect">
            <a:avLst/>
          </a:prstGeom>
          <a:solidFill>
            <a:schemeClr val="bg1"/>
          </a:solidFill>
        </p:spPr>
        <p:txBody>
          <a:bodyPr wrap="square">
            <a:spAutoFit/>
          </a:bodyPr>
          <a:lstStyle/>
          <a:p>
            <a:r>
              <a:rPr lang="en-US" sz="2400" b="1" u="sng" dirty="0">
                <a:solidFill>
                  <a:schemeClr val="accent2"/>
                </a:solidFill>
                <a:latin typeface="Times New Roman" panose="02020603050405020304" pitchFamily="18" charset="0"/>
                <a:ea typeface="Calibri" panose="020F0502020204030204" pitchFamily="34" charset="0"/>
              </a:rPr>
              <a:t>Response on time will be saved in following up payment records. </a:t>
            </a:r>
            <a:endParaRPr lang="en-US" sz="2400" u="sng"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30170971"/>
              </p:ext>
            </p:extLst>
          </p:nvPr>
        </p:nvGraphicFramePr>
        <p:xfrm>
          <a:off x="125505" y="995823"/>
          <a:ext cx="5880847" cy="3142134"/>
        </p:xfrm>
        <a:graphic>
          <a:graphicData uri="http://schemas.openxmlformats.org/drawingml/2006/table">
            <a:tbl>
              <a:tblPr>
                <a:tableStyleId>{5C22544A-7EE6-4342-B048-85BDC9FD1C3A}</a:tableStyleId>
              </a:tblPr>
              <a:tblGrid>
                <a:gridCol w="1814002"/>
                <a:gridCol w="1672913"/>
                <a:gridCol w="2393932"/>
              </a:tblGrid>
              <a:tr h="523689">
                <a:tc>
                  <a:txBody>
                    <a:bodyPr/>
                    <a:lstStyle/>
                    <a:p>
                      <a:pPr marL="0" marR="0">
                        <a:lnSpc>
                          <a:spcPct val="107000"/>
                        </a:lnSpc>
                        <a:spcBef>
                          <a:spcPts val="0"/>
                        </a:spcBef>
                        <a:spcAft>
                          <a:spcPts val="0"/>
                        </a:spcAft>
                      </a:pPr>
                      <a:r>
                        <a:rPr lang="en-US" sz="1200" dirty="0">
                          <a:effectLst/>
                        </a:rPr>
                        <a:t>Response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respondents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Percentage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3689">
                <a:tc>
                  <a:txBody>
                    <a:bodyPr/>
                    <a:lstStyle/>
                    <a:p>
                      <a:pPr marL="0" marR="0">
                        <a:lnSpc>
                          <a:spcPct val="107000"/>
                        </a:lnSpc>
                        <a:spcBef>
                          <a:spcPts val="0"/>
                        </a:spcBef>
                        <a:spcAft>
                          <a:spcPts val="0"/>
                        </a:spcAft>
                      </a:pPr>
                      <a:r>
                        <a:rPr lang="en-US" sz="1200">
                          <a:effectLst/>
                        </a:rPr>
                        <a:t>Strongly 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3689">
                <a:tc>
                  <a:txBody>
                    <a:bodyPr/>
                    <a:lstStyle/>
                    <a:p>
                      <a:pPr marL="0" marR="0">
                        <a:lnSpc>
                          <a:spcPct val="107000"/>
                        </a:lnSpc>
                        <a:spcBef>
                          <a:spcPts val="0"/>
                        </a:spcBef>
                        <a:spcAft>
                          <a:spcPts val="0"/>
                        </a:spcAft>
                      </a:pPr>
                      <a:r>
                        <a:rPr lang="en-US" sz="1200">
                          <a:effectLst/>
                        </a:rPr>
                        <a:t>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3689">
                <a:tc>
                  <a:txBody>
                    <a:bodyPr/>
                    <a:lstStyle/>
                    <a:p>
                      <a:pPr marL="0" marR="0">
                        <a:lnSpc>
                          <a:spcPct val="107000"/>
                        </a:lnSpc>
                        <a:spcBef>
                          <a:spcPts val="0"/>
                        </a:spcBef>
                        <a:spcAft>
                          <a:spcPts val="0"/>
                        </a:spcAft>
                      </a:pPr>
                      <a:r>
                        <a:rPr lang="en-US" sz="1200">
                          <a:effectLst/>
                        </a:rPr>
                        <a:t>Neutral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3689">
                <a:tc>
                  <a:txBody>
                    <a:bodyPr/>
                    <a:lstStyle/>
                    <a:p>
                      <a:pPr marL="0" marR="0">
                        <a:lnSpc>
                          <a:spcPct val="107000"/>
                        </a:lnSpc>
                        <a:spcBef>
                          <a:spcPts val="0"/>
                        </a:spcBef>
                        <a:spcAft>
                          <a:spcPts val="0"/>
                        </a:spcAft>
                      </a:pPr>
                      <a:r>
                        <a:rPr lang="en-US" sz="1200">
                          <a:effectLst/>
                        </a:rPr>
                        <a:t>Disagree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3689">
                <a:tc>
                  <a:txBody>
                    <a:bodyPr/>
                    <a:lstStyle/>
                    <a:p>
                      <a:pPr marL="0" marR="0">
                        <a:lnSpc>
                          <a:spcPct val="107000"/>
                        </a:lnSpc>
                        <a:spcBef>
                          <a:spcPts val="0"/>
                        </a:spcBef>
                        <a:spcAft>
                          <a:spcPts val="0"/>
                        </a:spcAft>
                      </a:pPr>
                      <a:r>
                        <a:rPr lang="en-US" sz="1200" dirty="0">
                          <a:effectLst/>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tangle 1"/>
          <p:cNvSpPr>
            <a:spLocks noChangeArrowheads="1"/>
          </p:cNvSpPr>
          <p:nvPr/>
        </p:nvSpPr>
        <p:spPr bwMode="auto">
          <a:xfrm>
            <a:off x="338698" y="995829"/>
            <a:ext cx="133235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436659" y="565522"/>
            <a:ext cx="5576047" cy="4257490"/>
          </a:xfrm>
          <a:prstGeom prst="rect">
            <a:avLst/>
          </a:prstGeom>
          <a:noFill/>
          <a:ln>
            <a:noFill/>
          </a:ln>
        </p:spPr>
      </p:pic>
      <p:sp>
        <p:nvSpPr>
          <p:cNvPr id="3" name="Rectangle 2"/>
          <p:cNvSpPr/>
          <p:nvPr/>
        </p:nvSpPr>
        <p:spPr>
          <a:xfrm>
            <a:off x="454847" y="4638346"/>
            <a:ext cx="11046935" cy="923330"/>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88% of the population strongly agreed that time would be saved  in following up the payments and 8% agreed.</a:t>
            </a:r>
          </a:p>
          <a:p>
            <a:r>
              <a:rPr lang="en-US" b="1" dirty="0" smtClean="0">
                <a:latin typeface="Times New Roman" panose="02020603050405020304" pitchFamily="18" charset="0"/>
                <a:ea typeface="Calibri" panose="020F0502020204030204" pitchFamily="34" charset="0"/>
              </a:rPr>
              <a:t>this showed that the software would really help in following up of the payments.</a:t>
            </a:r>
          </a:p>
          <a:p>
            <a:r>
              <a:rPr lang="en-US" b="1" u="sng" dirty="0" smtClean="0">
                <a:solidFill>
                  <a:schemeClr val="accent2"/>
                </a:solidFill>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084419069"/>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208" y="92917"/>
            <a:ext cx="11987408" cy="2190087"/>
          </a:xfrm>
          <a:prstGeom prst="rect">
            <a:avLst/>
          </a:prstGeom>
          <a:solidFill>
            <a:schemeClr val="bg1"/>
          </a:solidFill>
        </p:spPr>
        <p:txBody>
          <a:bodyPr wrap="square">
            <a:spAutoFit/>
          </a:bodyPr>
          <a:lstStyle/>
          <a:p>
            <a:pPr marL="6350" marR="0" indent="-6350" algn="ctr">
              <a:lnSpc>
                <a:spcPct val="107000"/>
              </a:lnSpc>
              <a:spcBef>
                <a:spcPts val="0"/>
              </a:spcBef>
              <a:spcAft>
                <a:spcPts val="1200"/>
              </a:spcAft>
            </a:pPr>
            <a:r>
              <a:rPr lang="en-US"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CHAPTER 5</a:t>
            </a: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6350" marR="0" indent="-6350">
              <a:lnSpc>
                <a:spcPct val="107000"/>
              </a:lnSpc>
              <a:spcBef>
                <a:spcPts val="0"/>
              </a:spcBef>
              <a:spcAft>
                <a:spcPts val="555"/>
              </a:spcAft>
            </a:pPr>
            <a:r>
              <a:rPr lang="en-US"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5.1 SYSTEM DESIGN</a:t>
            </a:r>
            <a:endParaRPr lang="en-US"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Before developing a system we have to design our system like how Use case of </a:t>
            </a: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our</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Data Flow Diagram (DFD) provides a view of how the system or business flows that able to increase the efficiency and effectiveness to achieve system objectives. For native user we have Use Case Diagram thus they could easily understand about our system. Entity Relationship Diagram (ERD) will tell us about our database. </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100208" y="2283004"/>
            <a:ext cx="11987408" cy="1102738"/>
          </a:xfrm>
          <a:prstGeom prst="rect">
            <a:avLst/>
          </a:prstGeom>
          <a:solidFill>
            <a:schemeClr val="bg1"/>
          </a:solidFill>
        </p:spPr>
        <p:txBody>
          <a:bodyPr wrap="square">
            <a:spAutoFit/>
          </a:bodyPr>
          <a:lstStyle/>
          <a:p>
            <a:pPr marL="6350" marR="0" indent="-6350">
              <a:lnSpc>
                <a:spcPct val="107000"/>
              </a:lnSpc>
              <a:spcBef>
                <a:spcPts val="0"/>
              </a:spcBef>
              <a:spcAft>
                <a:spcPts val="555"/>
              </a:spcAft>
            </a:pPr>
            <a:r>
              <a:rPr lang="en-US"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UML Design:</a:t>
            </a:r>
            <a:endParaRPr lang="en-US" sz="1600" b="1"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Unified Modeling Language is a general-purpose, modeling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Language in the field of software engineering used to provide a standard way to visualize the design of a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00208" y="3385742"/>
            <a:ext cx="11987408" cy="742639"/>
          </a:xfrm>
          <a:prstGeom prst="rect">
            <a:avLst/>
          </a:prstGeom>
        </p:spPr>
        <p:txBody>
          <a:bodyPr wrap="square">
            <a:spAutoFit/>
          </a:bodyPr>
          <a:lstStyle/>
          <a:p>
            <a:pPr marL="6350" marR="0" indent="-6350">
              <a:lnSpc>
                <a:spcPct val="107000"/>
              </a:lnSpc>
              <a:spcBef>
                <a:spcPts val="0"/>
              </a:spcBef>
              <a:spcAft>
                <a:spcPts val="555"/>
              </a:spcAft>
            </a:pPr>
            <a:r>
              <a:rPr lang="en-US"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Use </a:t>
            </a:r>
            <a:r>
              <a:rPr lang="en-US" b="1" dirty="0" smtClean="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Case:</a:t>
            </a:r>
            <a:r>
              <a:rPr lang="en-US" sz="1600" dirty="0" smtClean="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These</a:t>
            </a:r>
            <a:r>
              <a:rPr lang="en-US" sz="1600" dirty="0" smtClean="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used to describe the functionality of a system in a horizontal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Times New Roman" panose="02020603050405020304" pitchFamily="18" charset="0"/>
                <a:ea typeface="Calibri" panose="020F0502020204030204" pitchFamily="34" charset="0"/>
              </a:rPr>
              <a:t>way. </a:t>
            </a:r>
            <a:endParaRPr lang="en-US" dirty="0"/>
          </a:p>
        </p:txBody>
      </p:sp>
    </p:spTree>
    <p:extLst>
      <p:ext uri="{BB962C8B-B14F-4D97-AF65-F5344CB8AC3E}">
        <p14:creationId xmlns:p14="http://schemas.microsoft.com/office/powerpoint/2010/main" val="1441509828"/>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60000"/>
            <a:lumOff val="40000"/>
            <a:alpha val="86000"/>
          </a:schemeClr>
        </a:solidFill>
        <a:effectLst/>
      </p:bgPr>
    </p:bg>
    <p:spTree>
      <p:nvGrpSpPr>
        <p:cNvPr id="1" name=""/>
        <p:cNvGrpSpPr/>
        <p:nvPr/>
      </p:nvGrpSpPr>
      <p:grpSpPr>
        <a:xfrm>
          <a:off x="0" y="0"/>
          <a:ext cx="0" cy="0"/>
          <a:chOff x="0" y="0"/>
          <a:chExt cx="0" cy="0"/>
        </a:xfrm>
      </p:grpSpPr>
      <p:pic>
        <p:nvPicPr>
          <p:cNvPr id="2" name="Picture 1" descr="C:\Users\raslitepro\Desktop\usecase.jpg"/>
          <p:cNvPicPr/>
          <p:nvPr/>
        </p:nvPicPr>
        <p:blipFill>
          <a:blip r:embed="rId2">
            <a:extLst>
              <a:ext uri="{28A0092B-C50C-407E-A947-70E740481C1C}">
                <a14:useLocalDpi xmlns:a14="http://schemas.microsoft.com/office/drawing/2010/main" val="0"/>
              </a:ext>
            </a:extLst>
          </a:blip>
          <a:srcRect/>
          <a:stretch>
            <a:fillRect/>
          </a:stretch>
        </p:blipFill>
        <p:spPr bwMode="auto">
          <a:xfrm>
            <a:off x="720150" y="1304285"/>
            <a:ext cx="5165090" cy="3472815"/>
          </a:xfrm>
          <a:prstGeom prst="rect">
            <a:avLst/>
          </a:prstGeom>
          <a:noFill/>
          <a:ln>
            <a:noFill/>
          </a:ln>
        </p:spPr>
      </p:pic>
      <p:sp>
        <p:nvSpPr>
          <p:cNvPr id="3" name="Rectangle 2"/>
          <p:cNvSpPr/>
          <p:nvPr/>
        </p:nvSpPr>
        <p:spPr>
          <a:xfrm>
            <a:off x="605041" y="263140"/>
            <a:ext cx="2613216" cy="461665"/>
          </a:xfrm>
          <a:prstGeom prst="rect">
            <a:avLst/>
          </a:prstGeom>
        </p:spPr>
        <p:txBody>
          <a:bodyPr wrap="none">
            <a:spAutoFit/>
          </a:bodyPr>
          <a:lstStyle/>
          <a:p>
            <a:r>
              <a:rPr lang="en-US" sz="2400" b="1" dirty="0">
                <a:solidFill>
                  <a:srgbClr val="000000"/>
                </a:solidFill>
                <a:latin typeface="Times New Roman" panose="02020603050405020304" pitchFamily="18" charset="0"/>
                <a:ea typeface="Calibri" panose="020F0502020204030204" pitchFamily="34" charset="0"/>
              </a:rPr>
              <a:t>Use Case </a:t>
            </a:r>
            <a:r>
              <a:rPr lang="en-US" sz="2400" b="1" dirty="0" smtClean="0">
                <a:solidFill>
                  <a:srgbClr val="000000"/>
                </a:solidFill>
                <a:latin typeface="Times New Roman" panose="02020603050405020304" pitchFamily="18" charset="0"/>
                <a:ea typeface="Calibri" panose="020F0502020204030204" pitchFamily="34" charset="0"/>
              </a:rPr>
              <a:t>Diagram</a:t>
            </a:r>
            <a:endParaRPr lang="en-US" sz="2400" b="1" dirty="0"/>
          </a:p>
        </p:txBody>
      </p:sp>
      <p:grpSp>
        <p:nvGrpSpPr>
          <p:cNvPr id="4" name="Group 3"/>
          <p:cNvGrpSpPr/>
          <p:nvPr/>
        </p:nvGrpSpPr>
        <p:grpSpPr>
          <a:xfrm>
            <a:off x="6104420" y="1304285"/>
            <a:ext cx="5720077" cy="3472815"/>
            <a:chOff x="0" y="0"/>
            <a:chExt cx="5720316" cy="4401732"/>
          </a:xfrm>
        </p:grpSpPr>
        <p:sp>
          <p:nvSpPr>
            <p:cNvPr id="5" name="Oval 4"/>
            <p:cNvSpPr/>
            <p:nvPr/>
          </p:nvSpPr>
          <p:spPr>
            <a:xfrm>
              <a:off x="2317898" y="1095154"/>
              <a:ext cx="1080386" cy="10803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100" dirty="0">
                  <a:solidFill>
                    <a:srgbClr val="000000"/>
                  </a:solidFill>
                  <a:effectLst/>
                  <a:ea typeface="Calibri" panose="020F0502020204030204" pitchFamily="34" charset="0"/>
                  <a:cs typeface="Times New Roman" panose="02020603050405020304" pitchFamily="18" charset="0"/>
                </a:rPr>
                <a:t>R.P.F.S</a:t>
              </a:r>
              <a:endParaRPr lang="en-US" sz="1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solidFill>
                    <a:srgbClr val="000000"/>
                  </a:solidFill>
                  <a:effectLst/>
                  <a:ea typeface="Calibri" panose="020F0502020204030204" pitchFamily="34" charset="0"/>
                  <a:cs typeface="Times New Roman" panose="02020603050405020304" pitchFamily="18" charset="0"/>
                </a:rPr>
                <a:t>APP</a:t>
              </a:r>
              <a:endParaRPr lang="en-US" sz="1100" dirty="0">
                <a:effectLst/>
                <a:ea typeface="Calibri" panose="020F0502020204030204" pitchFamily="34" charset="0"/>
                <a:cs typeface="Times New Roman" panose="02020603050405020304" pitchFamily="18" charset="0"/>
              </a:endParaRPr>
            </a:p>
          </p:txBody>
        </p:sp>
        <p:sp>
          <p:nvSpPr>
            <p:cNvPr id="6" name="Rectangle 5"/>
            <p:cNvSpPr/>
            <p:nvPr/>
          </p:nvSpPr>
          <p:spPr>
            <a:xfrm>
              <a:off x="0" y="31898"/>
              <a:ext cx="1605516" cy="48909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Caretaker Registration</a:t>
              </a:r>
              <a:endParaRPr lang="en-US" sz="1100">
                <a:effectLst/>
                <a:ea typeface="Calibri" panose="020F0502020204030204" pitchFamily="34" charset="0"/>
                <a:cs typeface="Times New Roman" panose="02020603050405020304" pitchFamily="18" charset="0"/>
              </a:endParaRPr>
            </a:p>
          </p:txBody>
        </p:sp>
        <p:sp>
          <p:nvSpPr>
            <p:cNvPr id="7" name="Rectangle 6"/>
            <p:cNvSpPr/>
            <p:nvPr/>
          </p:nvSpPr>
          <p:spPr>
            <a:xfrm>
              <a:off x="0" y="818707"/>
              <a:ext cx="1605516" cy="48909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Caretaker Login</a:t>
              </a:r>
              <a:endParaRPr lang="en-US" sz="1100">
                <a:effectLst/>
                <a:ea typeface="Calibri" panose="020F0502020204030204" pitchFamily="34" charset="0"/>
                <a:cs typeface="Times New Roman" panose="02020603050405020304" pitchFamily="18" charset="0"/>
              </a:endParaRPr>
            </a:p>
          </p:txBody>
        </p:sp>
        <p:sp>
          <p:nvSpPr>
            <p:cNvPr id="8" name="Rectangle 7"/>
            <p:cNvSpPr/>
            <p:nvPr/>
          </p:nvSpPr>
          <p:spPr>
            <a:xfrm>
              <a:off x="0" y="1573619"/>
              <a:ext cx="1605280" cy="4889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Register tenants</a:t>
              </a:r>
              <a:endParaRPr lang="en-US" sz="1100">
                <a:effectLst/>
                <a:ea typeface="Calibri" panose="020F0502020204030204" pitchFamily="34" charset="0"/>
                <a:cs typeface="Times New Roman" panose="02020603050405020304" pitchFamily="18" charset="0"/>
              </a:endParaRPr>
            </a:p>
          </p:txBody>
        </p:sp>
        <p:sp>
          <p:nvSpPr>
            <p:cNvPr id="9" name="Rectangle 8"/>
            <p:cNvSpPr/>
            <p:nvPr/>
          </p:nvSpPr>
          <p:spPr>
            <a:xfrm>
              <a:off x="0" y="2349796"/>
              <a:ext cx="1605516" cy="48909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View the database</a:t>
              </a:r>
              <a:endParaRPr lang="en-US" sz="1100">
                <a:effectLst/>
                <a:ea typeface="Calibri" panose="020F0502020204030204" pitchFamily="34" charset="0"/>
                <a:cs typeface="Times New Roman" panose="02020603050405020304" pitchFamily="18" charset="0"/>
              </a:endParaRPr>
            </a:p>
          </p:txBody>
        </p:sp>
        <p:sp>
          <p:nvSpPr>
            <p:cNvPr id="10" name="Rectangle 9"/>
            <p:cNvSpPr/>
            <p:nvPr/>
          </p:nvSpPr>
          <p:spPr>
            <a:xfrm>
              <a:off x="0" y="3115340"/>
              <a:ext cx="1605516" cy="48909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Update the database</a:t>
              </a:r>
              <a:endParaRPr lang="en-US" sz="1100">
                <a:effectLst/>
                <a:ea typeface="Calibri" panose="020F0502020204030204" pitchFamily="34" charset="0"/>
                <a:cs typeface="Times New Roman" panose="02020603050405020304" pitchFamily="18" charset="0"/>
              </a:endParaRPr>
            </a:p>
          </p:txBody>
        </p:sp>
        <p:sp>
          <p:nvSpPr>
            <p:cNvPr id="11" name="Rectangle 10"/>
            <p:cNvSpPr/>
            <p:nvPr/>
          </p:nvSpPr>
          <p:spPr>
            <a:xfrm>
              <a:off x="4114800" y="0"/>
              <a:ext cx="1605280" cy="4889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Landlord authentication</a:t>
              </a:r>
              <a:endParaRPr lang="en-US" sz="1100">
                <a:effectLst/>
                <a:ea typeface="Calibri" panose="020F0502020204030204" pitchFamily="34" charset="0"/>
                <a:cs typeface="Times New Roman" panose="02020603050405020304" pitchFamily="18" charset="0"/>
              </a:endParaRPr>
            </a:p>
          </p:txBody>
        </p:sp>
        <p:sp>
          <p:nvSpPr>
            <p:cNvPr id="12" name="Rectangle 11"/>
            <p:cNvSpPr/>
            <p:nvPr/>
          </p:nvSpPr>
          <p:spPr>
            <a:xfrm>
              <a:off x="4114800" y="786810"/>
              <a:ext cx="1605280" cy="4889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View the tenant records</a:t>
              </a:r>
              <a:endParaRPr lang="en-US" sz="1100">
                <a:effectLst/>
                <a:ea typeface="Calibri" panose="020F0502020204030204" pitchFamily="34" charset="0"/>
                <a:cs typeface="Times New Roman" panose="02020603050405020304" pitchFamily="18" charset="0"/>
              </a:endParaRPr>
            </a:p>
          </p:txBody>
        </p:sp>
        <p:sp>
          <p:nvSpPr>
            <p:cNvPr id="13" name="Rectangle 12"/>
            <p:cNvSpPr/>
            <p:nvPr/>
          </p:nvSpPr>
          <p:spPr>
            <a:xfrm>
              <a:off x="4114800" y="3083442"/>
              <a:ext cx="1605516" cy="48909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Update the record</a:t>
              </a:r>
              <a:endParaRPr lang="en-US" sz="110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14" name="Rectangle 13"/>
            <p:cNvSpPr/>
            <p:nvPr/>
          </p:nvSpPr>
          <p:spPr>
            <a:xfrm>
              <a:off x="0" y="3912782"/>
              <a:ext cx="1605280" cy="4889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Delete the database</a:t>
              </a:r>
              <a:endParaRPr lang="en-US" sz="1100">
                <a:effectLst/>
                <a:ea typeface="Calibri" panose="020F0502020204030204" pitchFamily="34" charset="0"/>
                <a:cs typeface="Times New Roman" panose="02020603050405020304" pitchFamily="18" charset="0"/>
              </a:endParaRPr>
            </a:p>
          </p:txBody>
        </p:sp>
        <p:sp>
          <p:nvSpPr>
            <p:cNvPr id="15" name="Rectangle 14"/>
            <p:cNvSpPr/>
            <p:nvPr/>
          </p:nvSpPr>
          <p:spPr>
            <a:xfrm>
              <a:off x="4114800" y="3880884"/>
              <a:ext cx="1605516" cy="48909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Delete the record</a:t>
              </a:r>
              <a:endParaRPr lang="en-US" sz="110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cxnSp>
          <p:nvCxnSpPr>
            <p:cNvPr id="16" name="Straight Arrow Connector 15"/>
            <p:cNvCxnSpPr/>
            <p:nvPr/>
          </p:nvCxnSpPr>
          <p:spPr>
            <a:xfrm flipV="1">
              <a:off x="1616149" y="2079552"/>
              <a:ext cx="978195" cy="2073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036481" y="2132714"/>
              <a:ext cx="1073888" cy="1977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32174" y="2079552"/>
              <a:ext cx="978195" cy="1237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605516" y="2026389"/>
              <a:ext cx="893371" cy="1329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616149" y="1941328"/>
              <a:ext cx="818707" cy="637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84251" y="1788042"/>
              <a:ext cx="7336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16149" y="1020726"/>
              <a:ext cx="733646"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312928" y="1010093"/>
              <a:ext cx="797442" cy="308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164072" y="212652"/>
              <a:ext cx="946298" cy="978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16149" y="212652"/>
              <a:ext cx="999460" cy="935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6456878" y="376208"/>
            <a:ext cx="4292650"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Application design and data flow </a:t>
            </a:r>
            <a:r>
              <a:rPr lang="en-US" b="1" dirty="0" smtClean="0">
                <a:latin typeface="Calibri" panose="020F0502020204030204" pitchFamily="34" charset="0"/>
                <a:ea typeface="Calibri" panose="020F0502020204030204" pitchFamily="34" charset="0"/>
                <a:cs typeface="Times New Roman" panose="02020603050405020304" pitchFamily="18" charset="0"/>
              </a:rPr>
              <a:t>diagram</a:t>
            </a:r>
            <a:endParaRPr lang="en-US" dirty="0"/>
          </a:p>
        </p:txBody>
      </p:sp>
    </p:spTree>
    <p:extLst>
      <p:ext uri="{BB962C8B-B14F-4D97-AF65-F5344CB8AC3E}">
        <p14:creationId xmlns:p14="http://schemas.microsoft.com/office/powerpoint/2010/main" val="1817180042"/>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87" y="457526"/>
            <a:ext cx="5512692" cy="449025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749" y="262916"/>
            <a:ext cx="5272348" cy="5505450"/>
          </a:xfrm>
          <a:prstGeom prst="rect">
            <a:avLst/>
          </a:prstGeom>
        </p:spPr>
      </p:pic>
    </p:spTree>
    <p:extLst>
      <p:ext uri="{BB962C8B-B14F-4D97-AF65-F5344CB8AC3E}">
        <p14:creationId xmlns:p14="http://schemas.microsoft.com/office/powerpoint/2010/main" val="1828529796"/>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2735"/>
            <a:ext cx="11397756" cy="728514"/>
          </a:xfrm>
          <a:solidFill>
            <a:schemeClr val="bg1"/>
          </a:solidFill>
        </p:spPr>
        <p:txBody>
          <a:bodyPr>
            <a:normAutofit fontScale="90000"/>
          </a:bodyPr>
          <a:lstStyle/>
          <a:p>
            <a:r>
              <a:rPr lang="en-US" sz="3000" b="1" dirty="0" smtClean="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Background of the study.</a:t>
            </a:r>
            <a:r>
              <a:rPr lang="en-US" b="1" dirty="0"/>
              <a:t/>
            </a:r>
            <a:br>
              <a:rPr lang="en-US" b="1" dirty="0"/>
            </a:br>
            <a:endParaRPr lang="en-US" dirty="0"/>
          </a:p>
        </p:txBody>
      </p:sp>
      <p:sp>
        <p:nvSpPr>
          <p:cNvPr id="3" name="Content Placeholder 2"/>
          <p:cNvSpPr>
            <a:spLocks noGrp="1"/>
          </p:cNvSpPr>
          <p:nvPr>
            <p:ph idx="1"/>
          </p:nvPr>
        </p:nvSpPr>
        <p:spPr>
          <a:xfrm>
            <a:off x="677333" y="841247"/>
            <a:ext cx="11397757" cy="5872704"/>
          </a:xfrm>
          <a:solidFill>
            <a:schemeClr val="bg1"/>
          </a:solidFill>
        </p:spPr>
        <p:txBody>
          <a:bodyPr>
            <a:normAutofit fontScale="47500" lnSpcReduction="20000"/>
          </a:bodyPr>
          <a:lstStyle/>
          <a:p>
            <a:pPr marL="0" indent="0">
              <a:buNone/>
            </a:pPr>
            <a:r>
              <a:rPr lang="en-US" dirty="0"/>
              <a:t> </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5900" dirty="0" smtClean="0">
                <a:latin typeface="Times New Roman" panose="02020603050405020304" pitchFamily="18" charset="0"/>
                <a:cs typeface="Times New Roman" panose="02020603050405020304" pitchFamily="18" charset="0"/>
              </a:rPr>
              <a:t>Follow </a:t>
            </a:r>
            <a:r>
              <a:rPr lang="en-US" sz="5900" dirty="0">
                <a:latin typeface="Times New Roman" panose="02020603050405020304" pitchFamily="18" charset="0"/>
                <a:cs typeface="Times New Roman" panose="02020603050405020304" pitchFamily="18" charset="0"/>
              </a:rPr>
              <a:t>up is also monitoring which involves the collection and analysis of information about an activity, undertaken while the activity is ongoing.  This can only be </a:t>
            </a:r>
            <a:r>
              <a:rPr lang="en-US" sz="5900" dirty="0" smtClean="0">
                <a:latin typeface="Times New Roman" panose="02020603050405020304" pitchFamily="18" charset="0"/>
                <a:cs typeface="Times New Roman" panose="02020603050405020304" pitchFamily="18" charset="0"/>
              </a:rPr>
              <a:t>applied  in rental houses during the rent payment process. </a:t>
            </a:r>
          </a:p>
          <a:p>
            <a:pPr>
              <a:buFont typeface="Wingdings" panose="05000000000000000000" pitchFamily="2" charset="2"/>
              <a:buChar char="v"/>
            </a:pPr>
            <a:r>
              <a:rPr lang="en-US" sz="5900" dirty="0" smtClean="0">
                <a:latin typeface="Times New Roman" panose="02020603050405020304" pitchFamily="18" charset="0"/>
                <a:cs typeface="Times New Roman" panose="02020603050405020304" pitchFamily="18" charset="0"/>
              </a:rPr>
              <a:t>Globally</a:t>
            </a:r>
            <a:r>
              <a:rPr lang="en-US" sz="5900" dirty="0">
                <a:latin typeface="Times New Roman" panose="02020603050405020304" pitchFamily="18" charset="0"/>
                <a:cs typeface="Times New Roman" panose="02020603050405020304" pitchFamily="18" charset="0"/>
              </a:rPr>
              <a:t>, </a:t>
            </a:r>
            <a:r>
              <a:rPr lang="en-US" sz="5900" dirty="0" smtClean="0">
                <a:latin typeface="Times New Roman" panose="02020603050405020304" pitchFamily="18" charset="0"/>
                <a:cs typeface="Times New Roman" panose="02020603050405020304" pitchFamily="18" charset="0"/>
              </a:rPr>
              <a:t>increased </a:t>
            </a:r>
            <a:r>
              <a:rPr lang="en-US" sz="5900" dirty="0">
                <a:latin typeface="Times New Roman" panose="02020603050405020304" pitchFamily="18" charset="0"/>
                <a:cs typeface="Times New Roman" panose="02020603050405020304" pitchFamily="18" charset="0"/>
              </a:rPr>
              <a:t>number of tenants </a:t>
            </a:r>
            <a:r>
              <a:rPr lang="en-US" sz="5900" dirty="0" smtClean="0">
                <a:latin typeface="Times New Roman" panose="02020603050405020304" pitchFamily="18" charset="0"/>
                <a:cs typeface="Times New Roman" panose="02020603050405020304" pitchFamily="18" charset="0"/>
              </a:rPr>
              <a:t>makes </a:t>
            </a:r>
            <a:r>
              <a:rPr lang="en-US" sz="5900" dirty="0">
                <a:latin typeface="Times New Roman" panose="02020603050405020304" pitchFamily="18" charset="0"/>
                <a:cs typeface="Times New Roman" panose="02020603050405020304" pitchFamily="18" charset="0"/>
              </a:rPr>
              <a:t>management difficult especially for the landlords who are losing huge sum of money through tenants who evade rent paying the rent in time and end up escaping with part of the rent due to unavailability of the payment information.</a:t>
            </a:r>
          </a:p>
          <a:p>
            <a:pPr>
              <a:buFont typeface="Wingdings" panose="05000000000000000000" pitchFamily="2" charset="2"/>
              <a:buChar char="v"/>
            </a:pPr>
            <a:r>
              <a:rPr lang="en-US" sz="5900" dirty="0" smtClean="0">
                <a:latin typeface="Times New Roman" panose="02020603050405020304" pitchFamily="18" charset="0"/>
                <a:cs typeface="Times New Roman" panose="02020603050405020304" pitchFamily="18" charset="0"/>
              </a:rPr>
              <a:t>Currently in </a:t>
            </a:r>
            <a:r>
              <a:rPr lang="en-US" sz="5900" dirty="0">
                <a:latin typeface="Times New Roman" panose="02020603050405020304" pitchFamily="18" charset="0"/>
                <a:cs typeface="Times New Roman" panose="02020603050405020304" pitchFamily="18" charset="0"/>
              </a:rPr>
              <a:t>Kenya, the landlord has to </a:t>
            </a:r>
            <a:r>
              <a:rPr lang="en-US" sz="5900" dirty="0" smtClean="0">
                <a:latin typeface="Times New Roman" panose="02020603050405020304" pitchFamily="18" charset="0"/>
                <a:cs typeface="Times New Roman" panose="02020603050405020304" pitchFamily="18" charset="0"/>
              </a:rPr>
              <a:t>keep </a:t>
            </a:r>
            <a:r>
              <a:rPr lang="en-US" sz="5900" dirty="0">
                <a:latin typeface="Times New Roman" panose="02020603050405020304" pitchFamily="18" charset="0"/>
                <a:cs typeface="Times New Roman" panose="02020603050405020304" pitchFamily="18" charset="0"/>
              </a:rPr>
              <a:t>the records of payments in the books or files</a:t>
            </a:r>
            <a:r>
              <a:rPr lang="en-US" sz="59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5900" dirty="0" smtClean="0">
                <a:latin typeface="Times New Roman" panose="02020603050405020304" pitchFamily="18" charset="0"/>
                <a:cs typeface="Times New Roman" panose="02020603050405020304" pitchFamily="18" charset="0"/>
              </a:rPr>
              <a:t> The above </a:t>
            </a:r>
            <a:r>
              <a:rPr lang="en-US" sz="5900" dirty="0">
                <a:latin typeface="Times New Roman" panose="02020603050405020304" pitchFamily="18" charset="0"/>
                <a:cs typeface="Times New Roman" panose="02020603050405020304" pitchFamily="18" charset="0"/>
              </a:rPr>
              <a:t>statement gives a clear declaration as to why a research on </a:t>
            </a:r>
            <a:r>
              <a:rPr lang="en-US" sz="5900" dirty="0" smtClean="0">
                <a:latin typeface="Times New Roman" panose="02020603050405020304" pitchFamily="18" charset="0"/>
                <a:cs typeface="Times New Roman" panose="02020603050405020304" pitchFamily="18" charset="0"/>
              </a:rPr>
              <a:t>system </a:t>
            </a:r>
            <a:r>
              <a:rPr lang="en-US" sz="5900" dirty="0">
                <a:latin typeface="Times New Roman" panose="02020603050405020304" pitchFamily="18" charset="0"/>
                <a:cs typeface="Times New Roman" panose="02020603050405020304" pitchFamily="18" charset="0"/>
              </a:rPr>
              <a:t>development need to be done </a:t>
            </a:r>
            <a:r>
              <a:rPr lang="en-US" sz="5900" dirty="0" smtClean="0">
                <a:latin typeface="Times New Roman" panose="02020603050405020304" pitchFamily="18" charset="0"/>
                <a:cs typeface="Times New Roman" panose="02020603050405020304" pitchFamily="18" charset="0"/>
              </a:rPr>
              <a:t>for the follow </a:t>
            </a:r>
            <a:r>
              <a:rPr lang="en-US" sz="5900" dirty="0">
                <a:latin typeface="Times New Roman" panose="02020603050405020304" pitchFamily="18" charset="0"/>
                <a:cs typeface="Times New Roman" panose="02020603050405020304" pitchFamily="18" charset="0"/>
              </a:rPr>
              <a:t>up on the operations done </a:t>
            </a:r>
            <a:r>
              <a:rPr lang="en-US" sz="5900" dirty="0" smtClean="0">
                <a:latin typeface="Times New Roman" panose="02020603050405020304" pitchFamily="18" charset="0"/>
                <a:cs typeface="Times New Roman" panose="02020603050405020304" pitchFamily="18" charset="0"/>
              </a:rPr>
              <a:t>after rent </a:t>
            </a:r>
            <a:r>
              <a:rPr lang="en-US" sz="5900" dirty="0">
                <a:latin typeface="Times New Roman" panose="02020603050405020304" pitchFamily="18" charset="0"/>
                <a:cs typeface="Times New Roman" panose="02020603050405020304" pitchFamily="18" charset="0"/>
              </a:rPr>
              <a:t>collection are done currently. </a:t>
            </a:r>
          </a:p>
        </p:txBody>
      </p:sp>
    </p:spTree>
    <p:extLst>
      <p:ext uri="{BB962C8B-B14F-4D97-AF65-F5344CB8AC3E}">
        <p14:creationId xmlns:p14="http://schemas.microsoft.com/office/powerpoint/2010/main" val="61213320"/>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313" y="181420"/>
            <a:ext cx="11899725" cy="1354730"/>
          </a:xfrm>
          <a:prstGeom prst="rect">
            <a:avLst/>
          </a:prstGeom>
          <a:solidFill>
            <a:schemeClr val="bg1"/>
          </a:solidFill>
        </p:spPr>
        <p:txBody>
          <a:bodyPr wrap="square">
            <a:spAutoFit/>
          </a:bodyPr>
          <a:lstStyle/>
          <a:p>
            <a:pPr marL="6350" marR="0" indent="-6350">
              <a:lnSpc>
                <a:spcPct val="107000"/>
              </a:lnSpc>
              <a:spcBef>
                <a:spcPts val="0"/>
              </a:spcBef>
              <a:spcAft>
                <a:spcPts val="555"/>
              </a:spcAft>
            </a:pPr>
            <a:r>
              <a:rPr lang="en-US" b="1" u="sng"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IMPLEMENTATION:</a:t>
            </a:r>
            <a:endParaRPr lang="en-US" sz="1600" u="sng"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marL="6350" marR="0" indent="-6350">
              <a:lnSpc>
                <a:spcPct val="107000"/>
              </a:lnSpc>
              <a:spcBef>
                <a:spcPts val="0"/>
              </a:spcBef>
              <a:spcAft>
                <a:spcPts val="555"/>
              </a:spcAft>
            </a:pP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Implementation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when the theoretical design is turned out into a working system. Thus it is considered to be the most critical stage in achieving a successful new system and in giving the user, confidence that the new system will work and be effective</a:t>
            </a: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50312" y="1716683"/>
            <a:ext cx="11899725" cy="742639"/>
          </a:xfrm>
          <a:prstGeom prst="rect">
            <a:avLst/>
          </a:prstGeom>
          <a:solidFill>
            <a:schemeClr val="bg1"/>
          </a:solidFill>
        </p:spPr>
        <p:txBody>
          <a:bodyPr wrap="square">
            <a:spAutoFit/>
          </a:bodyPr>
          <a:lstStyle/>
          <a:p>
            <a:pPr marL="6350" marR="0" indent="-6350">
              <a:lnSpc>
                <a:spcPct val="107000"/>
              </a:lnSpc>
              <a:spcBef>
                <a:spcPts val="0"/>
              </a:spcBef>
              <a:spcAft>
                <a:spcPts val="555"/>
              </a:spcAft>
            </a:pPr>
            <a:r>
              <a:rPr lang="en-US"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2 DEVELOPMENT ENVIRONMENT</a:t>
            </a:r>
            <a:endParaRPr lang="en-US" sz="160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r>
              <a:rPr lang="en-US" b="1" dirty="0">
                <a:solidFill>
                  <a:srgbClr val="000000"/>
                </a:solidFill>
                <a:latin typeface="Times New Roman" panose="02020603050405020304" pitchFamily="18" charset="0"/>
                <a:ea typeface="Calibri" panose="020F0502020204030204" pitchFamily="34" charset="0"/>
              </a:rPr>
              <a:t>The system platform used is </a:t>
            </a:r>
            <a:r>
              <a:rPr lang="en-US" b="1" dirty="0" smtClean="0">
                <a:solidFill>
                  <a:srgbClr val="000000"/>
                </a:solidFill>
                <a:latin typeface="Times New Roman" panose="02020603050405020304" pitchFamily="18" charset="0"/>
                <a:ea typeface="Calibri" panose="020F0502020204030204" pitchFamily="34" charset="0"/>
              </a:rPr>
              <a:t>android studio version 3.6. </a:t>
            </a:r>
            <a:r>
              <a:rPr lang="en-US" b="1" dirty="0">
                <a:solidFill>
                  <a:srgbClr val="000000"/>
                </a:solidFill>
                <a:latin typeface="Times New Roman" panose="02020603050405020304" pitchFamily="18" charset="0"/>
                <a:ea typeface="Calibri" panose="020F0502020204030204" pitchFamily="34" charset="0"/>
              </a:rPr>
              <a:t>The </a:t>
            </a:r>
            <a:r>
              <a:rPr lang="en-US" b="1" dirty="0" smtClean="0">
                <a:solidFill>
                  <a:srgbClr val="000000"/>
                </a:solidFill>
                <a:latin typeface="Times New Roman" panose="02020603050405020304" pitchFamily="18" charset="0"/>
                <a:ea typeface="Calibri" panose="020F0502020204030204" pitchFamily="34" charset="0"/>
              </a:rPr>
              <a:t>programming </a:t>
            </a:r>
            <a:r>
              <a:rPr lang="en-US" b="1" dirty="0">
                <a:solidFill>
                  <a:srgbClr val="000000"/>
                </a:solidFill>
                <a:latin typeface="Times New Roman" panose="02020603050405020304" pitchFamily="18" charset="0"/>
                <a:ea typeface="Calibri" panose="020F0502020204030204" pitchFamily="34" charset="0"/>
              </a:rPr>
              <a:t>language used is </a:t>
            </a:r>
            <a:r>
              <a:rPr lang="en-US" b="1" dirty="0" smtClean="0">
                <a:solidFill>
                  <a:srgbClr val="000000"/>
                </a:solidFill>
                <a:latin typeface="Times New Roman" panose="02020603050405020304" pitchFamily="18" charset="0"/>
                <a:ea typeface="Calibri" panose="020F0502020204030204" pitchFamily="34" charset="0"/>
              </a:rPr>
              <a:t>java and xml. </a:t>
            </a:r>
            <a:endParaRPr lang="en-US" b="1" dirty="0"/>
          </a:p>
        </p:txBody>
      </p:sp>
      <p:sp>
        <p:nvSpPr>
          <p:cNvPr id="4" name="Rectangle 3"/>
          <p:cNvSpPr/>
          <p:nvPr/>
        </p:nvSpPr>
        <p:spPr>
          <a:xfrm>
            <a:off x="2850977" y="3973565"/>
            <a:ext cx="1066800" cy="1820881"/>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de-DE" sz="1400" b="1" dirty="0">
                <a:effectLst/>
                <a:latin typeface="Times New Roman" panose="02020603050405020304" pitchFamily="18" charset="0"/>
                <a:ea typeface="Calibri" panose="020F0502020204030204" pitchFamily="34" charset="0"/>
                <a:cs typeface="Times New Roman" panose="02020603050405020304" pitchFamily="18" charset="0"/>
              </a:rPr>
              <a:t>XML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de-DE" sz="1400" b="1" dirty="0" smtClean="0">
                <a:latin typeface="Times New Roman" panose="02020603050405020304" pitchFamily="18" charset="0"/>
                <a:ea typeface="Calibri" panose="020F0502020204030204" pitchFamily="34" charset="0"/>
                <a:cs typeface="Times New Roman" panose="02020603050405020304" pitchFamily="18" charset="0"/>
              </a:rPr>
              <a:t>Java</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4952477" y="3973564"/>
            <a:ext cx="981075" cy="1820881"/>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de-DE" sz="1400" b="1" dirty="0" smtClean="0">
                <a:latin typeface="Times New Roman" panose="02020603050405020304" pitchFamily="18" charset="0"/>
                <a:ea typeface="Calibri" panose="020F0502020204030204" pitchFamily="34" charset="0"/>
                <a:cs typeface="Times New Roman" panose="02020603050405020304" pitchFamily="18" charset="0"/>
              </a:rPr>
              <a:t>Firebase</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ight Arrow 5"/>
          <p:cNvSpPr/>
          <p:nvPr/>
        </p:nvSpPr>
        <p:spPr>
          <a:xfrm>
            <a:off x="4063652" y="4653480"/>
            <a:ext cx="742950" cy="84255"/>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Arrow 6"/>
          <p:cNvSpPr/>
          <p:nvPr/>
        </p:nvSpPr>
        <p:spPr>
          <a:xfrm>
            <a:off x="3987452" y="4901866"/>
            <a:ext cx="819150" cy="89002"/>
          </a:xfrm>
          <a:prstGeom prst="left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14"/>
          <p:cNvSpPr txBox="1"/>
          <p:nvPr/>
        </p:nvSpPr>
        <p:spPr>
          <a:xfrm>
            <a:off x="2915270" y="6066471"/>
            <a:ext cx="938213" cy="445009"/>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de-DE" sz="1200" b="1" dirty="0">
                <a:effectLst/>
                <a:latin typeface="Times New Roman" panose="02020603050405020304" pitchFamily="18" charset="0"/>
                <a:ea typeface="Calibri" panose="020F0502020204030204" pitchFamily="34" charset="0"/>
                <a:cs typeface="Times New Roman" panose="02020603050405020304" pitchFamily="18" charset="0"/>
              </a:rPr>
              <a:t>FrontEnd</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 Box 15"/>
          <p:cNvSpPr txBox="1"/>
          <p:nvPr/>
        </p:nvSpPr>
        <p:spPr>
          <a:xfrm>
            <a:off x="4989664" y="6039771"/>
            <a:ext cx="906700" cy="49841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de-DE" sz="1200" b="1" dirty="0">
                <a:effectLst/>
                <a:latin typeface="Times New Roman" panose="02020603050405020304" pitchFamily="18" charset="0"/>
                <a:ea typeface="Calibri" panose="020F0502020204030204" pitchFamily="34" charset="0"/>
                <a:cs typeface="Times New Roman" panose="02020603050405020304" pitchFamily="18" charset="0"/>
              </a:rPr>
              <a:t>BackEnd</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7"/>
          <p:cNvSpPr>
            <a:spLocks noChangeArrowheads="1"/>
          </p:cNvSpPr>
          <p:nvPr/>
        </p:nvSpPr>
        <p:spPr bwMode="auto">
          <a:xfrm>
            <a:off x="3205882" y="2832702"/>
            <a:ext cx="43848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IMPLEMENTATION ARCHTECTURE</a:t>
            </a:r>
            <a:endParaRPr kumimoji="0" lang="en-US" b="1" i="0" u="sng" strike="noStrike" cap="none" normalizeH="0" baseline="0" dirty="0" smtClean="0">
              <a:ln>
                <a:noFill/>
              </a:ln>
              <a:solidFill>
                <a:schemeClr val="accent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200" b="0" i="0" u="none" strike="noStrike" cap="none" normalizeH="0" baseline="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13"/>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46960255"/>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066" y="0"/>
            <a:ext cx="11782816" cy="775597"/>
          </a:xfrm>
          <a:prstGeom prst="rect">
            <a:avLst/>
          </a:prstGeom>
          <a:solidFill>
            <a:schemeClr val="bg1"/>
          </a:solidFill>
        </p:spPr>
        <p:txBody>
          <a:bodyPr wrap="square">
            <a:spAutoFit/>
          </a:bodyPr>
          <a:lstStyle/>
          <a:p>
            <a:pPr marL="6350" marR="0" indent="-6350">
              <a:lnSpc>
                <a:spcPct val="107000"/>
              </a:lnSpc>
              <a:spcBef>
                <a:spcPts val="0"/>
              </a:spcBef>
              <a:spcAft>
                <a:spcPts val="555"/>
              </a:spcAft>
            </a:pPr>
            <a:r>
              <a:rPr lang="en-US" sz="2000" b="1" u="sng"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SYSTEM TESTING</a:t>
            </a:r>
            <a:endParaRPr lang="en-US" u="sng"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Times New Roman" panose="02020603050405020304" pitchFamily="18" charset="0"/>
                <a:ea typeface="Calibri" panose="020F0502020204030204" pitchFamily="34" charset="0"/>
              </a:rPr>
              <a:t>Testing is done to discover errors. It provides a way to check the functionality of </a:t>
            </a:r>
            <a:r>
              <a:rPr lang="en-US" b="1" dirty="0" smtClean="0">
                <a:solidFill>
                  <a:srgbClr val="000000"/>
                </a:solidFill>
                <a:latin typeface="Times New Roman" panose="02020603050405020304" pitchFamily="18" charset="0"/>
                <a:ea typeface="Calibri" panose="020F0502020204030204" pitchFamily="34" charset="0"/>
              </a:rPr>
              <a:t>components</a:t>
            </a:r>
            <a:r>
              <a:rPr lang="en-US" b="1" dirty="0">
                <a:solidFill>
                  <a:srgbClr val="000000"/>
                </a:solidFill>
                <a:latin typeface="Times New Roman" panose="02020603050405020304" pitchFamily="18" charset="0"/>
                <a:ea typeface="Calibri" panose="020F0502020204030204" pitchFamily="34" charset="0"/>
              </a:rPr>
              <a:t>.</a:t>
            </a:r>
            <a:endParaRPr lang="en-US" b="1" dirty="0"/>
          </a:p>
        </p:txBody>
      </p:sp>
      <p:sp>
        <p:nvSpPr>
          <p:cNvPr id="5" name="Rectangle 4"/>
          <p:cNvSpPr/>
          <p:nvPr/>
        </p:nvSpPr>
        <p:spPr>
          <a:xfrm>
            <a:off x="192066" y="775597"/>
            <a:ext cx="11782816" cy="6485686"/>
          </a:xfrm>
          <a:prstGeom prst="rect">
            <a:avLst/>
          </a:prstGeom>
          <a:solidFill>
            <a:schemeClr val="bg1"/>
          </a:solidFill>
        </p:spPr>
        <p:txBody>
          <a:bodyPr wrap="square">
            <a:spAutoFit/>
          </a:bodyPr>
          <a:lstStyle/>
          <a:p>
            <a:pPr>
              <a:lnSpc>
                <a:spcPct val="150000"/>
              </a:lnSpc>
              <a:tabLst>
                <a:tab pos="1752600" algn="l"/>
              </a:tabLst>
            </a:pPr>
            <a:r>
              <a:rPr lang="en-US"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System Test</a:t>
            </a:r>
            <a:r>
              <a:rPr lang="en-US"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1F4D78"/>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1F4D78"/>
                </a:solidFill>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System testing ensures that the entire integrated software system meets requirements. It tests a configuration to ensure known and predictable results. </a:t>
            </a:r>
            <a:endParaRPr lang="en-US" b="1" dirty="0" smtClean="0">
              <a:latin typeface="Times New Roman" panose="02020603050405020304" pitchFamily="18" charset="0"/>
              <a:ea typeface="Times New Roman" panose="02020603050405020304" pitchFamily="18" charset="0"/>
            </a:endParaRPr>
          </a:p>
          <a:p>
            <a:pPr algn="just">
              <a:lnSpc>
                <a:spcPct val="150000"/>
              </a:lnSpc>
            </a:pPr>
            <a:r>
              <a:rPr lang="en-US"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Acceptance Testing:</a:t>
            </a:r>
            <a:endParaRPr lang="en-US" sz="1600" b="1"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 Acceptance Testing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requires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significant participation by the end user. It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ensures the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 meets the functional requirements.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Test Results</a:t>
            </a: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All the test cases mentioned  passed successfully. No defects encountered</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6350" marR="0" indent="-6350">
              <a:lnSpc>
                <a:spcPct val="107000"/>
              </a:lnSpc>
              <a:spcBef>
                <a:spcPts val="0"/>
              </a:spcBef>
              <a:spcAft>
                <a:spcPts val="555"/>
              </a:spcAft>
            </a:pPr>
            <a:r>
              <a:rPr lang="en-US" sz="1600"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USER MANUAL</a:t>
            </a:r>
            <a:endParaRPr lang="en-US" sz="16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program may be maintained on the ground that the system requires an upgrade. When there is a new field to be added in order to serve users well. Though it is compiled as standalone software the database can be tempered with but it’s advisable that the admin put a password on the file to secure the database from intrusion.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FOLLOWING PRECAUTION SHOULD BE DONE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spcAft>
                <a:spcPts val="0"/>
              </a:spcAft>
              <a:buFont typeface="Symbol" panose="05050102010706020507" pitchFamily="18" charset="2"/>
              <a:buChar char=""/>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Backup database frequently and use strong passwords.</a:t>
            </a:r>
            <a:endParaRPr lang="en-US" sz="1600" b="1" dirty="0">
              <a:solidFill>
                <a:srgbClr val="000000"/>
              </a:solidFill>
              <a:latin typeface="Times New Roman" panose="02020603050405020304" pitchFamily="18" charset="0"/>
              <a:cs typeface="Times New Roman" panose="02020603050405020304" pitchFamily="18" charset="0"/>
            </a:endParaRPr>
          </a:p>
          <a:p>
            <a:pPr algn="just">
              <a:lnSpc>
                <a:spcPct val="150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625420358"/>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6137"/>
            <a:ext cx="8596668" cy="555321"/>
          </a:xfrm>
        </p:spPr>
        <p:txBody>
          <a:bodyPr>
            <a:normAutofit/>
          </a:bodyPr>
          <a:lstStyle/>
          <a:p>
            <a:r>
              <a:rPr lang="en-US" sz="2000" b="1" u="sng" dirty="0" smtClean="0">
                <a:latin typeface="Times New Roman" panose="02020603050405020304" pitchFamily="18" charset="0"/>
                <a:cs typeface="Times New Roman" panose="02020603050405020304" pitchFamily="18" charset="0"/>
              </a:rPr>
              <a:t>System demo</a:t>
            </a:r>
            <a:endParaRPr lang="en-US" sz="2000" b="1" u="sng"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701459"/>
            <a:ext cx="9486985" cy="5364062"/>
          </a:xfrm>
        </p:spPr>
      </p:pic>
      <p:sp>
        <p:nvSpPr>
          <p:cNvPr id="3" name="TextBox 2"/>
          <p:cNvSpPr txBox="1"/>
          <p:nvPr/>
        </p:nvSpPr>
        <p:spPr>
          <a:xfrm>
            <a:off x="677334" y="6233160"/>
            <a:ext cx="7674186"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New users sign up in the firebase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821149"/>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67" y="450938"/>
            <a:ext cx="8446718" cy="56742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8948" y="450938"/>
            <a:ext cx="2735743" cy="5674290"/>
          </a:xfrm>
          <a:prstGeom prst="rect">
            <a:avLst/>
          </a:prstGeom>
        </p:spPr>
      </p:pic>
      <p:sp>
        <p:nvSpPr>
          <p:cNvPr id="4" name="TextBox 3"/>
          <p:cNvSpPr txBox="1"/>
          <p:nvPr/>
        </p:nvSpPr>
        <p:spPr>
          <a:xfrm>
            <a:off x="624840" y="6278880"/>
            <a:ext cx="3124200" cy="369332"/>
          </a:xfrm>
          <a:prstGeom prst="rect">
            <a:avLst/>
          </a:prstGeom>
          <a:noFill/>
        </p:spPr>
        <p:txBody>
          <a:bodyPr wrap="square" rtlCol="0">
            <a:spAutoFit/>
          </a:bodyPr>
          <a:lstStyle/>
          <a:p>
            <a:r>
              <a:rPr lang="en-US" b="1" dirty="0" smtClean="0"/>
              <a:t>Database in the firebase</a:t>
            </a:r>
            <a:endParaRPr lang="en-US" b="1" dirty="0"/>
          </a:p>
        </p:txBody>
      </p:sp>
      <p:sp>
        <p:nvSpPr>
          <p:cNvPr id="5" name="TextBox 4"/>
          <p:cNvSpPr txBox="1"/>
          <p:nvPr/>
        </p:nvSpPr>
        <p:spPr>
          <a:xfrm>
            <a:off x="8730491" y="6278880"/>
            <a:ext cx="3124200" cy="369332"/>
          </a:xfrm>
          <a:prstGeom prst="rect">
            <a:avLst/>
          </a:prstGeom>
          <a:noFill/>
        </p:spPr>
        <p:txBody>
          <a:bodyPr wrap="square" rtlCol="0">
            <a:spAutoFit/>
          </a:bodyPr>
          <a:lstStyle/>
          <a:p>
            <a:r>
              <a:rPr lang="en-US" b="1" dirty="0" smtClean="0"/>
              <a:t>Database view by landlord</a:t>
            </a:r>
            <a:endParaRPr lang="en-US" b="1" dirty="0"/>
          </a:p>
        </p:txBody>
      </p:sp>
    </p:spTree>
    <p:extLst>
      <p:ext uri="{BB962C8B-B14F-4D97-AF65-F5344CB8AC3E}">
        <p14:creationId xmlns:p14="http://schemas.microsoft.com/office/powerpoint/2010/main" val="2369626769"/>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 y="137785"/>
            <a:ext cx="3043825" cy="524840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716" y="137784"/>
            <a:ext cx="3131507" cy="52484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7217" y="137786"/>
            <a:ext cx="2832668" cy="5248405"/>
          </a:xfrm>
          <a:prstGeom prst="rect">
            <a:avLst/>
          </a:prstGeom>
        </p:spPr>
      </p:pic>
      <p:sp>
        <p:nvSpPr>
          <p:cNvPr id="7" name="TextBox 6"/>
          <p:cNvSpPr txBox="1"/>
          <p:nvPr/>
        </p:nvSpPr>
        <p:spPr>
          <a:xfrm>
            <a:off x="3344450" y="5574082"/>
            <a:ext cx="2931090" cy="369332"/>
          </a:xfrm>
          <a:prstGeom prst="rect">
            <a:avLst/>
          </a:prstGeom>
          <a:noFill/>
        </p:spPr>
        <p:txBody>
          <a:bodyPr wrap="square" rtlCol="0">
            <a:spAutoFit/>
          </a:bodyPr>
          <a:lstStyle/>
          <a:p>
            <a:r>
              <a:rPr lang="en-US" dirty="0" smtClean="0"/>
              <a:t>Tenant registration page</a:t>
            </a:r>
            <a:endParaRPr lang="en-US" dirty="0"/>
          </a:p>
        </p:txBody>
      </p:sp>
      <p:sp>
        <p:nvSpPr>
          <p:cNvPr id="8" name="TextBox 7"/>
          <p:cNvSpPr txBox="1"/>
          <p:nvPr/>
        </p:nvSpPr>
        <p:spPr>
          <a:xfrm>
            <a:off x="200417" y="5574082"/>
            <a:ext cx="2567836" cy="369332"/>
          </a:xfrm>
          <a:prstGeom prst="rect">
            <a:avLst/>
          </a:prstGeom>
          <a:noFill/>
        </p:spPr>
        <p:txBody>
          <a:bodyPr wrap="square" rtlCol="0">
            <a:spAutoFit/>
          </a:bodyPr>
          <a:lstStyle/>
          <a:p>
            <a:r>
              <a:rPr lang="en-US" dirty="0" smtClean="0"/>
              <a:t>Caretaker login page</a:t>
            </a:r>
            <a:endParaRPr lang="en-US" dirty="0"/>
          </a:p>
        </p:txBody>
      </p:sp>
      <p:sp>
        <p:nvSpPr>
          <p:cNvPr id="9" name="TextBox 8"/>
          <p:cNvSpPr txBox="1"/>
          <p:nvPr/>
        </p:nvSpPr>
        <p:spPr>
          <a:xfrm>
            <a:off x="6737217" y="5574082"/>
            <a:ext cx="2931090" cy="369332"/>
          </a:xfrm>
          <a:prstGeom prst="rect">
            <a:avLst/>
          </a:prstGeom>
          <a:noFill/>
        </p:spPr>
        <p:txBody>
          <a:bodyPr wrap="square" rtlCol="0">
            <a:spAutoFit/>
          </a:bodyPr>
          <a:lstStyle/>
          <a:p>
            <a:r>
              <a:rPr lang="en-US" dirty="0" err="1" smtClean="0"/>
              <a:t>Landlordlogin</a:t>
            </a:r>
            <a:r>
              <a:rPr lang="en-US" dirty="0" smtClean="0"/>
              <a:t> page</a:t>
            </a:r>
            <a:endParaRPr lang="en-US" dirty="0"/>
          </a:p>
        </p:txBody>
      </p:sp>
    </p:spTree>
    <p:extLst>
      <p:ext uri="{BB962C8B-B14F-4D97-AF65-F5344CB8AC3E}">
        <p14:creationId xmlns:p14="http://schemas.microsoft.com/office/powerpoint/2010/main" val="406704083"/>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5" y="137786"/>
            <a:ext cx="3173065" cy="54738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866" y="137786"/>
            <a:ext cx="3068877" cy="54738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790" y="137786"/>
            <a:ext cx="3285520" cy="5473874"/>
          </a:xfrm>
          <a:prstGeom prst="rect">
            <a:avLst/>
          </a:prstGeom>
        </p:spPr>
      </p:pic>
      <p:sp>
        <p:nvSpPr>
          <p:cNvPr id="5" name="TextBox 4"/>
          <p:cNvSpPr txBox="1"/>
          <p:nvPr/>
        </p:nvSpPr>
        <p:spPr>
          <a:xfrm>
            <a:off x="628487" y="5882640"/>
            <a:ext cx="2133600" cy="369332"/>
          </a:xfrm>
          <a:prstGeom prst="rect">
            <a:avLst/>
          </a:prstGeom>
          <a:noFill/>
        </p:spPr>
        <p:txBody>
          <a:bodyPr wrap="square" rtlCol="0">
            <a:spAutoFit/>
          </a:bodyPr>
          <a:lstStyle/>
          <a:p>
            <a:r>
              <a:rPr lang="en-US" dirty="0" smtClean="0"/>
              <a:t>About us page</a:t>
            </a:r>
            <a:endParaRPr lang="en-US" dirty="0"/>
          </a:p>
        </p:txBody>
      </p:sp>
      <p:sp>
        <p:nvSpPr>
          <p:cNvPr id="6" name="TextBox 5"/>
          <p:cNvSpPr txBox="1"/>
          <p:nvPr/>
        </p:nvSpPr>
        <p:spPr>
          <a:xfrm>
            <a:off x="3767927" y="5882640"/>
            <a:ext cx="2133600" cy="369332"/>
          </a:xfrm>
          <a:prstGeom prst="rect">
            <a:avLst/>
          </a:prstGeom>
          <a:noFill/>
        </p:spPr>
        <p:txBody>
          <a:bodyPr wrap="square" rtlCol="0">
            <a:spAutoFit/>
          </a:bodyPr>
          <a:lstStyle/>
          <a:p>
            <a:r>
              <a:rPr lang="en-US" dirty="0" smtClean="0"/>
              <a:t>Landing page</a:t>
            </a:r>
            <a:endParaRPr lang="en-US" dirty="0"/>
          </a:p>
        </p:txBody>
      </p:sp>
      <p:sp>
        <p:nvSpPr>
          <p:cNvPr id="7" name="TextBox 6"/>
          <p:cNvSpPr txBox="1"/>
          <p:nvPr/>
        </p:nvSpPr>
        <p:spPr>
          <a:xfrm>
            <a:off x="7452750" y="5867400"/>
            <a:ext cx="2133600" cy="369332"/>
          </a:xfrm>
          <a:prstGeom prst="rect">
            <a:avLst/>
          </a:prstGeom>
          <a:noFill/>
        </p:spPr>
        <p:txBody>
          <a:bodyPr wrap="square" rtlCol="0">
            <a:spAutoFit/>
          </a:bodyPr>
          <a:lstStyle/>
          <a:p>
            <a:r>
              <a:rPr lang="en-US" dirty="0" smtClean="0"/>
              <a:t>Dashboard page</a:t>
            </a:r>
            <a:endParaRPr lang="en-US" dirty="0"/>
          </a:p>
        </p:txBody>
      </p:sp>
    </p:spTree>
    <p:extLst>
      <p:ext uri="{BB962C8B-B14F-4D97-AF65-F5344CB8AC3E}">
        <p14:creationId xmlns:p14="http://schemas.microsoft.com/office/powerpoint/2010/main" val="2321428145"/>
      </p:ext>
    </p:extLst>
  </p:cSld>
  <p:clrMapOvr>
    <a:masterClrMapping/>
  </p:clrMapOvr>
  <mc:AlternateContent xmlns:mc="http://schemas.openxmlformats.org/markup-compatibility/2006">
    <mc:Choice xmlns:p14="http://schemas.microsoft.com/office/powerpoint/2010/main" Requires="p14">
      <p:transition spd="slow" p14:dur="2250" advClick="0" advTm="60000">
        <p14:pan dir="d"/>
      </p:transition>
    </mc:Choice>
    <mc:Fallback>
      <p:transition spd="slow" advClick="0" advTm="6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940" y="0"/>
            <a:ext cx="11923059" cy="388696"/>
          </a:xfrm>
          <a:prstGeom prst="rect">
            <a:avLst/>
          </a:prstGeom>
          <a:solidFill>
            <a:schemeClr val="bg1"/>
          </a:solidFill>
        </p:spPr>
        <p:txBody>
          <a:bodyPr wrap="square">
            <a:spAutoFit/>
          </a:bodyPr>
          <a:lstStyle/>
          <a:p>
            <a:pPr marL="6350" marR="0" indent="-6350" algn="ctr">
              <a:lnSpc>
                <a:spcPct val="107000"/>
              </a:lnSpc>
              <a:spcBef>
                <a:spcPts val="0"/>
              </a:spcBef>
              <a:spcAft>
                <a:spcPts val="1200"/>
              </a:spcAft>
            </a:pPr>
            <a:r>
              <a:rPr lang="en-GB" b="1" smtClean="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SUMMARRY</a:t>
            </a:r>
            <a:r>
              <a:rPr lang="en-GB"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RECOMMENDATION, CONCLUSION AND THE PROBLEMS ENCOUNTERED</a:t>
            </a:r>
            <a:endParaRPr lang="en-US"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188256" y="675515"/>
            <a:ext cx="11923060" cy="1387688"/>
          </a:xfrm>
          <a:prstGeom prst="rect">
            <a:avLst/>
          </a:prstGeom>
          <a:solidFill>
            <a:schemeClr val="bg1"/>
          </a:solidFill>
        </p:spPr>
        <p:txBody>
          <a:bodyPr wrap="square">
            <a:spAutoFit/>
          </a:bodyPr>
          <a:lstStyle/>
          <a:p>
            <a:pPr marL="6350" marR="0" indent="-6350">
              <a:lnSpc>
                <a:spcPct val="107000"/>
              </a:lnSpc>
              <a:spcBef>
                <a:spcPts val="0"/>
              </a:spcBef>
              <a:spcAft>
                <a:spcPts val="555"/>
              </a:spcAft>
            </a:pPr>
            <a:r>
              <a:rPr lang="en-US" sz="20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SUMMARY</a:t>
            </a:r>
            <a:endParaRPr lang="en-US" b="1"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b="1" dirty="0">
                <a:latin typeface="Times New Roman" panose="02020603050405020304" pitchFamily="18" charset="0"/>
                <a:ea typeface="Calibri" panose="020F0502020204030204" pitchFamily="34" charset="0"/>
                <a:cs typeface="Times New Roman" panose="02020603050405020304" pitchFamily="18" charset="0"/>
              </a:rPr>
              <a:t>This project is a follow up design system for the tenants’ payments where one can register as a caretaker, register the tenant, update details and delete the record also. The admin who is the landlord can be able to login, view the records as entered by the caretaker. He or she can also update or delete the tenants’ records.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8256" y="2120272"/>
            <a:ext cx="11923060" cy="1091324"/>
          </a:xfrm>
          <a:prstGeom prst="rect">
            <a:avLst/>
          </a:prstGeom>
          <a:solidFill>
            <a:schemeClr val="bg1"/>
          </a:solidFill>
        </p:spPr>
        <p:txBody>
          <a:bodyPr wrap="square">
            <a:spAutoFit/>
          </a:bodyPr>
          <a:lstStyle/>
          <a:p>
            <a:pPr marL="6350" marR="0" indent="-6350">
              <a:lnSpc>
                <a:spcPct val="107000"/>
              </a:lnSpc>
              <a:spcBef>
                <a:spcPts val="0"/>
              </a:spcBef>
              <a:spcAft>
                <a:spcPts val="555"/>
              </a:spcAft>
            </a:pPr>
            <a:r>
              <a:rPr lang="en-US" sz="20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CONCLUSION</a:t>
            </a:r>
            <a:r>
              <a:rPr lang="en-US" sz="2000"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think this system will help them monitor and follow all the activities to help provide timely follow up for those not paying in </a:t>
            </a: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time.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68940" y="3705206"/>
            <a:ext cx="11842376" cy="1745093"/>
          </a:xfrm>
          <a:prstGeom prst="rect">
            <a:avLst/>
          </a:prstGeom>
          <a:solidFill>
            <a:schemeClr val="bg1"/>
          </a:solidFill>
        </p:spPr>
        <p:txBody>
          <a:bodyPr wrap="square">
            <a:spAutoFit/>
          </a:bodyPr>
          <a:lstStyle/>
          <a:p>
            <a:pPr marL="6350" marR="0" indent="-6350">
              <a:lnSpc>
                <a:spcPct val="107000"/>
              </a:lnSpc>
              <a:spcBef>
                <a:spcPts val="0"/>
              </a:spcBef>
              <a:spcAft>
                <a:spcPts val="555"/>
              </a:spcAft>
            </a:pPr>
            <a:r>
              <a:rPr lang="en-US" sz="2000"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RECOMMENDATION</a:t>
            </a:r>
            <a:endParaRPr lang="en-US" b="1"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 recommend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that if there is going to be any modification to the system it should endeavor to improve on the limitations such as inclusion of the tenants module and further increase the system architecture and ensure that the tenants can get access to their own records independently but no update and delete privileges allowed.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5660720"/>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647" y="618767"/>
            <a:ext cx="11349318" cy="2644827"/>
          </a:xfrm>
          <a:prstGeom prst="rect">
            <a:avLst/>
          </a:prstGeom>
          <a:solidFill>
            <a:schemeClr val="bg1"/>
          </a:solidFill>
        </p:spPr>
        <p:txBody>
          <a:bodyPr wrap="square">
            <a:spAutoFit/>
          </a:bodyPr>
          <a:lstStyle/>
          <a:p>
            <a:pPr marL="6350" marR="0" indent="-6350">
              <a:lnSpc>
                <a:spcPct val="107000"/>
              </a:lnSpc>
              <a:spcBef>
                <a:spcPts val="0"/>
              </a:spcBef>
              <a:spcAft>
                <a:spcPts val="555"/>
              </a:spcAft>
            </a:pPr>
            <a:r>
              <a:rPr lang="en-US" sz="2000" b="1" dirty="0" smtClean="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PROBLEM </a:t>
            </a:r>
            <a:r>
              <a:rPr lang="en-US" sz="2000"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ENCOUNTERED</a:t>
            </a: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following are some of the problems or challenges encountered.</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spcAft>
                <a:spcPts val="0"/>
              </a:spcAft>
              <a:buFont typeface="Symbol" panose="05050102010706020507" pitchFamily="18" charset="2"/>
              <a:buChar char=""/>
            </a:pPr>
            <a:r>
              <a:rPr lang="en-US" sz="2000" b="1" dirty="0">
                <a:solidFill>
                  <a:srgbClr val="000000"/>
                </a:solidFill>
                <a:latin typeface="Times New Roman" panose="02020603050405020304" pitchFamily="18" charset="0"/>
                <a:ea typeface="Calibri" panose="020F0502020204030204" pitchFamily="34" charset="0"/>
              </a:rPr>
              <a:t>Insufficient time on research to get more information from users and add functionality to more system.</a:t>
            </a:r>
            <a:endParaRPr lang="en-US" sz="2000" b="1" dirty="0">
              <a:solidFill>
                <a:srgbClr val="000000"/>
              </a:solidFill>
            </a:endParaRPr>
          </a:p>
          <a:p>
            <a:pPr marL="342900" marR="0" lvl="0" indent="-342900">
              <a:lnSpc>
                <a:spcPct val="107000"/>
              </a:lnSpc>
              <a:spcBef>
                <a:spcPts val="0"/>
              </a:spcBef>
              <a:spcAft>
                <a:spcPts val="0"/>
              </a:spcAft>
              <a:buFont typeface="Symbol" panose="05050102010706020507" pitchFamily="18" charset="2"/>
              <a:buChar char=""/>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Insufficient funds to get advanced features and hardware for developing features.</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Computer failure issues</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1977852"/>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5261"/>
            <a:ext cx="11385230" cy="1186190"/>
          </a:xfrm>
          <a:solidFill>
            <a:schemeClr val="bg1"/>
          </a:solidFill>
        </p:spPr>
        <p:txBody>
          <a:bodyPr>
            <a:normAutofit/>
          </a:bodyPr>
          <a:lstStyle/>
          <a:p>
            <a:r>
              <a:rPr lang="en-US" sz="2900" b="1" dirty="0" smtClean="0">
                <a:latin typeface="Times New Roman" panose="02020603050405020304" pitchFamily="18" charset="0"/>
                <a:cs typeface="Times New Roman" panose="02020603050405020304" pitchFamily="18" charset="0"/>
              </a:rPr>
              <a:t>Statement </a:t>
            </a:r>
            <a:r>
              <a:rPr lang="en-US" sz="2900" b="1" dirty="0">
                <a:latin typeface="Times New Roman" panose="02020603050405020304" pitchFamily="18" charset="0"/>
                <a:cs typeface="Times New Roman" panose="02020603050405020304" pitchFamily="18" charset="0"/>
              </a:rPr>
              <a:t>of the problem.</a:t>
            </a:r>
            <a:r>
              <a:rPr lang="en-US" b="1" dirty="0"/>
              <a:t/>
            </a:r>
            <a:br>
              <a:rPr lang="en-US" b="1" dirty="0"/>
            </a:br>
            <a:endParaRPr lang="en-US" dirty="0"/>
          </a:p>
        </p:txBody>
      </p:sp>
      <p:sp>
        <p:nvSpPr>
          <p:cNvPr id="3" name="Content Placeholder 2"/>
          <p:cNvSpPr>
            <a:spLocks noGrp="1"/>
          </p:cNvSpPr>
          <p:nvPr>
            <p:ph idx="1"/>
          </p:nvPr>
        </p:nvSpPr>
        <p:spPr>
          <a:xfrm>
            <a:off x="677333" y="864295"/>
            <a:ext cx="11385231" cy="5824603"/>
          </a:xfrm>
          <a:solidFill>
            <a:schemeClr val="bg1"/>
          </a:solidFill>
        </p:spPr>
        <p:txBody>
          <a:bodyPr>
            <a:noAutofit/>
          </a:bodyPr>
          <a:lstStyle/>
          <a:p>
            <a:pPr>
              <a:buFont typeface="Wingdings" panose="05000000000000000000" pitchFamily="2" charset="2"/>
              <a:buChar char="v"/>
            </a:pPr>
            <a:r>
              <a:rPr lang="en-US" sz="2900" dirty="0" smtClean="0">
                <a:solidFill>
                  <a:schemeClr val="tx1"/>
                </a:solidFill>
                <a:latin typeface="Times New Roman" panose="02020603050405020304" pitchFamily="18" charset="0"/>
                <a:cs typeface="Times New Roman" panose="02020603050405020304" pitchFamily="18" charset="0"/>
              </a:rPr>
              <a:t>Follow up of payment records  should be done through means which can easily get details of the rent payments done at whichever time. </a:t>
            </a:r>
          </a:p>
          <a:p>
            <a:pPr>
              <a:buFont typeface="Wingdings" panose="05000000000000000000" pitchFamily="2" charset="2"/>
              <a:buChar char="v"/>
            </a:pPr>
            <a:r>
              <a:rPr lang="en-US" sz="2900" dirty="0" smtClean="0">
                <a:solidFill>
                  <a:schemeClr val="tx1"/>
                </a:solidFill>
                <a:latin typeface="Times New Roman" panose="02020603050405020304" pitchFamily="18" charset="0"/>
                <a:cs typeface="Times New Roman" panose="02020603050405020304" pitchFamily="18" charset="0"/>
              </a:rPr>
              <a:t>Manual system used in recording of the customers’ payment data may end up getting lost or getting misplaced.</a:t>
            </a:r>
          </a:p>
          <a:p>
            <a:pPr>
              <a:buFont typeface="Wingdings" panose="05000000000000000000" pitchFamily="2" charset="2"/>
              <a:buChar char="v"/>
            </a:pPr>
            <a:r>
              <a:rPr lang="en-US" sz="2900" dirty="0" smtClean="0">
                <a:solidFill>
                  <a:schemeClr val="tx1"/>
                </a:solidFill>
                <a:latin typeface="Times New Roman" panose="02020603050405020304" pitchFamily="18" charset="0"/>
                <a:cs typeface="Times New Roman" panose="02020603050405020304" pitchFamily="18" charset="0"/>
              </a:rPr>
              <a:t>It is necessary to develop an automated system get the payments records of the tenant and store all the activities done.</a:t>
            </a:r>
          </a:p>
          <a:p>
            <a:pPr marL="0" indent="0">
              <a:buNone/>
            </a:pPr>
            <a:r>
              <a:rPr lang="en-US" sz="2800" b="1" dirty="0">
                <a:latin typeface="Times New Roman" panose="02020603050405020304" pitchFamily="18" charset="0"/>
                <a:cs typeface="Times New Roman" panose="02020603050405020304" pitchFamily="18" charset="0"/>
              </a:rPr>
              <a:t>Purpose.</a:t>
            </a:r>
            <a:endParaRPr lang="en-US" sz="29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This research aimed at investigating on how follow up of the payments can be efficient.</a:t>
            </a:r>
          </a:p>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The aim was to research and come up with a system that will ensure easy follow up of payments records. </a:t>
            </a:r>
          </a:p>
          <a:p>
            <a:pPr>
              <a:buFont typeface="Wingdings" panose="05000000000000000000" pitchFamily="2" charset="2"/>
              <a:buChar char="v"/>
            </a:pPr>
            <a:endParaRPr lang="en-US" sz="2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502157"/>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0313"/>
            <a:ext cx="11372704" cy="831524"/>
          </a:xfrm>
          <a:solidFill>
            <a:schemeClr val="bg1"/>
          </a:solidFill>
        </p:spPr>
        <p:txBody>
          <a:bodyPr>
            <a:normAutofit/>
          </a:bodyPr>
          <a:lstStyle/>
          <a:p>
            <a:r>
              <a:rPr lang="en-US" sz="2700" b="1" dirty="0" smtClean="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Specific Objectives</a:t>
            </a:r>
            <a:endParaRPr lang="en-US" sz="2700" dirty="0"/>
          </a:p>
        </p:txBody>
      </p:sp>
      <p:sp>
        <p:nvSpPr>
          <p:cNvPr id="3" name="Content Placeholder 2"/>
          <p:cNvSpPr>
            <a:spLocks noGrp="1"/>
          </p:cNvSpPr>
          <p:nvPr>
            <p:ph idx="1"/>
          </p:nvPr>
        </p:nvSpPr>
        <p:spPr>
          <a:xfrm>
            <a:off x="677333" y="981836"/>
            <a:ext cx="11372705" cy="5757167"/>
          </a:xfrm>
          <a:solidFill>
            <a:schemeClr val="bg1"/>
          </a:solidFill>
        </p:spPr>
        <p:txBody>
          <a:bodyPr>
            <a:normAutofit/>
          </a:bodyPr>
          <a:lstStyle/>
          <a:p>
            <a:pPr>
              <a:buFont typeface="Wingdings" panose="05000000000000000000" pitchFamily="2" charset="2"/>
              <a:buChar char="v"/>
            </a:pPr>
            <a:r>
              <a:rPr lang="en-US" sz="2700" dirty="0" smtClean="0">
                <a:latin typeface="Times New Roman" panose="02020603050405020304" pitchFamily="18" charset="0"/>
                <a:cs typeface="Times New Roman" panose="02020603050405020304" pitchFamily="18" charset="0"/>
              </a:rPr>
              <a:t>To </a:t>
            </a:r>
            <a:r>
              <a:rPr lang="en-US" sz="2700" dirty="0">
                <a:latin typeface="Times New Roman" panose="02020603050405020304" pitchFamily="18" charset="0"/>
                <a:cs typeface="Times New Roman" panose="02020603050405020304" pitchFamily="18" charset="0"/>
              </a:rPr>
              <a:t>study and analyze the requirement specifications of the rent </a:t>
            </a:r>
            <a:r>
              <a:rPr lang="en-US" sz="2700" dirty="0" smtClean="0">
                <a:latin typeface="Times New Roman" panose="02020603050405020304" pitchFamily="18" charset="0"/>
                <a:cs typeface="Times New Roman" panose="02020603050405020304" pitchFamily="18" charset="0"/>
              </a:rPr>
              <a:t>records </a:t>
            </a:r>
            <a:r>
              <a:rPr lang="en-US" sz="2700" dirty="0">
                <a:latin typeface="Times New Roman" panose="02020603050405020304" pitchFamily="18" charset="0"/>
                <a:cs typeface="Times New Roman" panose="02020603050405020304" pitchFamily="18" charset="0"/>
              </a:rPr>
              <a:t>follow up system.</a:t>
            </a:r>
          </a:p>
          <a:p>
            <a:pPr>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To save the time of landlords </a:t>
            </a:r>
            <a:r>
              <a:rPr lang="en-US" sz="2700" dirty="0" smtClean="0">
                <a:latin typeface="Times New Roman" panose="02020603050405020304" pitchFamily="18" charset="0"/>
                <a:cs typeface="Times New Roman" panose="02020603050405020304" pitchFamily="18" charset="0"/>
              </a:rPr>
              <a:t>in </a:t>
            </a:r>
            <a:r>
              <a:rPr lang="en-US" sz="2700" dirty="0">
                <a:latin typeface="Times New Roman" panose="02020603050405020304" pitchFamily="18" charset="0"/>
                <a:cs typeface="Times New Roman" panose="02020603050405020304" pitchFamily="18" charset="0"/>
              </a:rPr>
              <a:t>following up </a:t>
            </a:r>
            <a:r>
              <a:rPr lang="en-US" sz="2700" dirty="0" smtClean="0">
                <a:latin typeface="Times New Roman" panose="02020603050405020304" pitchFamily="18" charset="0"/>
                <a:cs typeface="Times New Roman" panose="02020603050405020304" pitchFamily="18" charset="0"/>
              </a:rPr>
              <a:t>payment records.</a:t>
            </a:r>
            <a:endParaRPr lang="en-US" sz="2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To design a convenient and flexible system.</a:t>
            </a:r>
          </a:p>
          <a:p>
            <a:pPr>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To </a:t>
            </a:r>
            <a:r>
              <a:rPr lang="en-US" sz="2700" dirty="0" smtClean="0">
                <a:latin typeface="Times New Roman" panose="02020603050405020304" pitchFamily="18" charset="0"/>
                <a:cs typeface="Times New Roman" panose="02020603050405020304" pitchFamily="18" charset="0"/>
              </a:rPr>
              <a:t>implement, test </a:t>
            </a:r>
            <a:r>
              <a:rPr lang="en-US" sz="2700" dirty="0">
                <a:latin typeface="Times New Roman" panose="02020603050405020304" pitchFamily="18" charset="0"/>
                <a:cs typeface="Times New Roman" panose="02020603050405020304" pitchFamily="18" charset="0"/>
              </a:rPr>
              <a:t>and validate the system</a:t>
            </a:r>
            <a:r>
              <a:rPr lang="en-US" sz="2700" dirty="0" smtClean="0">
                <a:latin typeface="Times New Roman" panose="02020603050405020304" pitchFamily="18" charset="0"/>
                <a:cs typeface="Times New Roman" panose="02020603050405020304" pitchFamily="18" charset="0"/>
              </a:rPr>
              <a:t>.</a:t>
            </a:r>
          </a:p>
          <a:p>
            <a:pPr marL="0" indent="0">
              <a:buNone/>
            </a:pPr>
            <a:r>
              <a:rPr lang="en-US" sz="2700" b="1" dirty="0" smtClean="0">
                <a:solidFill>
                  <a:schemeClr val="accent1"/>
                </a:solidFill>
                <a:latin typeface="Times New Roman" panose="02020603050405020304" pitchFamily="18" charset="0"/>
                <a:cs typeface="Times New Roman" panose="02020603050405020304" pitchFamily="18" charset="0"/>
              </a:rPr>
              <a:t>Research questions.</a:t>
            </a:r>
          </a:p>
          <a:p>
            <a:pPr marL="514350" lvl="0" indent="-514350">
              <a:buFont typeface="+mj-lt"/>
              <a:buAutoNum type="arabicPeriod"/>
            </a:pPr>
            <a:r>
              <a:rPr lang="en-US" sz="2700" dirty="0">
                <a:latin typeface="Times New Roman" panose="02020603050405020304" pitchFamily="18" charset="0"/>
                <a:cs typeface="Times New Roman" panose="02020603050405020304" pitchFamily="18" charset="0"/>
              </a:rPr>
              <a:t>What </a:t>
            </a:r>
            <a:r>
              <a:rPr lang="en-US" sz="2700" dirty="0" smtClean="0">
                <a:latin typeface="Times New Roman" panose="02020603050405020304" pitchFamily="18" charset="0"/>
                <a:cs typeface="Times New Roman" panose="02020603050405020304" pitchFamily="18" charset="0"/>
              </a:rPr>
              <a:t>were the </a:t>
            </a:r>
            <a:r>
              <a:rPr lang="en-US" sz="2700" dirty="0">
                <a:latin typeface="Times New Roman" panose="02020603050405020304" pitchFamily="18" charset="0"/>
                <a:cs typeface="Times New Roman" panose="02020603050405020304" pitchFamily="18" charset="0"/>
              </a:rPr>
              <a:t>requirement specifications of the records follow up system?</a:t>
            </a:r>
          </a:p>
          <a:p>
            <a:pPr marL="514350" lvl="0" indent="-514350">
              <a:buFont typeface="+mj-lt"/>
              <a:buAutoNum type="arabicPeriod"/>
            </a:pPr>
            <a:r>
              <a:rPr lang="en-US" sz="2700" dirty="0">
                <a:latin typeface="Times New Roman" panose="02020603050405020304" pitchFamily="18" charset="0"/>
                <a:cs typeface="Times New Roman" panose="02020603050405020304" pitchFamily="18" charset="0"/>
              </a:rPr>
              <a:t>How much time </a:t>
            </a:r>
            <a:r>
              <a:rPr lang="en-US" sz="2700" dirty="0" smtClean="0">
                <a:latin typeface="Times New Roman" panose="02020603050405020304" pitchFamily="18" charset="0"/>
                <a:cs typeface="Times New Roman" panose="02020603050405020304" pitchFamily="18" charset="0"/>
              </a:rPr>
              <a:t>would </a:t>
            </a:r>
            <a:r>
              <a:rPr lang="en-US" sz="2700" dirty="0">
                <a:latin typeface="Times New Roman" panose="02020603050405020304" pitchFamily="18" charset="0"/>
                <a:cs typeface="Times New Roman" panose="02020603050405020304" pitchFamily="18" charset="0"/>
              </a:rPr>
              <a:t>the system save in following up the payment records?</a:t>
            </a:r>
          </a:p>
          <a:p>
            <a:pPr marL="514350" lvl="0" indent="-514350">
              <a:buFont typeface="+mj-lt"/>
              <a:buAutoNum type="arabicPeriod"/>
            </a:pPr>
            <a:r>
              <a:rPr lang="en-US" sz="2700" dirty="0">
                <a:latin typeface="Times New Roman" panose="02020603050405020304" pitchFamily="18" charset="0"/>
                <a:cs typeface="Times New Roman" panose="02020603050405020304" pitchFamily="18" charset="0"/>
              </a:rPr>
              <a:t>How </a:t>
            </a:r>
            <a:r>
              <a:rPr lang="en-US" sz="2700" dirty="0" smtClean="0">
                <a:latin typeface="Times New Roman" panose="02020603050405020304" pitchFamily="18" charset="0"/>
                <a:cs typeface="Times New Roman" panose="02020603050405020304" pitchFamily="18" charset="0"/>
              </a:rPr>
              <a:t>would </a:t>
            </a:r>
            <a:r>
              <a:rPr lang="en-US" sz="2700" dirty="0">
                <a:latin typeface="Times New Roman" panose="02020603050405020304" pitchFamily="18" charset="0"/>
                <a:cs typeface="Times New Roman" panose="02020603050405020304" pitchFamily="18" charset="0"/>
              </a:rPr>
              <a:t>the system be convenient?</a:t>
            </a:r>
          </a:p>
          <a:p>
            <a:pPr marL="514350" lvl="0" indent="-514350">
              <a:buFont typeface="+mj-lt"/>
              <a:buAutoNum type="arabicPeriod"/>
            </a:pPr>
            <a:r>
              <a:rPr lang="en-US" sz="2700" dirty="0">
                <a:latin typeface="Times New Roman" panose="02020603050405020304" pitchFamily="18" charset="0"/>
                <a:cs typeface="Times New Roman" panose="02020603050405020304" pitchFamily="18" charset="0"/>
              </a:rPr>
              <a:t>How </a:t>
            </a:r>
            <a:r>
              <a:rPr lang="en-US" sz="2700" dirty="0" smtClean="0">
                <a:latin typeface="Times New Roman" panose="02020603050405020304" pitchFamily="18" charset="0"/>
                <a:cs typeface="Times New Roman" panose="02020603050405020304" pitchFamily="18" charset="0"/>
              </a:rPr>
              <a:t>would </a:t>
            </a:r>
            <a:r>
              <a:rPr lang="en-US" sz="2700" dirty="0">
                <a:latin typeface="Times New Roman" panose="02020603050405020304" pitchFamily="18" charset="0"/>
                <a:cs typeface="Times New Roman" panose="02020603050405020304" pitchFamily="18" charset="0"/>
              </a:rPr>
              <a:t>the system be </a:t>
            </a:r>
            <a:r>
              <a:rPr lang="en-US" sz="2700" dirty="0" smtClean="0">
                <a:latin typeface="Times New Roman" panose="02020603050405020304" pitchFamily="18" charset="0"/>
                <a:cs typeface="Times New Roman" panose="02020603050405020304" pitchFamily="18" charset="0"/>
              </a:rPr>
              <a:t>implemented, tested </a:t>
            </a:r>
            <a:r>
              <a:rPr lang="en-US" sz="2700" dirty="0">
                <a:latin typeface="Times New Roman" panose="02020603050405020304" pitchFamily="18" charset="0"/>
                <a:cs typeface="Times New Roman" panose="02020603050405020304" pitchFamily="18" charset="0"/>
              </a:rPr>
              <a:t>and validated?</a:t>
            </a:r>
          </a:p>
          <a:p>
            <a:pPr>
              <a:buFont typeface="Wingdings" panose="05000000000000000000" pitchFamily="2" charset="2"/>
              <a:buChar char="v"/>
            </a:pPr>
            <a:endParaRPr lang="en-US" sz="2700" b="1" dirty="0" smtClean="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499650"/>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100208"/>
            <a:ext cx="11397758" cy="546731"/>
          </a:xfrm>
          <a:solidFill>
            <a:schemeClr val="bg1"/>
          </a:solidFill>
        </p:spPr>
        <p:txBody>
          <a:bodyPr>
            <a:normAutofit fontScale="90000"/>
          </a:bodyPr>
          <a:lstStyle/>
          <a:p>
            <a:r>
              <a:rPr lang="en-US" sz="3000" b="1" dirty="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Delimitation</a:t>
            </a:r>
            <a:r>
              <a:rPr lang="en-US" sz="3000" b="1" dirty="0">
                <a:latin typeface="Times New Roman" panose="02020603050405020304" pitchFamily="18" charset="0"/>
                <a:cs typeface="Times New Roman" panose="02020603050405020304" pitchFamily="18" charset="0"/>
              </a:rPr>
              <a:t>.</a:t>
            </a:r>
            <a:r>
              <a:rPr lang="en-US" b="1" dirty="0"/>
              <a:t/>
            </a:r>
            <a:br>
              <a:rPr lang="en-US" b="1" dirty="0"/>
            </a:br>
            <a:endParaRPr lang="en-US" dirty="0"/>
          </a:p>
        </p:txBody>
      </p:sp>
      <p:sp>
        <p:nvSpPr>
          <p:cNvPr id="3" name="Content Placeholder 2"/>
          <p:cNvSpPr>
            <a:spLocks noGrp="1"/>
          </p:cNvSpPr>
          <p:nvPr>
            <p:ph idx="1"/>
          </p:nvPr>
        </p:nvSpPr>
        <p:spPr>
          <a:xfrm>
            <a:off x="677334" y="646939"/>
            <a:ext cx="11397756" cy="6092064"/>
          </a:xfrm>
          <a:solidFill>
            <a:schemeClr val="bg1"/>
          </a:solidFill>
        </p:spPr>
        <p:txBody>
          <a:bodyPr>
            <a:normAutofit/>
          </a:bodyPr>
          <a:lstStyle/>
          <a:p>
            <a:pPr>
              <a:buFont typeface="Wingdings" panose="05000000000000000000" pitchFamily="2" charset="2"/>
              <a:buChar char="v"/>
            </a:pPr>
            <a:r>
              <a:rPr lang="en-US" sz="2700" dirty="0" smtClean="0">
                <a:latin typeface="Times New Roman" panose="02020603050405020304" pitchFamily="18" charset="0"/>
                <a:cs typeface="Times New Roman" panose="02020603050405020304" pitchFamily="18" charset="0"/>
              </a:rPr>
              <a:t>This </a:t>
            </a:r>
            <a:r>
              <a:rPr lang="en-US" sz="2700" dirty="0">
                <a:latin typeface="Times New Roman" panose="02020603050405020304" pitchFamily="18" charset="0"/>
                <a:cs typeface="Times New Roman" panose="02020603050405020304" pitchFamily="18" charset="0"/>
              </a:rPr>
              <a:t>study </a:t>
            </a:r>
            <a:r>
              <a:rPr lang="en-US" sz="2700" dirty="0" smtClean="0">
                <a:latin typeface="Times New Roman" panose="02020603050405020304" pitchFamily="18" charset="0"/>
                <a:cs typeface="Times New Roman" panose="02020603050405020304" pitchFamily="18" charset="0"/>
              </a:rPr>
              <a:t>only targeted </a:t>
            </a:r>
            <a:r>
              <a:rPr lang="en-US" sz="2700" dirty="0">
                <a:latin typeface="Times New Roman" panose="02020603050405020304" pitchFamily="18" charset="0"/>
                <a:cs typeface="Times New Roman" panose="02020603050405020304" pitchFamily="18" charset="0"/>
              </a:rPr>
              <a:t>the landlords and tenants who </a:t>
            </a:r>
            <a:r>
              <a:rPr lang="en-US" sz="2700" dirty="0" smtClean="0">
                <a:latin typeface="Times New Roman" panose="02020603050405020304" pitchFamily="18" charset="0"/>
                <a:cs typeface="Times New Roman" panose="02020603050405020304" pitchFamily="18" charset="0"/>
              </a:rPr>
              <a:t>were </a:t>
            </a:r>
            <a:r>
              <a:rPr lang="en-US" sz="2700" dirty="0">
                <a:latin typeface="Times New Roman" panose="02020603050405020304" pitchFamily="18" charset="0"/>
                <a:cs typeface="Times New Roman" panose="02020603050405020304" pitchFamily="18" charset="0"/>
              </a:rPr>
              <a:t>within the Rongo </a:t>
            </a:r>
            <a:r>
              <a:rPr lang="en-US" sz="2700" dirty="0" smtClean="0">
                <a:latin typeface="Times New Roman" panose="02020603050405020304" pitchFamily="18" charset="0"/>
                <a:cs typeface="Times New Roman" panose="02020603050405020304" pitchFamily="18" charset="0"/>
              </a:rPr>
              <a:t>community. Initially </a:t>
            </a:r>
            <a:r>
              <a:rPr lang="en-US" sz="2700" dirty="0">
                <a:latin typeface="Times New Roman" panose="02020603050405020304" pitchFamily="18" charset="0"/>
                <a:cs typeface="Times New Roman" panose="02020603050405020304" pitchFamily="18" charset="0"/>
              </a:rPr>
              <a:t>this study </a:t>
            </a:r>
            <a:r>
              <a:rPr lang="en-US" sz="2700" dirty="0" smtClean="0">
                <a:latin typeface="Times New Roman" panose="02020603050405020304" pitchFamily="18" charset="0"/>
                <a:cs typeface="Times New Roman" panose="02020603050405020304" pitchFamily="18" charset="0"/>
              </a:rPr>
              <a:t>confined </a:t>
            </a:r>
            <a:r>
              <a:rPr lang="en-US" sz="2700" dirty="0">
                <a:latin typeface="Times New Roman" panose="02020603050405020304" pitchFamily="18" charset="0"/>
                <a:cs typeface="Times New Roman" panose="02020603050405020304" pitchFamily="18" charset="0"/>
              </a:rPr>
              <a:t>itself to </a:t>
            </a:r>
            <a:r>
              <a:rPr lang="en-US" sz="2700" dirty="0" smtClean="0">
                <a:latin typeface="Times New Roman" panose="02020603050405020304" pitchFamily="18" charset="0"/>
                <a:cs typeface="Times New Roman" panose="02020603050405020304" pitchFamily="18" charset="0"/>
              </a:rPr>
              <a:t>questionnaires. </a:t>
            </a:r>
          </a:p>
          <a:p>
            <a:pPr marL="0" indent="0">
              <a:buNone/>
            </a:pPr>
            <a:r>
              <a:rPr lang="en-GB" sz="2700" b="1" dirty="0" smtClean="0">
                <a:solidFill>
                  <a:schemeClr val="accent2"/>
                </a:solidFill>
                <a:latin typeface="Times New Roman" panose="02020603050405020304" pitchFamily="18" charset="0"/>
                <a:cs typeface="Times New Roman" panose="02020603050405020304" pitchFamily="18" charset="0"/>
              </a:rPr>
              <a:t>Limitation </a:t>
            </a:r>
            <a:r>
              <a:rPr lang="en-GB" sz="2700" b="1" dirty="0">
                <a:solidFill>
                  <a:schemeClr val="accent2"/>
                </a:solidFill>
                <a:latin typeface="Times New Roman" panose="02020603050405020304" pitchFamily="18" charset="0"/>
                <a:cs typeface="Times New Roman" panose="02020603050405020304" pitchFamily="18" charset="0"/>
              </a:rPr>
              <a:t>of the </a:t>
            </a:r>
            <a:r>
              <a:rPr lang="en-GB" sz="2700" b="1" dirty="0" smtClean="0">
                <a:solidFill>
                  <a:schemeClr val="accent2"/>
                </a:solidFill>
                <a:latin typeface="Times New Roman" panose="02020603050405020304" pitchFamily="18" charset="0"/>
                <a:cs typeface="Times New Roman" panose="02020603050405020304" pitchFamily="18" charset="0"/>
              </a:rPr>
              <a:t>Study. </a:t>
            </a:r>
            <a:endParaRPr lang="en-US" sz="2700" b="1" dirty="0">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700" dirty="0" smtClean="0">
                <a:latin typeface="Times New Roman" panose="02020603050405020304" pitchFamily="18" charset="0"/>
                <a:cs typeface="Times New Roman" panose="02020603050405020304" pitchFamily="18" charset="0"/>
              </a:rPr>
              <a:t> Inadequate resources to study whole region and h</a:t>
            </a:r>
            <a:r>
              <a:rPr lang="en-US" sz="2700" dirty="0" smtClean="0">
                <a:latin typeface="Times New Roman" panose="02020603050405020304" pitchFamily="18" charset="0"/>
                <a:cs typeface="Times New Roman" panose="02020603050405020304" pitchFamily="18" charset="0"/>
              </a:rPr>
              <a:t>arsh weather conditions.</a:t>
            </a:r>
          </a:p>
          <a:p>
            <a:pPr>
              <a:buFont typeface="Wingdings" panose="05000000000000000000" pitchFamily="2" charset="2"/>
              <a:buChar char="v"/>
            </a:pPr>
            <a:r>
              <a:rPr lang="en-US" sz="2700" dirty="0" smtClean="0">
                <a:latin typeface="Times New Roman" panose="02020603050405020304" pitchFamily="18" charset="0"/>
                <a:cs typeface="Times New Roman" panose="02020603050405020304" pitchFamily="18" charset="0"/>
              </a:rPr>
              <a:t>Inadequate financial resources and language barrier.</a:t>
            </a:r>
          </a:p>
          <a:p>
            <a:pPr marL="0" indent="0">
              <a:buNone/>
            </a:pPr>
            <a:r>
              <a:rPr lang="en-US" sz="2700" b="1" dirty="0">
                <a:solidFill>
                  <a:schemeClr val="accent2"/>
                </a:solidFill>
                <a:latin typeface="Times New Roman" panose="02020603050405020304" pitchFamily="18" charset="0"/>
                <a:cs typeface="Times New Roman" panose="02020603050405020304" pitchFamily="18" charset="0"/>
              </a:rPr>
              <a:t>Significance</a:t>
            </a:r>
            <a:r>
              <a:rPr lang="en-US" sz="2700" b="1" dirty="0" smtClean="0">
                <a:solidFill>
                  <a:schemeClr val="accent2"/>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This research work will enhance the efficiency and effectiveness of follow up of the payments done by the tenants. </a:t>
            </a:r>
          </a:p>
          <a:p>
            <a:pPr>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This will improve the system and make it more technologically convenient for the landlords enabling them to follow up rent payment easily.</a:t>
            </a:r>
          </a:p>
          <a:p>
            <a:pPr marL="0" indent="0">
              <a:buNone/>
            </a:pPr>
            <a:endParaRPr lang="en-US" sz="2700" dirty="0">
              <a:solidFill>
                <a:schemeClr val="accent2"/>
              </a:solidFill>
            </a:endParaRPr>
          </a:p>
        </p:txBody>
      </p:sp>
    </p:spTree>
    <p:extLst>
      <p:ext uri="{BB962C8B-B14F-4D97-AF65-F5344CB8AC3E}">
        <p14:creationId xmlns:p14="http://schemas.microsoft.com/office/powerpoint/2010/main" val="124973561"/>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3539"/>
            <a:ext cx="11360178" cy="992509"/>
          </a:xfrm>
          <a:solidFill>
            <a:schemeClr val="bg1"/>
          </a:solidFill>
        </p:spPr>
        <p:txBody>
          <a:bodyPr>
            <a:normAutofit fontScale="90000"/>
          </a:bodyPr>
          <a:lstStyle/>
          <a:p>
            <a:r>
              <a:rPr lang="en-US" sz="3000" b="1" dirty="0">
                <a:solidFill>
                  <a:schemeClr val="accent2"/>
                </a:solidFill>
                <a:latin typeface="Times New Roman" panose="02020603050405020304" pitchFamily="18" charset="0"/>
                <a:cs typeface="Times New Roman" panose="02020603050405020304" pitchFamily="18" charset="0"/>
              </a:rPr>
              <a:t>Chapter </a:t>
            </a:r>
            <a:r>
              <a:rPr lang="en-US" sz="3000" b="1" dirty="0" smtClean="0">
                <a:solidFill>
                  <a:schemeClr val="accent2"/>
                </a:solidFill>
                <a:latin typeface="Times New Roman" panose="02020603050405020304" pitchFamily="18" charset="0"/>
                <a:cs typeface="Times New Roman" panose="02020603050405020304" pitchFamily="18" charset="0"/>
              </a:rPr>
              <a:t>2:</a:t>
            </a:r>
            <a:r>
              <a:rPr lang="en-US" sz="3000" b="1" dirty="0" smtClean="0">
                <a:latin typeface="Times New Roman" panose="02020603050405020304" pitchFamily="18" charset="0"/>
                <a:cs typeface="Times New Roman" panose="02020603050405020304" pitchFamily="18" charset="0"/>
              </a:rPr>
              <a:t>Research </a:t>
            </a:r>
            <a:r>
              <a:rPr lang="en-US" sz="3000" b="1" dirty="0">
                <a:latin typeface="Times New Roman" panose="02020603050405020304" pitchFamily="18" charset="0"/>
                <a:cs typeface="Times New Roman" panose="02020603050405020304" pitchFamily="18" charset="0"/>
              </a:rPr>
              <a:t>gap.</a:t>
            </a:r>
            <a:r>
              <a:rPr lang="en-US" b="1" dirty="0"/>
              <a:t/>
            </a:r>
            <a:br>
              <a:rPr lang="en-US" b="1" dirty="0"/>
            </a:br>
            <a:endParaRPr lang="en-US" dirty="0"/>
          </a:p>
        </p:txBody>
      </p:sp>
      <p:sp>
        <p:nvSpPr>
          <p:cNvPr id="3" name="Content Placeholder 2"/>
          <p:cNvSpPr>
            <a:spLocks noGrp="1"/>
          </p:cNvSpPr>
          <p:nvPr>
            <p:ph idx="1"/>
          </p:nvPr>
        </p:nvSpPr>
        <p:spPr>
          <a:xfrm>
            <a:off x="677334" y="1146047"/>
            <a:ext cx="11360178" cy="5555377"/>
          </a:xfrm>
          <a:solidFill>
            <a:schemeClr val="bg1"/>
          </a:solidFill>
        </p:spPr>
        <p:txBody>
          <a:bodyPr/>
          <a:lstStyle/>
          <a:p>
            <a:pPr>
              <a:buFont typeface="Wingdings" panose="05000000000000000000" pitchFamily="2" charset="2"/>
              <a:buChar char="v"/>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current system </a:t>
            </a:r>
            <a:r>
              <a:rPr lang="en-US" sz="2700" dirty="0" smtClean="0">
                <a:latin typeface="Times New Roman" panose="02020603050405020304" pitchFamily="18" charset="0"/>
                <a:cs typeface="Times New Roman" panose="02020603050405020304" pitchFamily="18" charset="0"/>
              </a:rPr>
              <a:t>was </a:t>
            </a:r>
            <a:r>
              <a:rPr lang="en-US" sz="2700" dirty="0">
                <a:latin typeface="Times New Roman" panose="02020603050405020304" pitchFamily="18" charset="0"/>
                <a:cs typeface="Times New Roman" panose="02020603050405020304" pitchFamily="18" charset="0"/>
              </a:rPr>
              <a:t>faced with many limitations like prone to errors, </a:t>
            </a:r>
            <a:r>
              <a:rPr lang="en-US" sz="2700" dirty="0" smtClean="0">
                <a:latin typeface="Times New Roman" panose="02020603050405020304" pitchFamily="18" charset="0"/>
                <a:cs typeface="Times New Roman" panose="02020603050405020304" pitchFamily="18" charset="0"/>
              </a:rPr>
              <a:t>duplication </a:t>
            </a:r>
            <a:r>
              <a:rPr lang="en-US" sz="2700" dirty="0">
                <a:latin typeface="Times New Roman" panose="02020603050405020304" pitchFamily="18" charset="0"/>
                <a:cs typeface="Times New Roman" panose="02020603050405020304" pitchFamily="18" charset="0"/>
              </a:rPr>
              <a:t>of data, time </a:t>
            </a:r>
            <a:r>
              <a:rPr lang="en-US" sz="2700" dirty="0" smtClean="0">
                <a:latin typeface="Times New Roman" panose="02020603050405020304" pitchFamily="18" charset="0"/>
                <a:cs typeface="Times New Roman" panose="02020603050405020304" pitchFamily="18" charset="0"/>
              </a:rPr>
              <a:t>consuming and above </a:t>
            </a:r>
            <a:r>
              <a:rPr lang="en-US" sz="2700" dirty="0">
                <a:latin typeface="Times New Roman" panose="02020603050405020304" pitchFamily="18" charset="0"/>
                <a:cs typeface="Times New Roman" panose="02020603050405020304" pitchFamily="18" charset="0"/>
              </a:rPr>
              <a:t>all insecurity. </a:t>
            </a:r>
            <a:endParaRPr lang="en-US" sz="2700" dirty="0" smtClean="0">
              <a:latin typeface="Times New Roman" panose="02020603050405020304" pitchFamily="18" charset="0"/>
              <a:cs typeface="Times New Roman" panose="02020603050405020304" pitchFamily="18" charset="0"/>
            </a:endParaRPr>
          </a:p>
          <a:p>
            <a:pPr marL="0" indent="0">
              <a:buNone/>
            </a:pPr>
            <a:r>
              <a:rPr lang="en-US" sz="2700" b="1" dirty="0" smtClean="0">
                <a:solidFill>
                  <a:schemeClr val="accent2"/>
                </a:solidFill>
                <a:latin typeface="Times New Roman" panose="02020603050405020304" pitchFamily="18" charset="0"/>
                <a:cs typeface="Times New Roman" panose="02020603050405020304" pitchFamily="18" charset="0"/>
              </a:rPr>
              <a:t>Conceptual framework.</a:t>
            </a:r>
          </a:p>
          <a:p>
            <a:pPr marL="0" indent="0">
              <a:buNone/>
            </a:pPr>
            <a:endParaRPr lang="en-US" sz="2700"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en-US" sz="2700" b="1" dirty="0">
              <a:solidFill>
                <a:schemeClr val="accent2"/>
              </a:solidFill>
              <a:latin typeface="Times New Roman" panose="02020603050405020304" pitchFamily="18" charset="0"/>
              <a:cs typeface="Times New Roman" panose="02020603050405020304" pitchFamily="18" charset="0"/>
            </a:endParaRPr>
          </a:p>
        </p:txBody>
      </p:sp>
      <p:sp>
        <p:nvSpPr>
          <p:cNvPr id="4" name="Text Box 2"/>
          <p:cNvSpPr txBox="1">
            <a:spLocks noChangeArrowheads="1"/>
          </p:cNvSpPr>
          <p:nvPr/>
        </p:nvSpPr>
        <p:spPr bwMode="auto">
          <a:xfrm>
            <a:off x="1954060" y="2779510"/>
            <a:ext cx="3544532" cy="2441575"/>
          </a:xfrm>
          <a:prstGeom prst="rect">
            <a:avLst/>
          </a:prstGeom>
          <a:solidFill>
            <a:schemeClr val="accent2"/>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Follow up system</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Testing. </a:t>
            </a:r>
          </a:p>
          <a:p>
            <a:pPr marL="342900" marR="0" lvl="0" indent="-342900">
              <a:lnSpc>
                <a:spcPct val="107000"/>
              </a:lnSpc>
              <a:spcBef>
                <a:spcPts val="0"/>
              </a:spcBef>
              <a:spcAft>
                <a:spcPts val="80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 Box 2"/>
          <p:cNvSpPr txBox="1">
            <a:spLocks noChangeArrowheads="1"/>
          </p:cNvSpPr>
          <p:nvPr/>
        </p:nvSpPr>
        <p:spPr bwMode="auto">
          <a:xfrm>
            <a:off x="6583807" y="2820263"/>
            <a:ext cx="3411963" cy="2491740"/>
          </a:xfrm>
          <a:prstGeom prst="rect">
            <a:avLst/>
          </a:prstGeom>
          <a:solidFill>
            <a:schemeClr val="accent2"/>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Rent </a:t>
            </a: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payment Records.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Date of payment.</a:t>
            </a: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Name of the tenant.</a:t>
            </a: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Amount paid.</a:t>
            </a: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Balance</a:t>
            </a:r>
          </a:p>
          <a:p>
            <a:pPr marL="45720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6" name="Straight Arrow Connector 5"/>
          <p:cNvCxnSpPr/>
          <p:nvPr/>
        </p:nvCxnSpPr>
        <p:spPr>
          <a:xfrm>
            <a:off x="5498592" y="3990772"/>
            <a:ext cx="1104900" cy="952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Rectangle 7"/>
          <p:cNvSpPr>
            <a:spLocks noChangeArrowheads="1"/>
          </p:cNvSpPr>
          <p:nvPr/>
        </p:nvSpPr>
        <p:spPr bwMode="auto">
          <a:xfrm>
            <a:off x="0" y="2255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p:cNvSpPr>
            <a:spLocks noChangeArrowheads="1"/>
          </p:cNvSpPr>
          <p:nvPr/>
        </p:nvSpPr>
        <p:spPr bwMode="auto">
          <a:xfrm>
            <a:off x="0" y="6827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210899656"/>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5261"/>
            <a:ext cx="11360178" cy="814191"/>
          </a:xfrm>
          <a:solidFill>
            <a:schemeClr val="bg1"/>
          </a:solidFill>
        </p:spPr>
        <p:txBody>
          <a:bodyPr>
            <a:normAutofit/>
          </a:bodyPr>
          <a:lstStyle/>
          <a:p>
            <a:r>
              <a:rPr lang="en-US" sz="2700" b="1" dirty="0">
                <a:solidFill>
                  <a:schemeClr val="accent2"/>
                </a:solidFill>
                <a:latin typeface="Times New Roman" panose="02020603050405020304" pitchFamily="18" charset="0"/>
                <a:cs typeface="Times New Roman" panose="02020603050405020304" pitchFamily="18" charset="0"/>
              </a:rPr>
              <a:t>Study population.</a:t>
            </a:r>
            <a:endParaRPr lang="en-US" sz="27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48032"/>
            <a:ext cx="11360178" cy="5440867"/>
          </a:xfrm>
          <a:solidFill>
            <a:schemeClr val="bg1"/>
          </a:solidFill>
        </p:spPr>
        <p:txBody>
          <a:bodyPr>
            <a:normAutofit/>
          </a:bodyPr>
          <a:lstStyle/>
          <a:p>
            <a:pPr>
              <a:buFont typeface="Wingdings" panose="05000000000000000000" pitchFamily="2" charset="2"/>
              <a:buChar char="v"/>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Rongo community </a:t>
            </a:r>
            <a:r>
              <a:rPr lang="en-US" sz="2700" dirty="0" smtClean="0">
                <a:latin typeface="Times New Roman" panose="02020603050405020304" pitchFamily="18" charset="0"/>
                <a:cs typeface="Times New Roman" panose="02020603050405020304" pitchFamily="18" charset="0"/>
              </a:rPr>
              <a:t>had </a:t>
            </a:r>
            <a:r>
              <a:rPr lang="en-US" sz="2700" dirty="0">
                <a:latin typeface="Times New Roman" panose="02020603050405020304" pitchFamily="18" charset="0"/>
                <a:cs typeface="Times New Roman" panose="02020603050405020304" pitchFamily="18" charset="0"/>
              </a:rPr>
              <a:t>a population of about five thousand people in total. </a:t>
            </a: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study population </a:t>
            </a:r>
            <a:r>
              <a:rPr lang="en-US" sz="2700" dirty="0" smtClean="0">
                <a:latin typeface="Times New Roman" panose="02020603050405020304" pitchFamily="18" charset="0"/>
                <a:cs typeface="Times New Roman" panose="02020603050405020304" pitchFamily="18" charset="0"/>
              </a:rPr>
              <a:t>was </a:t>
            </a:r>
            <a:r>
              <a:rPr lang="en-US" sz="2700" dirty="0">
                <a:latin typeface="Times New Roman" panose="02020603050405020304" pitchFamily="18" charset="0"/>
                <a:cs typeface="Times New Roman" panose="02020603050405020304" pitchFamily="18" charset="0"/>
              </a:rPr>
              <a:t>only </a:t>
            </a: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tenants and landlords living in the rooms who are about three thousand in number.</a:t>
            </a:r>
          </a:p>
          <a:p>
            <a:pPr>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The study population </a:t>
            </a:r>
            <a:r>
              <a:rPr lang="en-US" sz="2700" dirty="0" smtClean="0">
                <a:latin typeface="Times New Roman" panose="02020603050405020304" pitchFamily="18" charset="0"/>
                <a:cs typeface="Times New Roman" panose="02020603050405020304" pitchFamily="18" charset="0"/>
              </a:rPr>
              <a:t>was </a:t>
            </a:r>
            <a:r>
              <a:rPr lang="en-US" sz="2700" dirty="0">
                <a:latin typeface="Times New Roman" panose="02020603050405020304" pitchFamily="18" charset="0"/>
                <a:cs typeface="Times New Roman" panose="02020603050405020304" pitchFamily="18" charset="0"/>
              </a:rPr>
              <a:t>characterized by the type of rental houses they </a:t>
            </a:r>
            <a:r>
              <a:rPr lang="en-US" sz="2700" dirty="0" smtClean="0">
                <a:latin typeface="Times New Roman" panose="02020603050405020304" pitchFamily="18" charset="0"/>
                <a:cs typeface="Times New Roman" panose="02020603050405020304" pitchFamily="18" charset="0"/>
              </a:rPr>
              <a:t>lived </a:t>
            </a:r>
            <a:r>
              <a:rPr lang="en-US" sz="2700" dirty="0">
                <a:latin typeface="Times New Roman" panose="02020603050405020304" pitchFamily="18" charset="0"/>
                <a:cs typeface="Times New Roman" panose="02020603050405020304" pitchFamily="18" charset="0"/>
              </a:rPr>
              <a:t>in and gender. </a:t>
            </a:r>
          </a:p>
          <a:p>
            <a:pPr marL="0" indent="0">
              <a:buNone/>
            </a:pPr>
            <a:r>
              <a:rPr lang="en-US" sz="2700" b="1" dirty="0">
                <a:solidFill>
                  <a:schemeClr val="accent2"/>
                </a:solidFill>
                <a:latin typeface="Times New Roman" panose="02020603050405020304" pitchFamily="18" charset="0"/>
                <a:cs typeface="Times New Roman" panose="02020603050405020304" pitchFamily="18" charset="0"/>
              </a:rPr>
              <a:t>Research instrument and data collection procedure</a:t>
            </a:r>
            <a:r>
              <a:rPr lang="en-US" sz="2700" b="1" dirty="0" smtClean="0">
                <a:solidFill>
                  <a:schemeClr val="accent2"/>
                </a:solidFill>
                <a:latin typeface="Times New Roman" panose="02020603050405020304" pitchFamily="18" charset="0"/>
                <a:cs typeface="Times New Roman" panose="02020603050405020304" pitchFamily="18" charset="0"/>
              </a:rPr>
              <a:t>.</a:t>
            </a:r>
          </a:p>
          <a:p>
            <a:pPr marL="0" indent="0">
              <a:buNone/>
            </a:pPr>
            <a:r>
              <a:rPr lang="en-US" sz="2700" b="1" dirty="0">
                <a:solidFill>
                  <a:schemeClr val="accent2"/>
                </a:solidFill>
                <a:latin typeface="Times New Roman" panose="02020603050405020304" pitchFamily="18" charset="0"/>
                <a:cs typeface="Times New Roman" panose="02020603050405020304" pitchFamily="18" charset="0"/>
              </a:rPr>
              <a:t> Observation.</a:t>
            </a:r>
          </a:p>
          <a:p>
            <a:pPr>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I </a:t>
            </a:r>
            <a:r>
              <a:rPr lang="en-US" sz="2700" dirty="0" smtClean="0">
                <a:latin typeface="Times New Roman" panose="02020603050405020304" pitchFamily="18" charset="0"/>
                <a:cs typeface="Times New Roman" panose="02020603050405020304" pitchFamily="18" charset="0"/>
              </a:rPr>
              <a:t>observed </a:t>
            </a:r>
            <a:r>
              <a:rPr lang="en-US" sz="2700" dirty="0">
                <a:latin typeface="Times New Roman" panose="02020603050405020304" pitchFamily="18" charset="0"/>
                <a:cs typeface="Times New Roman" panose="02020603050405020304" pitchFamily="18" charset="0"/>
              </a:rPr>
              <a:t>tenants, caretakers and landlords as they </a:t>
            </a:r>
            <a:r>
              <a:rPr lang="en-US" sz="2700" dirty="0" smtClean="0">
                <a:latin typeface="Times New Roman" panose="02020603050405020304" pitchFamily="18" charset="0"/>
                <a:cs typeface="Times New Roman" panose="02020603050405020304" pitchFamily="18" charset="0"/>
              </a:rPr>
              <a:t>carried </a:t>
            </a:r>
            <a:r>
              <a:rPr lang="en-US" sz="2700" dirty="0">
                <a:latin typeface="Times New Roman" panose="02020603050405020304" pitchFamily="18" charset="0"/>
                <a:cs typeface="Times New Roman" panose="02020603050405020304" pitchFamily="18" charset="0"/>
              </a:rPr>
              <a:t>out activities in the following up payments.</a:t>
            </a:r>
          </a:p>
          <a:p>
            <a:pPr marL="0" indent="0">
              <a:buNone/>
            </a:pPr>
            <a:endParaRPr lang="en-US" sz="2700" dirty="0"/>
          </a:p>
        </p:txBody>
      </p:sp>
    </p:spTree>
    <p:extLst>
      <p:ext uri="{BB962C8B-B14F-4D97-AF65-F5344CB8AC3E}">
        <p14:creationId xmlns:p14="http://schemas.microsoft.com/office/powerpoint/2010/main" val="1899862964"/>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8576"/>
            <a:ext cx="11372704" cy="539578"/>
          </a:xfrm>
          <a:solidFill>
            <a:schemeClr val="bg1"/>
          </a:solidFill>
        </p:spPr>
        <p:txBody>
          <a:bodyPr>
            <a:normAutofit fontScale="90000"/>
          </a:bodyPr>
          <a:lstStyle/>
          <a:p>
            <a:r>
              <a:rPr lang="en-US" sz="2700" b="1" dirty="0" smtClean="0">
                <a:solidFill>
                  <a:schemeClr val="accent2"/>
                </a:solidFill>
                <a:latin typeface="Times New Roman" panose="02020603050405020304" pitchFamily="18" charset="0"/>
                <a:cs typeface="Times New Roman" panose="02020603050405020304" pitchFamily="18" charset="0"/>
              </a:rPr>
              <a:t> </a:t>
            </a:r>
            <a:r>
              <a:rPr lang="en-US" sz="3000" b="1" dirty="0">
                <a:solidFill>
                  <a:schemeClr val="accent2"/>
                </a:solidFill>
                <a:latin typeface="Times New Roman" panose="02020603050405020304" pitchFamily="18" charset="0"/>
                <a:cs typeface="Times New Roman" panose="02020603050405020304" pitchFamily="18" charset="0"/>
              </a:rPr>
              <a:t>Interview. </a:t>
            </a:r>
            <a:r>
              <a:rPr lang="en-US" sz="2700" b="1" dirty="0">
                <a:solidFill>
                  <a:schemeClr val="accent2"/>
                </a:solidFill>
                <a:latin typeface="Times New Roman" panose="02020603050405020304" pitchFamily="18" charset="0"/>
                <a:cs typeface="Times New Roman" panose="02020603050405020304" pitchFamily="18" charset="0"/>
              </a:rPr>
              <a:t/>
            </a:r>
            <a:br>
              <a:rPr lang="en-US" sz="2700" b="1" dirty="0">
                <a:solidFill>
                  <a:schemeClr val="accent2"/>
                </a:solidFill>
                <a:latin typeface="Times New Roman" panose="02020603050405020304" pitchFamily="18" charset="0"/>
                <a:cs typeface="Times New Roman" panose="02020603050405020304" pitchFamily="18" charset="0"/>
              </a:rPr>
            </a:br>
            <a:r>
              <a:rPr lang="en-US" sz="2700" b="1" dirty="0">
                <a:solidFill>
                  <a:schemeClr val="accent2"/>
                </a:solidFill>
                <a:latin typeface="Times New Roman" panose="02020603050405020304" pitchFamily="18" charset="0"/>
                <a:cs typeface="Times New Roman" panose="02020603050405020304" pitchFamily="18" charset="0"/>
              </a:rPr>
              <a:t/>
            </a:r>
            <a:br>
              <a:rPr lang="en-US" sz="2700" b="1" dirty="0">
                <a:solidFill>
                  <a:schemeClr val="accent2"/>
                </a:solidFill>
                <a:latin typeface="Times New Roman" panose="02020603050405020304" pitchFamily="18" charset="0"/>
                <a:cs typeface="Times New Roman" panose="02020603050405020304" pitchFamily="18" charset="0"/>
              </a:rPr>
            </a:br>
            <a:endParaRPr lang="en-US" sz="27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648153"/>
            <a:ext cx="11372704" cy="6090850"/>
          </a:xfrm>
          <a:solidFill>
            <a:schemeClr val="bg1"/>
          </a:solidFill>
        </p:spPr>
        <p:txBody>
          <a:bodyPr>
            <a:noAutofit/>
          </a:bodyPr>
          <a:lstStyle/>
          <a:p>
            <a:pPr>
              <a:buFont typeface="Wingdings" panose="05000000000000000000" pitchFamily="2" charset="2"/>
              <a:buChar char="v"/>
            </a:pPr>
            <a:r>
              <a:rPr lang="en-US" sz="2700" dirty="0" smtClean="0">
                <a:latin typeface="Times New Roman" panose="02020603050405020304" pitchFamily="18" charset="0"/>
                <a:cs typeface="Times New Roman" panose="02020603050405020304" pitchFamily="18" charset="0"/>
              </a:rPr>
              <a:t>Landlords </a:t>
            </a:r>
            <a:r>
              <a:rPr lang="en-US" sz="2700" dirty="0">
                <a:latin typeface="Times New Roman" panose="02020603050405020304" pitchFamily="18" charset="0"/>
                <a:cs typeface="Times New Roman" panose="02020603050405020304" pitchFamily="18" charset="0"/>
              </a:rPr>
              <a:t>of different </a:t>
            </a:r>
            <a:r>
              <a:rPr lang="en-US" sz="2700" dirty="0" smtClean="0">
                <a:latin typeface="Times New Roman" panose="02020603050405020304" pitchFamily="18" charset="0"/>
                <a:cs typeface="Times New Roman" panose="02020603050405020304" pitchFamily="18" charset="0"/>
              </a:rPr>
              <a:t>rental </a:t>
            </a:r>
            <a:r>
              <a:rPr lang="en-US" sz="2700" dirty="0">
                <a:latin typeface="Times New Roman" panose="02020603050405020304" pitchFamily="18" charset="0"/>
                <a:cs typeface="Times New Roman" panose="02020603050405020304" pitchFamily="18" charset="0"/>
              </a:rPr>
              <a:t>houses </a:t>
            </a:r>
            <a:r>
              <a:rPr lang="en-US" sz="2700" dirty="0" smtClean="0">
                <a:latin typeface="Times New Roman" panose="02020603050405020304" pitchFamily="18" charset="0"/>
                <a:cs typeface="Times New Roman" panose="02020603050405020304" pitchFamily="18" charset="0"/>
              </a:rPr>
              <a:t>were randomly </a:t>
            </a:r>
            <a:r>
              <a:rPr lang="en-US" sz="2700" dirty="0">
                <a:latin typeface="Times New Roman" panose="02020603050405020304" pitchFamily="18" charset="0"/>
                <a:cs typeface="Times New Roman" panose="02020603050405020304" pitchFamily="18" charset="0"/>
              </a:rPr>
              <a:t>selected and interviewed </a:t>
            </a:r>
            <a:r>
              <a:rPr lang="en-US" sz="2700" dirty="0" smtClean="0">
                <a:latin typeface="Times New Roman" panose="02020603050405020304" pitchFamily="18" charset="0"/>
                <a:cs typeface="Times New Roman" panose="02020603050405020304" pitchFamily="18" charset="0"/>
              </a:rPr>
              <a:t>.</a:t>
            </a:r>
          </a:p>
          <a:p>
            <a:pPr marL="0" indent="0">
              <a:buNone/>
            </a:pPr>
            <a:r>
              <a:rPr lang="en-US" sz="2700" b="1" dirty="0" smtClean="0">
                <a:solidFill>
                  <a:schemeClr val="accent2"/>
                </a:solidFill>
                <a:latin typeface="Times New Roman" panose="02020603050405020304" pitchFamily="18" charset="0"/>
                <a:cs typeface="Times New Roman" panose="02020603050405020304" pitchFamily="18" charset="0"/>
              </a:rPr>
              <a:t>Questionnaires.</a:t>
            </a:r>
            <a:endParaRPr lang="en-US" sz="2700" dirty="0" smtClean="0">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700" dirty="0" smtClean="0">
                <a:latin typeface="Times New Roman" panose="02020603050405020304" pitchFamily="18" charset="0"/>
                <a:cs typeface="Times New Roman" panose="02020603050405020304" pitchFamily="18" charset="0"/>
              </a:rPr>
              <a:t>Questionnaires were used </a:t>
            </a:r>
            <a:r>
              <a:rPr lang="en-GB" sz="2700" dirty="0">
                <a:latin typeface="Times New Roman" panose="02020603050405020304" pitchFamily="18" charset="0"/>
                <a:cs typeface="Times New Roman" panose="02020603050405020304" pitchFamily="18" charset="0"/>
              </a:rPr>
              <a:t>because they </a:t>
            </a:r>
            <a:r>
              <a:rPr lang="en-GB" sz="2700" dirty="0" smtClean="0">
                <a:latin typeface="Times New Roman" panose="02020603050405020304" pitchFamily="18" charset="0"/>
                <a:cs typeface="Times New Roman" panose="02020603050405020304" pitchFamily="18" charset="0"/>
              </a:rPr>
              <a:t>were </a:t>
            </a:r>
            <a:r>
              <a:rPr lang="en-GB" sz="2700" dirty="0">
                <a:latin typeface="Times New Roman" panose="02020603050405020304" pitchFamily="18" charset="0"/>
                <a:cs typeface="Times New Roman" panose="02020603050405020304" pitchFamily="18" charset="0"/>
              </a:rPr>
              <a:t>considered economical and easy to formulate and analyse. </a:t>
            </a:r>
            <a:endParaRPr lang="en-GB" sz="2700" dirty="0" smtClean="0">
              <a:latin typeface="Times New Roman" panose="02020603050405020304" pitchFamily="18" charset="0"/>
              <a:cs typeface="Times New Roman" panose="02020603050405020304" pitchFamily="18" charset="0"/>
            </a:endParaRPr>
          </a:p>
          <a:p>
            <a:pPr marL="0" indent="0">
              <a:buNone/>
            </a:pPr>
            <a:r>
              <a:rPr lang="en-US" sz="2700" b="1" dirty="0">
                <a:solidFill>
                  <a:schemeClr val="accent2"/>
                </a:solidFill>
                <a:latin typeface="Times New Roman" panose="02020603050405020304" pitchFamily="18" charset="0"/>
                <a:cs typeface="Times New Roman" panose="02020603050405020304" pitchFamily="18" charset="0"/>
              </a:rPr>
              <a:t>Sampling.</a:t>
            </a:r>
            <a:endParaRPr lang="en-GB" sz="27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700" dirty="0" smtClean="0">
                <a:latin typeface="Times New Roman" panose="02020603050405020304" pitchFamily="18" charset="0"/>
                <a:cs typeface="Times New Roman" panose="02020603050405020304" pitchFamily="18" charset="0"/>
              </a:rPr>
              <a:t>A </a:t>
            </a:r>
            <a:r>
              <a:rPr lang="en-US" sz="2700" dirty="0">
                <a:latin typeface="Times New Roman" panose="02020603050405020304" pitchFamily="18" charset="0"/>
                <a:cs typeface="Times New Roman" panose="02020603050405020304" pitchFamily="18" charset="0"/>
              </a:rPr>
              <a:t>Random sampling </a:t>
            </a:r>
            <a:r>
              <a:rPr lang="en-US" sz="2700" dirty="0" smtClean="0">
                <a:latin typeface="Times New Roman" panose="02020603050405020304" pitchFamily="18" charset="0"/>
                <a:cs typeface="Times New Roman" panose="02020603050405020304" pitchFamily="18" charset="0"/>
              </a:rPr>
              <a:t>was used </a:t>
            </a:r>
            <a:r>
              <a:rPr lang="en-US" sz="2700" dirty="0">
                <a:latin typeface="Times New Roman" panose="02020603050405020304" pitchFamily="18" charset="0"/>
                <a:cs typeface="Times New Roman" panose="02020603050405020304" pitchFamily="18" charset="0"/>
              </a:rPr>
              <a:t>to choose </a:t>
            </a:r>
            <a:r>
              <a:rPr lang="en-US" sz="2700" dirty="0" smtClean="0">
                <a:latin typeface="Times New Roman" panose="02020603050405020304" pitchFamily="18" charset="0"/>
                <a:cs typeface="Times New Roman" panose="02020603050405020304" pitchFamily="18" charset="0"/>
              </a:rPr>
              <a:t>tenants and landlords </a:t>
            </a:r>
            <a:r>
              <a:rPr lang="en-US" sz="2700" dirty="0">
                <a:latin typeface="Times New Roman" panose="02020603050405020304" pitchFamily="18" charset="0"/>
                <a:cs typeface="Times New Roman" panose="02020603050405020304" pitchFamily="18" charset="0"/>
              </a:rPr>
              <a:t>so as to  provide an unbiased selection method. </a:t>
            </a:r>
            <a:endParaRPr lang="en-US" sz="2700" dirty="0" smtClean="0">
              <a:latin typeface="Times New Roman" panose="02020603050405020304" pitchFamily="18" charset="0"/>
              <a:cs typeface="Times New Roman" panose="02020603050405020304" pitchFamily="18" charset="0"/>
            </a:endParaRPr>
          </a:p>
          <a:p>
            <a:pPr marL="0" indent="0">
              <a:buNone/>
            </a:pPr>
            <a:r>
              <a:rPr lang="en-US" sz="2700" b="1" dirty="0" smtClean="0">
                <a:solidFill>
                  <a:schemeClr val="accent2"/>
                </a:solidFill>
                <a:latin typeface="Times New Roman" panose="02020603050405020304" pitchFamily="18" charset="0"/>
                <a:cs typeface="Times New Roman" panose="02020603050405020304" pitchFamily="18" charset="0"/>
              </a:rPr>
              <a:t>Sample </a:t>
            </a:r>
            <a:r>
              <a:rPr lang="en-US" sz="2700" b="1" dirty="0">
                <a:solidFill>
                  <a:schemeClr val="accent2"/>
                </a:solidFill>
                <a:latin typeface="Times New Roman" panose="02020603050405020304" pitchFamily="18" charset="0"/>
                <a:cs typeface="Times New Roman" panose="02020603050405020304" pitchFamily="18" charset="0"/>
              </a:rPr>
              <a:t>size</a:t>
            </a:r>
            <a:r>
              <a:rPr lang="en-US" sz="2700" b="1" dirty="0" smtClean="0">
                <a:solidFill>
                  <a:schemeClr val="accent2"/>
                </a:solidFill>
                <a:latin typeface="Times New Roman" panose="02020603050405020304" pitchFamily="18" charset="0"/>
                <a:cs typeface="Times New Roman" panose="02020603050405020304" pitchFamily="18" charset="0"/>
              </a:rPr>
              <a:t>.</a:t>
            </a:r>
            <a:endParaRPr lang="en-US" sz="27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In my side there </a:t>
            </a:r>
            <a:r>
              <a:rPr lang="en-US" sz="2700" dirty="0" smtClean="0">
                <a:latin typeface="Times New Roman" panose="02020603050405020304" pitchFamily="18" charset="0"/>
                <a:cs typeface="Times New Roman" panose="02020603050405020304" pitchFamily="18" charset="0"/>
              </a:rPr>
              <a:t>was two </a:t>
            </a:r>
            <a:r>
              <a:rPr lang="en-US" sz="2700" dirty="0">
                <a:latin typeface="Times New Roman" panose="02020603050405020304" pitchFamily="18" charset="0"/>
                <a:cs typeface="Times New Roman" panose="02020603050405020304" pitchFamily="18" charset="0"/>
              </a:rPr>
              <a:t>sample sizes which </a:t>
            </a:r>
            <a:r>
              <a:rPr lang="en-US" sz="2700" dirty="0" smtClean="0">
                <a:latin typeface="Times New Roman" panose="02020603050405020304" pitchFamily="18" charset="0"/>
                <a:cs typeface="Times New Roman" panose="02020603050405020304" pitchFamily="18" charset="0"/>
              </a:rPr>
              <a:t>were </a:t>
            </a:r>
            <a:r>
              <a:rPr lang="en-US" sz="2700" dirty="0">
                <a:latin typeface="Times New Roman" panose="02020603050405020304" pitchFamily="18" charset="0"/>
                <a:cs typeface="Times New Roman" panose="02020603050405020304" pitchFamily="18" charset="0"/>
              </a:rPr>
              <a:t>the </a:t>
            </a:r>
            <a:r>
              <a:rPr lang="en-US" sz="2700" dirty="0" smtClean="0">
                <a:latin typeface="Times New Roman" panose="02020603050405020304" pitchFamily="18" charset="0"/>
                <a:cs typeface="Times New Roman" panose="02020603050405020304" pitchFamily="18" charset="0"/>
              </a:rPr>
              <a:t>landlords and </a:t>
            </a:r>
            <a:r>
              <a:rPr lang="en-US" sz="2700" dirty="0">
                <a:latin typeface="Times New Roman" panose="02020603050405020304" pitchFamily="18" charset="0"/>
                <a:cs typeface="Times New Roman" panose="02020603050405020304" pitchFamily="18" charset="0"/>
              </a:rPr>
              <a:t>above all the tenants. </a:t>
            </a:r>
            <a:endParaRPr lang="en-US" sz="27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GB" sz="2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22740"/>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208"/>
            <a:ext cx="11360178" cy="1286170"/>
          </a:xfrm>
          <a:solidFill>
            <a:schemeClr val="bg1"/>
          </a:solidFill>
        </p:spPr>
        <p:txBody>
          <a:bodyPr>
            <a:normAutofit fontScale="90000"/>
          </a:bodyPr>
          <a:lstStyle/>
          <a:p>
            <a:r>
              <a:rPr lang="en-US" sz="3200" b="1" dirty="0" smtClean="0"/>
              <a:t>Chapter 4; Data analysis, presentation and interpretation</a:t>
            </a:r>
            <a:r>
              <a:rPr lang="en-US" sz="3200" b="1" dirty="0"/>
              <a:t/>
            </a:r>
            <a:br>
              <a:rPr lang="en-US" sz="3200" b="1" dirty="0"/>
            </a:br>
            <a:r>
              <a:rPr lang="en-US" sz="2000" dirty="0">
                <a:solidFill>
                  <a:schemeClr val="tx1"/>
                </a:solidFill>
                <a:latin typeface="Times New Roman" panose="02020603050405020304" pitchFamily="18" charset="0"/>
                <a:cs typeface="Times New Roman" panose="02020603050405020304" pitchFamily="18" charset="0"/>
              </a:rPr>
              <a:t>The data was analyzed with the aid of a computer using Statistical Package for Social sciences version 20 </a:t>
            </a:r>
            <a:r>
              <a:rPr lang="en-US" sz="2000" dirty="0" smtClean="0">
                <a:solidFill>
                  <a:schemeClr val="tx1"/>
                </a:solidFill>
                <a:latin typeface="Times New Roman" panose="02020603050405020304" pitchFamily="18" charset="0"/>
                <a:cs typeface="Times New Roman" panose="02020603050405020304" pitchFamily="18" charset="0"/>
              </a:rPr>
              <a:t>as </a:t>
            </a:r>
            <a:r>
              <a:rPr lang="en-US" sz="2000" dirty="0">
                <a:solidFill>
                  <a:schemeClr val="tx1"/>
                </a:solidFill>
                <a:latin typeface="Times New Roman" panose="02020603050405020304" pitchFamily="18" charset="0"/>
                <a:cs typeface="Times New Roman" panose="02020603050405020304" pitchFamily="18" charset="0"/>
              </a:rPr>
              <a:t>a tool for analysis</a:t>
            </a:r>
            <a:r>
              <a:rPr lang="en-US" sz="2000" dirty="0">
                <a:latin typeface="Times New Roman" panose="02020603050405020304" pitchFamily="18" charset="0"/>
                <a:cs typeface="Times New Roman" panose="02020603050405020304" pitchFamily="18" charset="0"/>
              </a:rPr>
              <a:t>.</a:t>
            </a:r>
            <a:r>
              <a:rPr lang="en-US" b="1" dirty="0"/>
              <a:t/>
            </a:r>
            <a:br>
              <a:rPr lang="en-US" b="1" dirty="0"/>
            </a:br>
            <a:endParaRPr lang="en-US" dirty="0"/>
          </a:p>
        </p:txBody>
      </p:sp>
      <p:sp>
        <p:nvSpPr>
          <p:cNvPr id="9" name="Rectangle 3"/>
          <p:cNvSpPr>
            <a:spLocks noChangeArrowheads="1"/>
          </p:cNvSpPr>
          <p:nvPr/>
        </p:nvSpPr>
        <p:spPr bwMode="auto">
          <a:xfrm>
            <a:off x="677335" y="1386378"/>
            <a:ext cx="11360177" cy="1415724"/>
          </a:xfrm>
          <a:prstGeom prst="rect">
            <a:avLst/>
          </a:prstGeom>
          <a:solidFill>
            <a:schemeClr val="bg1"/>
          </a:solidFill>
          <a:ln>
            <a:noFill/>
          </a:ln>
          <a:effectLst/>
        </p:spPr>
        <p:txBody>
          <a:bodyPr vert="horz" wrap="square" lIns="0" tIns="152352"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Respondents return rate on the questionnaires.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total number of questionnaires disbursed were 50 and 40 (80%) were returned. This rate of return was considered adequate according to (Dilliman 2000).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623601938"/>
              </p:ext>
            </p:extLst>
          </p:nvPr>
        </p:nvGraphicFramePr>
        <p:xfrm>
          <a:off x="814192" y="2906040"/>
          <a:ext cx="8599684" cy="1954059"/>
        </p:xfrm>
        <a:graphic>
          <a:graphicData uri="http://schemas.openxmlformats.org/drawingml/2006/table">
            <a:tbl>
              <a:tblPr firstRow="1" firstCol="1" bandRow="1"/>
              <a:tblGrid>
                <a:gridCol w="1442960"/>
                <a:gridCol w="2756366"/>
                <a:gridCol w="2079113"/>
                <a:gridCol w="2321245"/>
              </a:tblGrid>
              <a:tr h="651353">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Category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Instruments distributed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Instruments collected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Percentage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1353">
                <a:tc>
                  <a:txBody>
                    <a:bodyPr/>
                    <a:lstStyle/>
                    <a:p>
                      <a:pPr marL="0" marR="0" algn="just">
                        <a:lnSpc>
                          <a:spcPct val="150000"/>
                        </a:lnSpc>
                        <a:spcBef>
                          <a:spcPts val="120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Respondents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1353">
                <a:tc>
                  <a:txBody>
                    <a:bodyPr/>
                    <a:lstStyle/>
                    <a:p>
                      <a:pPr marL="0" marR="0" algn="just">
                        <a:lnSpc>
                          <a:spcPct val="150000"/>
                        </a:lnSpc>
                        <a:spcBef>
                          <a:spcPts val="120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83913237"/>
      </p:ext>
    </p:extLst>
  </p:cSld>
  <p:clrMapOvr>
    <a:masterClrMapping/>
  </p:clrMapOvr>
  <mc:AlternateContent xmlns:mc="http://schemas.openxmlformats.org/markup-compatibility/2006" xmlns:p14="http://schemas.microsoft.com/office/powerpoint/2010/main">
    <mc:Choice Requires="p14">
      <p:transition spd="slow" p14:dur="2250" advClick="0" advTm="60000">
        <p14:pan dir="d"/>
      </p:transition>
    </mc:Choice>
    <mc:Fallback xmlns="">
      <p:transition spd="slow" advClick="0" advTm="60000">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2788</TotalTime>
  <Words>1623</Words>
  <Application>Microsoft Office PowerPoint</Application>
  <PresentationFormat>Widescreen</PresentationFormat>
  <Paragraphs>344</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Symbol</vt:lpstr>
      <vt:lpstr>Times New Roman</vt:lpstr>
      <vt:lpstr>Trebuchet MS</vt:lpstr>
      <vt:lpstr>Wingdings</vt:lpstr>
      <vt:lpstr>Wingdings 3</vt:lpstr>
      <vt:lpstr>Facet</vt:lpstr>
      <vt:lpstr>PowerPoint Presentation</vt:lpstr>
      <vt:lpstr> Background of the study. </vt:lpstr>
      <vt:lpstr>Statement of the problem. </vt:lpstr>
      <vt:lpstr> Specific Objectives</vt:lpstr>
      <vt:lpstr> Delimitation. </vt:lpstr>
      <vt:lpstr>Chapter 2:Research gap. </vt:lpstr>
      <vt:lpstr>Study population.</vt:lpstr>
      <vt:lpstr> Interview.   </vt:lpstr>
      <vt:lpstr>Chapter 4; Data analysis, presentation and interpretation The data was analyzed with the aid of a computer using Statistical Package for Social sciences version 20 as a tool for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demo</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raslitepro</dc:creator>
  <cp:lastModifiedBy>raslitepro</cp:lastModifiedBy>
  <cp:revision>153</cp:revision>
  <dcterms:created xsi:type="dcterms:W3CDTF">2019-11-07T13:30:28Z</dcterms:created>
  <dcterms:modified xsi:type="dcterms:W3CDTF">2020-10-15T13:27:13Z</dcterms:modified>
</cp:coreProperties>
</file>