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3" r:id="rId27"/>
    <p:sldId id="334" r:id="rId28"/>
    <p:sldId id="335" r:id="rId29"/>
    <p:sldId id="336" r:id="rId30"/>
    <p:sldId id="337" r:id="rId31"/>
    <p:sldId id="338" r:id="rId32"/>
    <p:sldId id="341" r:id="rId33"/>
    <p:sldId id="342" r:id="rId34"/>
    <p:sldId id="343" r:id="rId35"/>
    <p:sldId id="348" r:id="rId36"/>
    <p:sldId id="301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6B633D"/>
    <a:srgbClr val="000000"/>
    <a:srgbClr val="C00000"/>
    <a:srgbClr val="420000"/>
    <a:srgbClr val="220000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7" autoAdjust="0"/>
    <p:restoredTop sz="92127" autoAdjust="0"/>
  </p:normalViewPr>
  <p:slideViewPr>
    <p:cSldViewPr>
      <p:cViewPr varScale="1">
        <p:scale>
          <a:sx n="105" d="100"/>
          <a:sy n="105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588D36-18D9-4889-8738-7C7CB62BDAA5}" type="datetimeFigureOut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6A7F0FB-4D41-4902-8B2F-4A3D36E105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38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565EC-E044-47B2-AA99-2F0A52168B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主要讲解后代选择器的用法，对照代码和图片讲解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B614CA-CDB9-492A-9DAD-F09EEF87B14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注意讲解子元素和后代元素的区别，子元素要求直接位于目标元素下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AD62A7-DB3E-4C49-B284-8CD660E7A56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主要讲解相邻选择器的用法，对照代码和图片讲解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EB459-D7CF-4770-9E76-A84CA4D9FB69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注意强调不是获取所有同辈元素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329C16-E1D3-42B3-ACF5-B7720D69EF4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418832-132C-4CF8-ABB6-AB425347FE5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主要讲解根据属性名获取元素的用法，对照代码和图片讲解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8760B-BD52-4A17-A63A-2F689D1AB06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主要讲解根据属性值获取元素的用法，对照代码和图片讲解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与根据属性名获取元素的方法对比讲解，对照代码和图片讲解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主要讲解根据属性值以</a:t>
            </a:r>
            <a:r>
              <a:rPr lang="en-US" altLang="zh-CN" dirty="0"/>
              <a:t>****</a:t>
            </a:r>
            <a:r>
              <a:rPr lang="zh-CN" altLang="en-US" dirty="0"/>
              <a:t>开头获取元素的用法，对照代码和图片讲解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与根据属性值以</a:t>
            </a:r>
            <a:r>
              <a:rPr lang="en-US" altLang="zh-CN" dirty="0"/>
              <a:t>***</a:t>
            </a:r>
            <a:r>
              <a:rPr lang="zh-CN" altLang="en-US" dirty="0"/>
              <a:t>开头对比讲解，对照代码和图片讲解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42E240-E0A4-419B-A606-C65EE890F37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与属性值以</a:t>
            </a:r>
            <a:r>
              <a:rPr lang="en-US" altLang="zh-CN" dirty="0"/>
              <a:t>**</a:t>
            </a:r>
            <a:r>
              <a:rPr lang="zh-CN" altLang="en-US" dirty="0"/>
              <a:t>开头和</a:t>
            </a:r>
            <a:r>
              <a:rPr lang="en-US" altLang="zh-CN" dirty="0"/>
              <a:t>**</a:t>
            </a:r>
            <a:r>
              <a:rPr lang="zh-CN" altLang="en-US" dirty="0"/>
              <a:t>结束获取元素对比讲解，对照代码和图片讲解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67FA2-7683-417E-9540-D74C5CE8331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教学指导：结合图，以提问的方法引出下一页的过滤选择器。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32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、此处简单讲解即可，说明每个过滤选择器的用法，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、说明后面的具体案例中再详细讲解每一种选择器，引出下一页的内容；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E1E0BA-A8FC-451E-9593-78C593C04F8B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、演示基本</a:t>
            </a:r>
            <a:r>
              <a:rPr lang="en-US" altLang="zh-CN" dirty="0"/>
              <a:t>HTML</a:t>
            </a:r>
            <a:r>
              <a:rPr lang="zh-CN" altLang="en-US" dirty="0"/>
              <a:t>代码和实现效果，提出如何实现标题有背景颜色；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、使用过滤选择器实现，然后给出图来说明；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、对照图和代码讲解；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、对照图和代码讲解；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、最后演示加深学员的印象，使学员能够掌握；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749C8-2A70-4795-9F07-CC54E683088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79311-829D-452F-93C9-38042FB4C801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6410A-6882-4A6F-956B-6BA7D9FB954E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教学指导；</a:t>
            </a:r>
            <a:endParaRPr lang="en-US" altLang="zh-CN"/>
          </a:p>
          <a:p>
            <a:r>
              <a:rPr lang="zh-CN" altLang="en-US"/>
              <a:t>总结部分</a:t>
            </a:r>
            <a:r>
              <a:rPr lang="zh-CN" altLang="zh-CN"/>
              <a:t>主要达到以下几个目的：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zh-CN" b="1"/>
              <a:t>回顾内容</a:t>
            </a:r>
            <a:r>
              <a:rPr lang="zh-CN" altLang="en-US" b="1"/>
              <a:t>。</a:t>
            </a:r>
            <a:r>
              <a:rPr lang="zh-CN" altLang="en-US">
                <a:solidFill>
                  <a:srgbClr val="C00000"/>
                </a:solidFill>
              </a:rPr>
              <a:t>注意与</a:t>
            </a:r>
            <a:r>
              <a:rPr lang="zh-CN" altLang="zh-CN">
                <a:solidFill>
                  <a:srgbClr val="C00000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本章任务和目标</a:t>
            </a:r>
            <a:r>
              <a:rPr lang="zh-CN" altLang="zh-CN">
                <a:solidFill>
                  <a:srgbClr val="C00000"/>
                </a:solidFill>
              </a:rPr>
              <a:t>不一样。</a:t>
            </a:r>
            <a:r>
              <a:rPr lang="zh-CN" altLang="en-US">
                <a:solidFill>
                  <a:srgbClr val="C00000"/>
                </a:solidFill>
              </a:rPr>
              <a:t>本章任务和目标是</a:t>
            </a:r>
            <a:r>
              <a:rPr lang="zh-CN" altLang="zh-CN"/>
              <a:t>是强调</a:t>
            </a:r>
            <a:r>
              <a:rPr lang="zh-CN" altLang="en-US"/>
              <a:t>内容概貌，学到技术，告知要学习什么；总结时，</a:t>
            </a:r>
            <a:r>
              <a:rPr lang="zh-CN" altLang="zh-CN"/>
              <a:t>要格外强调观点，把每一</a:t>
            </a:r>
            <a:r>
              <a:rPr lang="zh-CN" altLang="en-US"/>
              <a:t>个知识点</a:t>
            </a:r>
            <a:r>
              <a:rPr lang="zh-CN" altLang="zh-CN"/>
              <a:t>的观点</a:t>
            </a:r>
            <a:r>
              <a:rPr lang="zh-CN" altLang="en-US"/>
              <a:t>结论</a:t>
            </a:r>
            <a:r>
              <a:rPr lang="zh-CN" altLang="zh-CN"/>
              <a:t>都尽量突出出来。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zh-CN" altLang="zh-CN" b="1"/>
              <a:t>整理逻辑</a:t>
            </a:r>
            <a:r>
              <a:rPr lang="zh-CN" altLang="en-US" b="1"/>
              <a:t>。</a:t>
            </a:r>
            <a:r>
              <a:rPr lang="zh-CN" altLang="zh-CN"/>
              <a:t>还应该把观点之间的逻辑联系梳理出来</a:t>
            </a:r>
            <a:r>
              <a:rPr lang="zh-CN" altLang="en-US"/>
              <a:t>。</a:t>
            </a:r>
            <a:r>
              <a:rPr lang="zh-CN" altLang="zh-CN"/>
              <a:t>从而使</a:t>
            </a:r>
            <a:r>
              <a:rPr lang="zh-CN" altLang="en-US"/>
              <a:t>知识</a:t>
            </a:r>
            <a:r>
              <a:rPr lang="zh-CN" altLang="zh-CN"/>
              <a:t>系统化、逻辑化。要帮助</a:t>
            </a:r>
            <a:r>
              <a:rPr lang="zh-CN" altLang="en-US"/>
              <a:t>学员</a:t>
            </a:r>
            <a:r>
              <a:rPr lang="zh-CN" altLang="zh-CN"/>
              <a:t>整清逻辑是总结的一大任务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BB535-FB0C-46D0-BBF7-6968F370570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EA60F-9A91-4F9E-BBF7-F22910D5DB5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主要讲解标签选择器的用法，对照代码和图片讲解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789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主要讲解类选择器的用法，对照代码和图片讲解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12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</a:t>
            </a:r>
            <a:r>
              <a:rPr lang="en-US" altLang="zh-CN" dirty="0"/>
              <a:t>ID</a:t>
            </a:r>
            <a:r>
              <a:rPr lang="zh-CN" altLang="en-US" dirty="0"/>
              <a:t>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主要讲解并集选择器的用法，对照代码和图片讲解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61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主要讲解全局选择器的用法，对照代码和图片讲解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D4571-C982-4003-A4C7-37DE0407EC6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8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此处简单讲解即可，到后面的具体案例中再详细讲解每一种选择器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E496C-DA23-474B-9F73-A6C072D9A2E0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3" descr="封面--平面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80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7807-874C-45B3-B985-8E8F182BAFC7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6EE9-2BB6-4D86-87EC-ABF477AC77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8A85-9B67-4153-9B74-4E8F09710B83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4992E-EFBF-46C8-BA46-E54BA4D8A2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8FB90-5CA9-4D05-8E33-E216752D8ECD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6EBD4-9DD1-4530-9E3C-AA5A300ECA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D748A-3ED4-4531-BE83-5D8F5F76020B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A8D60-E13E-44DB-9B8E-F89301AD7E57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2B2A5-ED5F-4C98-A962-3FD24CF64F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1E5C-6CF0-464C-B262-A2D677CC222A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C250-F71C-4F12-BECC-33B14B3E5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50E93-79A6-4863-B6E8-BF187F9BB0B8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2D737-CB3B-4BFA-A87F-7DFEA70F5E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1D87D-D465-4403-9C75-FC6AFFB08610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B0F7-C6EB-43A8-95BA-765D0B367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E41C9-8AFF-4078-8D3A-150D282F415B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A2621-34F8-4760-93E7-2437E2217A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CADD5-1F9F-46EC-BFCF-BC67D421B04B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3B4AE-CDFD-4FF9-92D8-327206D93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7F4B4-5366-4FEC-A9DC-CA556EE81787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0C74F-00C5-40DA-9690-D83CC6860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内容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28688"/>
            <a:ext cx="82296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5884392-2737-42CC-89FC-DE15FDA285A8}" type="datetime1">
              <a:rPr lang="zh-CN" altLang="en-US" smtClean="0"/>
              <a:t>2018/10/9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93FBB9-80AE-4272-B910-D3E4E2886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85750" y="357188"/>
            <a:ext cx="71438" cy="285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3" name="组合 8"/>
          <p:cNvGrpSpPr>
            <a:grpSpLocks/>
          </p:cNvGrpSpPr>
          <p:nvPr userDrawn="1"/>
        </p:nvGrpSpPr>
        <p:grpSpPr bwMode="auto">
          <a:xfrm>
            <a:off x="7715250" y="233363"/>
            <a:ext cx="1571625" cy="338137"/>
            <a:chOff x="7643834" y="232926"/>
            <a:chExt cx="1571636" cy="338554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7715273" y="232926"/>
              <a:ext cx="15001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i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BeWeb3.0</a:t>
              </a:r>
              <a:endParaRPr lang="zh-CN" altLang="en-US" sz="1600" b="1" i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35" name="组合 31"/>
            <p:cNvGrpSpPr>
              <a:grpSpLocks/>
            </p:cNvGrpSpPr>
            <p:nvPr/>
          </p:nvGrpSpPr>
          <p:grpSpPr bwMode="auto">
            <a:xfrm>
              <a:off x="7643834" y="500042"/>
              <a:ext cx="1500198" cy="71438"/>
              <a:chOff x="7643802" y="429398"/>
              <a:chExt cx="1500198" cy="71438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7643802" y="464279"/>
                <a:ext cx="1500198" cy="1589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7643802" y="429311"/>
                <a:ext cx="71438" cy="715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C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n"/>
        <a:defRPr sz="20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"/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Wingdings" pitchFamily="2" charset="2"/>
        <a:buChar char="l"/>
        <a:defRPr sz="1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7772400" cy="14700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jQuery</a:t>
            </a:r>
            <a:r>
              <a:rPr lang="zh-CN" altLang="en-US" dirty="0">
                <a:solidFill>
                  <a:schemeClr val="tx1"/>
                </a:solidFill>
              </a:rPr>
              <a:t>选择器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8025"/>
            <a:ext cx="6400800" cy="1752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类选择器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类选择器根据给定的</a:t>
            </a:r>
            <a:r>
              <a:rPr lang="fr-FR" altLang="en-US"/>
              <a:t>class</a:t>
            </a:r>
            <a:r>
              <a:rPr lang="zh-CN" altLang="en-US"/>
              <a:t>匹配元素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</a:t>
            </a:r>
            <a:r>
              <a:rPr lang="en-US" b="1" dirty="0">
                <a:solidFill>
                  <a:srgbClr val="FF0000"/>
                </a:solidFill>
              </a:rPr>
              <a:t>.price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({"background":"#efefef","padding":"5px"});</a:t>
            </a:r>
            <a:endParaRPr lang="zh-CN" altLang="zh-CN" b="1" dirty="0" err="1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4842476" cy="277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50512" y="2623186"/>
            <a:ext cx="4842476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price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元素的背景颜色和内边距</a:t>
            </a: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 bwMode="auto">
          <a:xfrm flipH="1" flipV="1">
            <a:off x="2123728" y="2324830"/>
            <a:ext cx="448022" cy="29835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2"/>
          </p:cNvCxnSpPr>
          <p:nvPr/>
        </p:nvCxnSpPr>
        <p:spPr bwMode="auto">
          <a:xfrm>
            <a:off x="2571750" y="3031809"/>
            <a:ext cx="920130" cy="1570927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77"/>
          <p:cNvGrpSpPr>
            <a:grpSpLocks/>
          </p:cNvGrpSpPr>
          <p:nvPr/>
        </p:nvGrpSpPr>
        <p:grpSpPr bwMode="auto">
          <a:xfrm>
            <a:off x="357158" y="1238238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10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ID</a:t>
            </a:r>
            <a:r>
              <a:t>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ID</a:t>
            </a:r>
            <a:r>
              <a:rPr lang="zh-CN" altLang="en-US" dirty="0"/>
              <a:t>选择器根据给定的</a:t>
            </a:r>
            <a:r>
              <a:rPr lang="fr-FR" altLang="en-US" dirty="0"/>
              <a:t>id</a:t>
            </a:r>
            <a:r>
              <a:rPr lang="zh-CN" altLang="en-US" dirty="0"/>
              <a:t>匹配元素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#author</a:t>
            </a:r>
            <a:r>
              <a:rPr lang="fr-FR" b="1" dirty="0"/>
              <a:t>").css("color","#083499");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84986"/>
            <a:ext cx="4978814" cy="285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1105" y="2489788"/>
            <a:ext cx="4038372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id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author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的元素的字体颜色</a:t>
            </a:r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 bwMode="auto">
          <a:xfrm flipH="1" flipV="1">
            <a:off x="2404321" y="2191432"/>
            <a:ext cx="45970" cy="29835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</p:cNvCxnSpPr>
          <p:nvPr/>
        </p:nvCxnSpPr>
        <p:spPr bwMode="auto">
          <a:xfrm>
            <a:off x="2450291" y="2898411"/>
            <a:ext cx="753557" cy="1538701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11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并集选择器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并集选择器用来合并元素集合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.intro,dt,dd</a:t>
            </a:r>
            <a:r>
              <a:rPr lang="fr-FR" b="1" dirty="0"/>
              <a:t>").css("color","#ff0000");</a:t>
            </a:r>
            <a:endParaRPr lang="zh-CN" altLang="zh-CN" b="1" dirty="0" err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0" y="2564904"/>
            <a:ext cx="5857439" cy="336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267744" y="2370138"/>
            <a:ext cx="1368152" cy="141890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051720" y="2370138"/>
            <a:ext cx="1584176" cy="2643038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3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0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1" name="矩形 30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12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全局选择器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全局选择器可以获取所有元素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*</a:t>
            </a:r>
            <a:r>
              <a:rPr lang="fr-FR" b="1" dirty="0"/>
              <a:t>").css("font-weight","bold");</a:t>
            </a:r>
            <a:endParaRPr lang="zh-CN" altLang="zh-CN" b="1" dirty="0" err="1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214438" y="2674863"/>
            <a:ext cx="3573586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设置所有元素的字体加粗显示</a:t>
            </a: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 bwMode="auto">
          <a:xfrm flipH="1" flipV="1">
            <a:off x="1691680" y="2276872"/>
            <a:ext cx="1309551" cy="397991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3012"/>
            <a:ext cx="4972912" cy="28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13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层次选择器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层次选择器通过</a:t>
            </a:r>
            <a:r>
              <a:rPr lang="fr-FR" sz="2400" dirty="0"/>
              <a:t>DOM </a:t>
            </a:r>
            <a:r>
              <a:rPr lang="zh-CN" altLang="en-US" sz="2400" dirty="0"/>
              <a:t>元素之间的层次关系来获取元素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30388"/>
              </p:ext>
            </p:extLst>
          </p:nvPr>
        </p:nvGraphicFramePr>
        <p:xfrm>
          <a:off x="395536" y="1928802"/>
          <a:ext cx="8640959" cy="40343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名称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后代选择器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ancestor descendant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ancestor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元素里的所有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descendant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（后代）元素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$("#menu span"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#menu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下的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&lt;span&gt;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子选择器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parent&gt;child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parent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元素下的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child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（子）元素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#menu&gt;span"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#menu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的子元素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&lt;span&gt;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相邻元素选择器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prev+next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选取紧邻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prev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元素之后的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next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h2+dl 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选取紧邻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&lt;h2&gt;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元素之后的同辈元素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&lt;dl&gt;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同辈元素选择器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prev~sibings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prev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元素之后的所有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siblings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h2~dl 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&lt;h2&gt;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元素之后所有的同辈元素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&lt;dl&gt;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14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2016年工作\ACCP8.0产品开发\jQuery\案例源码\chapter06\Chapter06截图\图6.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97064"/>
            <a:ext cx="4797002" cy="268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后代选择器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后代选择器用来获取元素的后代元素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textRight</a:t>
            </a:r>
            <a:r>
              <a:rPr lang="en-US" b="1" dirty="0">
                <a:solidFill>
                  <a:srgbClr val="FF0000"/>
                </a:solidFill>
              </a:rPr>
              <a:t> p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</a:t>
            </a:r>
            <a:r>
              <a:rPr lang="en-US" b="1" dirty="0" err="1"/>
              <a:t>color","red</a:t>
            </a:r>
            <a:r>
              <a:rPr lang="en-US" b="1" dirty="0"/>
              <a:t>");</a:t>
            </a:r>
            <a:endParaRPr lang="zh-CN" altLang="zh-CN" b="1" dirty="0" err="1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31105" y="2694099"/>
            <a:ext cx="6589168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textRight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元素中的所有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p&gt;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标签的字体全部为红色</a:t>
            </a:r>
          </a:p>
        </p:txBody>
      </p:sp>
      <p:cxnSp>
        <p:nvCxnSpPr>
          <p:cNvPr id="16" name="直接箭头连接符 15"/>
          <p:cNvCxnSpPr>
            <a:stCxn id="13" idx="0"/>
          </p:cNvCxnSpPr>
          <p:nvPr/>
        </p:nvCxnSpPr>
        <p:spPr bwMode="auto">
          <a:xfrm flipH="1" flipV="1">
            <a:off x="2404323" y="2395745"/>
            <a:ext cx="1321366" cy="298354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</p:cNvCxnSpPr>
          <p:nvPr/>
        </p:nvCxnSpPr>
        <p:spPr bwMode="auto">
          <a:xfrm>
            <a:off x="3725689" y="3102722"/>
            <a:ext cx="0" cy="1190374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3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  <p:grpSp>
          <p:nvGrpSpPr>
            <p:cNvPr id="26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8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9" name="矩形 28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15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子选择器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子选择器用来获取元素的子元素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5013746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.textRight&gt;p</a:t>
            </a:r>
            <a:r>
              <a:rPr lang="fr-FR" b="1" dirty="0"/>
              <a:t>").css("color","red");</a:t>
            </a:r>
            <a:endParaRPr lang="zh-CN" altLang="zh-CN" b="1" dirty="0" err="1"/>
          </a:p>
        </p:txBody>
      </p:sp>
      <p:pic>
        <p:nvPicPr>
          <p:cNvPr id="8194" name="Picture 2" descr="F:\2016年工作\ACCP8.0产品开发\jQuery\案例源码\chapter06\Chapter06截图\图6.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6" y="2780928"/>
            <a:ext cx="5679058" cy="316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786063" y="2276872"/>
            <a:ext cx="469813" cy="172819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16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相邻选择器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相邻选择器用来选取紧邻目标元素的下一个元素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 $("</a:t>
            </a:r>
            <a:r>
              <a:rPr lang="fr-FR" b="1" dirty="0">
                <a:solidFill>
                  <a:srgbClr val="FF0000"/>
                </a:solidFill>
              </a:rPr>
              <a:t>h1+p</a:t>
            </a:r>
            <a:r>
              <a:rPr lang="fr-FR" b="1" dirty="0"/>
              <a:t>").css(text-decoration","underline"); </a:t>
            </a:r>
            <a:endParaRPr lang="zh-CN" altLang="zh-CN" b="1" dirty="0" err="1"/>
          </a:p>
        </p:txBody>
      </p:sp>
      <p:pic>
        <p:nvPicPr>
          <p:cNvPr id="9218" name="Picture 2" descr="F:\2016年工作\ACCP8.0产品开发\jQuery\案例源码\chapter06\Chapter06截图\图6.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08920"/>
            <a:ext cx="5895082" cy="32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195736" y="2276872"/>
            <a:ext cx="1440160" cy="172819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17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同辈选择器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同辈选择器用来选取目标元素之后的所有同辈元素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00025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$("</a:t>
            </a:r>
            <a:r>
              <a:rPr lang="fr-FR" b="1" dirty="0">
                <a:solidFill>
                  <a:srgbClr val="FF0000"/>
                </a:solidFill>
              </a:rPr>
              <a:t>h1~p</a:t>
            </a:r>
            <a:r>
              <a:rPr lang="fr-FR" b="1" dirty="0"/>
              <a:t>").css("text-decoration","underline");</a:t>
            </a:r>
            <a:endParaRPr lang="zh-CN" altLang="zh-CN" b="1" dirty="0" err="1"/>
          </a:p>
        </p:txBody>
      </p:sp>
      <p:pic>
        <p:nvPicPr>
          <p:cNvPr id="10242" name="Picture 2" descr="F:\2016年工作\ACCP8.0产品开发\jQuery\案例源码\chapter06\Chapter06截图\图6.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6" y="2708920"/>
            <a:ext cx="5823074" cy="324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195736" y="2276872"/>
            <a:ext cx="1008112" cy="158417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：层次选择器</a:t>
              </a: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18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属性选择器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属性选择器通过</a:t>
            </a:r>
            <a:r>
              <a:rPr lang="en-US"/>
              <a:t>HTML</a:t>
            </a:r>
            <a:r>
              <a:rPr lang="zh-CN" altLang="en-US"/>
              <a:t>元素的属性来选择元素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51057"/>
              </p:ext>
            </p:extLst>
          </p:nvPr>
        </p:nvGraphicFramePr>
        <p:xfrm>
          <a:off x="539552" y="1857364"/>
          <a:ext cx="8136904" cy="3132894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07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语法构成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选取包含给定属性的元素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[href]" )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选取含有</a:t>
                      </a: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选取等于给定属性是某个特定值的元素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 ='#']"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属性值为“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[attribute !=value]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选取不等于给定属性是某个特定值的元素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 [href !='#']" 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选取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属性值不为“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”的元素</a:t>
                      </a:r>
                    </a:p>
                  </a:txBody>
                  <a:tcPr marL="62818" marR="62818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06307"/>
              </p:ext>
            </p:extLst>
          </p:nvPr>
        </p:nvGraphicFramePr>
        <p:xfrm>
          <a:off x="539552" y="1844824"/>
          <a:ext cx="8064896" cy="31328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[attribute^=value]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选取给定属性是以某些特定值开始的元素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[href^='en']"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属性值以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en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开头的元素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[attribute$=value]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选取给定属性是以某些特定值结尾的元素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[href$='.jpg']"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属性值以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.jpg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结尾的元素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[attribute*=value]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选取给定属性是以包含某些值的元素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[href* ='txt']"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href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属性值中含有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txt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2818" marR="628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19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0483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请列举出在</a:t>
            </a:r>
            <a:r>
              <a:rPr lang="en-US" altLang="zh-CN" dirty="0"/>
              <a:t>CSS</a:t>
            </a:r>
            <a:r>
              <a:rPr lang="zh-CN" altLang="en-US" dirty="0"/>
              <a:t>中学习过的选择器的类型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选择器的优势有哪些？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选择器包括哪几大类？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通过位置选取元素的</a:t>
            </a:r>
            <a:r>
              <a:rPr lang="en-US" altLang="zh-CN" dirty="0" err="1"/>
              <a:t>jQuery</a:t>
            </a:r>
            <a:r>
              <a:rPr lang="zh-CN" altLang="en-US" dirty="0"/>
              <a:t>选择器有哪些？</a:t>
            </a:r>
          </a:p>
        </p:txBody>
      </p:sp>
      <p:grpSp>
        <p:nvGrpSpPr>
          <p:cNvPr id="9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根据属性名获取元素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属性选择器可以根据是否包含某属性来选取元素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标签带有</a:t>
            </a:r>
            <a:r>
              <a:rPr lang="en-US" altLang="zh-CN" dirty="0"/>
              <a:t>class</a:t>
            </a:r>
            <a:r>
              <a:rPr lang="zh-CN" altLang="en-US" dirty="0"/>
              <a:t>属性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46113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pic>
        <p:nvPicPr>
          <p:cNvPr id="12290" name="Picture 2" descr="F:\2016年工作\ACCP8.0产品开发\jQuery\案例源码\chapter06\Chapter06截图\图6.1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8799"/>
            <a:ext cx="4267280" cy="27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/>
          <p:cNvCxnSpPr/>
          <p:nvPr/>
        </p:nvCxnSpPr>
        <p:spPr bwMode="auto">
          <a:xfrm>
            <a:off x="2786063" y="2822735"/>
            <a:ext cx="2217985" cy="792088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2786063" y="2822735"/>
            <a:ext cx="489793" cy="122413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2786063" y="2822735"/>
            <a:ext cx="71438" cy="2952328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7"/>
          <p:cNvGrpSpPr>
            <a:grpSpLocks/>
          </p:cNvGrpSpPr>
          <p:nvPr/>
        </p:nvGrpSpPr>
        <p:grpSpPr bwMode="auto">
          <a:xfrm>
            <a:off x="357158" y="1809742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20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根据属性值获取元素</a:t>
            </a:r>
            <a:r>
              <a:rPr lang="en-US" dirty="0"/>
              <a:t>2-1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属性选择器可以根据属性的值来选取元素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class</a:t>
            </a:r>
            <a:r>
              <a:rPr lang="zh-CN" altLang="en-US" dirty="0"/>
              <a:t>属性值为</a:t>
            </a:r>
            <a:r>
              <a:rPr lang="en-US" altLang="zh-CN" dirty="0"/>
              <a:t>hot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07579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pic>
        <p:nvPicPr>
          <p:cNvPr id="13314" name="Picture 2" descr="F:\2016年工作\ACCP8.0产品开发\jQuery\案例源码\chapter06\Chapter06截图\图6.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0" y="3021483"/>
            <a:ext cx="4622735" cy="303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16"/>
          <p:cNvCxnSpPr/>
          <p:nvPr/>
        </p:nvCxnSpPr>
        <p:spPr bwMode="auto">
          <a:xfrm>
            <a:off x="3275856" y="2877467"/>
            <a:ext cx="288032" cy="936104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77"/>
          <p:cNvGrpSpPr>
            <a:grpSpLocks/>
          </p:cNvGrpSpPr>
          <p:nvPr/>
        </p:nvGrpSpPr>
        <p:grpSpPr bwMode="auto">
          <a:xfrm>
            <a:off x="357158" y="1738304"/>
            <a:ext cx="1360488" cy="476250"/>
            <a:chOff x="3354388" y="1538718"/>
            <a:chExt cx="1360481" cy="475532"/>
          </a:xfrm>
        </p:grpSpPr>
        <p:pic>
          <p:nvPicPr>
            <p:cNvPr id="22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0" name="矩形 2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21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2016年工作\ACCP8.0产品开发\jQuery\案例源码\chapter06\Chapter06截图\图6.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76" y="2951975"/>
            <a:ext cx="4246248" cy="27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根据属性值获取元素</a:t>
            </a:r>
            <a:r>
              <a:rPr lang="en-US" dirty="0"/>
              <a:t>2-2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属性选择器可以指定选取不等于属性是某个特定值的元素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class</a:t>
            </a:r>
            <a:r>
              <a:rPr lang="zh-CN" altLang="en-US" dirty="0"/>
              <a:t>值不等于</a:t>
            </a:r>
            <a:r>
              <a:rPr lang="en-US" altLang="zh-CN" dirty="0"/>
              <a:t>hot</a:t>
            </a: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35743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a[class!='hot']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635896" y="2655310"/>
            <a:ext cx="2016224" cy="64807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3203848" y="2655310"/>
            <a:ext cx="432048" cy="136815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77"/>
          <p:cNvGrpSpPr>
            <a:grpSpLocks/>
          </p:cNvGrpSpPr>
          <p:nvPr/>
        </p:nvGrpSpPr>
        <p:grpSpPr bwMode="auto">
          <a:xfrm>
            <a:off x="357158" y="1666866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22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33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2016年工作\ACCP8.0产品开发\jQuery\案例源码\chapter06\Chapter06截图\图6.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25" y="3355462"/>
            <a:ext cx="3758312" cy="24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3-1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属性选择器可以指定属性值以指定值开头的元素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属性值以</a:t>
            </a:r>
            <a:r>
              <a:rPr lang="en-US" altLang="zh-CN" dirty="0"/>
              <a:t>www</a:t>
            </a:r>
            <a:r>
              <a:rPr lang="zh-CN" altLang="en-US" dirty="0"/>
              <a:t>开头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8" y="2500306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^='www']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635896" y="2798186"/>
            <a:ext cx="720080" cy="2279725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>
            <a:off x="3203848" y="2798186"/>
            <a:ext cx="432048" cy="1559645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77"/>
          <p:cNvGrpSpPr>
            <a:grpSpLocks/>
          </p:cNvGrpSpPr>
          <p:nvPr/>
        </p:nvGrpSpPr>
        <p:grpSpPr bwMode="auto">
          <a:xfrm>
            <a:off x="357158" y="1809742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23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9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2016年工作\ACCP8.0产品开发\jQuery\案例源码\chapter06\Chapter06截图\图6.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60" y="3324614"/>
            <a:ext cx="3757653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3-2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属性选择器可以指定属性值以指定值结尾的元素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属性值以</a:t>
            </a:r>
            <a:r>
              <a:rPr lang="en-US" altLang="zh-CN" dirty="0"/>
              <a:t>html</a:t>
            </a:r>
            <a:r>
              <a:rPr lang="zh-CN" altLang="en-US" dirty="0"/>
              <a:t>结尾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28750" y="2357430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$='html']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3635896" y="2604534"/>
            <a:ext cx="0" cy="208823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>
            <a:off x="3203848" y="2604534"/>
            <a:ext cx="432048" cy="1296144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635896" y="2604534"/>
            <a:ext cx="648072" cy="280831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77"/>
          <p:cNvGrpSpPr>
            <a:grpSpLocks/>
          </p:cNvGrpSpPr>
          <p:nvPr/>
        </p:nvGrpSpPr>
        <p:grpSpPr bwMode="auto">
          <a:xfrm>
            <a:off x="357158" y="1738304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8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3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2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24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85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2016年工作\ACCP8.0产品开发\jQuery\案例源码\chapter06\Chapter06截图\图6.1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3427583"/>
            <a:ext cx="4069754" cy="265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根据属性值</a:t>
            </a:r>
            <a:r>
              <a:rPr lang="zh-CN" altLang="en-US" dirty="0"/>
              <a:t>包含特定的值获取元素</a:t>
            </a:r>
            <a:r>
              <a:rPr lang="en-US" dirty="0"/>
              <a:t>3-3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属性选择器可以指定属性值包含指定值的元素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属性值包含“</a:t>
            </a:r>
            <a:r>
              <a:rPr lang="en-US" altLang="zh-CN" dirty="0"/>
              <a:t>k2</a:t>
            </a:r>
            <a:r>
              <a:rPr lang="zh-CN" altLang="en-US" dirty="0"/>
              <a:t>”的元素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428750" y="2428868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$("#news </a:t>
            </a:r>
            <a:r>
              <a:rPr lang="en-US" b="1" dirty="0">
                <a:solidFill>
                  <a:srgbClr val="FF0000"/>
                </a:solidFill>
              </a:rPr>
              <a:t>a[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*='k2']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("background","#c9cbcb");</a:t>
            </a:r>
            <a:endParaRPr lang="zh-CN" altLang="zh-CN" b="1" dirty="0" err="1"/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3563888" y="2675972"/>
            <a:ext cx="72008" cy="2232248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 bwMode="auto">
          <a:xfrm>
            <a:off x="3635896" y="2675972"/>
            <a:ext cx="862285" cy="302433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77"/>
          <p:cNvGrpSpPr>
            <a:grpSpLocks/>
          </p:cNvGrpSpPr>
          <p:nvPr/>
        </p:nvGrpSpPr>
        <p:grpSpPr bwMode="auto">
          <a:xfrm>
            <a:off x="357158" y="1881180"/>
            <a:ext cx="1360488" cy="476250"/>
            <a:chOff x="3354388" y="1538718"/>
            <a:chExt cx="1360481" cy="475532"/>
          </a:xfrm>
        </p:grpSpPr>
        <p:pic>
          <p:nvPicPr>
            <p:cNvPr id="24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：属性选择器</a:t>
              </a:r>
            </a:p>
          </p:txBody>
        </p:sp>
        <p:grpSp>
          <p:nvGrpSpPr>
            <p:cNvPr id="2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1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2" name="矩形 31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25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如何实现同一个列表不同样式？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图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93" y="1637319"/>
            <a:ext cx="4536504" cy="405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96136" y="2539430"/>
            <a:ext cx="3204791" cy="1123712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  <a:ea typeface="+mn-ea"/>
              </a:rPr>
              <a:t>如何实现奇偶行不同颜色背景，首行红色字体？</a:t>
            </a: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 bwMode="auto">
          <a:xfrm flipH="1" flipV="1">
            <a:off x="5004048" y="2539430"/>
            <a:ext cx="792088" cy="56185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 bwMode="auto">
          <a:xfrm flipH="1">
            <a:off x="5156448" y="3101286"/>
            <a:ext cx="639688" cy="76200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1"/>
          </p:cNvCxnSpPr>
          <p:nvPr/>
        </p:nvCxnSpPr>
        <p:spPr bwMode="auto">
          <a:xfrm flipH="1">
            <a:off x="5156448" y="3101286"/>
            <a:ext cx="639688" cy="56185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5"/>
          <p:cNvGrpSpPr>
            <a:grpSpLocks/>
          </p:cNvGrpSpPr>
          <p:nvPr/>
        </p:nvGrpSpPr>
        <p:grpSpPr bwMode="auto">
          <a:xfrm>
            <a:off x="571500" y="1000125"/>
            <a:ext cx="1285875" cy="471488"/>
            <a:chOff x="500034" y="928670"/>
            <a:chExt cx="1285878" cy="471548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857223" y="1000117"/>
              <a:ext cx="928689" cy="400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26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5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过滤选择器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通过特定的过滤规则来筛选出所需的元素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主要分类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基本过滤选择器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可见性过滤选择器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表单对象过滤选择器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内容过滤选择器、子元素过滤选择器</a:t>
            </a:r>
            <a:r>
              <a:rPr lang="en-US" altLang="zh-CN" dirty="0"/>
              <a:t>……</a:t>
            </a:r>
          </a:p>
        </p:txBody>
      </p:sp>
      <p:sp>
        <p:nvSpPr>
          <p:cNvPr id="9" name="AutoShape 28"/>
          <p:cNvSpPr>
            <a:spLocks noChangeArrowheads="1"/>
          </p:cNvSpPr>
          <p:nvPr/>
        </p:nvSpPr>
        <p:spPr bwMode="auto">
          <a:xfrm>
            <a:off x="5857884" y="3000372"/>
            <a:ext cx="2500313" cy="428625"/>
          </a:xfrm>
          <a:prstGeom prst="borderCallout1">
            <a:avLst>
              <a:gd name="adj1" fmla="val 111504"/>
              <a:gd name="adj2" fmla="val -33244"/>
              <a:gd name="adj3" fmla="val 38645"/>
              <a:gd name="adj4" fmla="val -92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将在后续章节中讲解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27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基本过滤选择器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68735"/>
              </p:ext>
            </p:extLst>
          </p:nvPr>
        </p:nvGraphicFramePr>
        <p:xfrm>
          <a:off x="179512" y="980728"/>
          <a:ext cx="8784976" cy="51845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:first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选取第一个元素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li:first" )</a:t>
                      </a:r>
                      <a:r>
                        <a:rPr lang="zh-CN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元素中的第一个</a:t>
                      </a: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:last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选取最后一个元素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li:last"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元素中的最后一个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:not(selector)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选取去除所有与给定选择器匹配的元素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</a:t>
                      </a:r>
                      <a:r>
                        <a:rPr lang="en-US" altLang="zh-CN" sz="1800" kern="1200" dirty="0" err="1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li:not</a:t>
                      </a: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(.three)" 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不是</a:t>
                      </a: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three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:even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选取索引是偶数的所有元素（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li:even"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选取索引是偶数的所有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:odd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选取索引是奇数的所有元素（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li:odd"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选取索引是奇数的所有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81781"/>
              </p:ext>
            </p:extLst>
          </p:nvPr>
        </p:nvGraphicFramePr>
        <p:xfrm>
          <a:off x="72164" y="1000108"/>
          <a:ext cx="8928992" cy="52565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:eq(index)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选取索引等于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$("li:eq(1)"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选取索引等于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:gt(index)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选取索引大于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li:gt(1)"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选取索引大于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元素（注：大于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，不包括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:lt(index)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选取索引小于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的元素（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index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开始）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$(“li:lt(1)”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选取索引小于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&lt;li&gt;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元素（注：小于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，不包括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）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5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:header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选取所有标题元素，如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h1~h6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$(":header"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选取网页中所有标题元素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:focus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$(":focus"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选取当前获取焦点的元素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:animated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选择所有动画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$(":animated" 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选取当前所有动画元素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46167" marR="4616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28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制作仿奥列表页面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228078" y="1317811"/>
            <a:ext cx="6858000" cy="46115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&lt;div class="contain"&gt;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&lt;h2&gt;</a:t>
            </a:r>
            <a:r>
              <a:rPr lang="zh-CN" altLang="en-US" b="1" dirty="0"/>
              <a:t>祝福冬奥</a:t>
            </a:r>
            <a:r>
              <a:rPr lang="en-US" altLang="zh-CN" b="1" dirty="0"/>
              <a:t>&lt;/</a:t>
            </a:r>
            <a:r>
              <a:rPr lang="en-US" b="1" dirty="0"/>
              <a:t>h2&gt;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贝克汉姆：衷心希望北京能够申办成功！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姚明：北京申冬奥是个非常棒的机会！加油！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张虹：北京办冬奥，大家的热情定超乎想象！ 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肖恩怀特：我爱北京，支持北京申办冬奥会！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赵宏博：北京申办冬奥会是再合适不过了！</a:t>
            </a:r>
            <a:r>
              <a:rPr lang="en-US" altLang="zh-CN" b="1" dirty="0"/>
              <a:t>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   &lt;li&gt; </a:t>
            </a:r>
            <a:r>
              <a:rPr lang="zh-CN" altLang="en-US" b="1" dirty="0"/>
              <a:t>你喜欢哪些冬季运动项目？</a:t>
            </a:r>
            <a:r>
              <a:rPr lang="en-US" altLang="zh-CN" b="1" dirty="0"/>
              <a:t>(</a:t>
            </a:r>
            <a:r>
              <a:rPr lang="zh-CN" altLang="en-US" b="1" dirty="0"/>
              <a:t>点击进入调查页</a:t>
            </a:r>
            <a:r>
              <a:rPr lang="en-US" altLang="zh-CN" b="1" dirty="0"/>
              <a:t>)&lt;/</a:t>
            </a:r>
            <a:r>
              <a:rPr lang="en-US" b="1" dirty="0"/>
              <a:t>li&gt;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   &lt;/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&lt;/div&gt;</a:t>
            </a:r>
            <a:endParaRPr lang="zh-CN" altLang="zh-CN" b="1" dirty="0" err="1"/>
          </a:p>
        </p:txBody>
      </p:sp>
      <p:pic>
        <p:nvPicPr>
          <p:cNvPr id="2050" name="Picture 2" descr="F:\2016年工作\ACCP8.0产品开发\jQuery\案例源码\chapter06\Chapter06截图\图6.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06" y="1113010"/>
            <a:ext cx="4517512" cy="480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699324" y="1254294"/>
            <a:ext cx="8163482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$(".contain </a:t>
            </a:r>
            <a:r>
              <a:rPr lang="en-US" b="1" dirty="0">
                <a:solidFill>
                  <a:srgbClr val="FF0000"/>
                </a:solidFill>
              </a:rPr>
              <a:t>:header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({"background":"#2a65ba","color":"#</a:t>
            </a:r>
            <a:r>
              <a:rPr lang="en-US" b="1" dirty="0" err="1"/>
              <a:t>ffffff</a:t>
            </a:r>
            <a:r>
              <a:rPr lang="en-US" b="1" dirty="0"/>
              <a:t>"});</a:t>
            </a:r>
            <a:endParaRPr lang="zh-CN" altLang="zh-CN" b="1" dirty="0" err="1"/>
          </a:p>
        </p:txBody>
      </p:sp>
      <p:pic>
        <p:nvPicPr>
          <p:cNvPr id="2051" name="Picture 3" descr="F:\2016年工作\ACCP8.0产品开发\jQuery\案例源码\chapter06\Chapter06截图\图6.2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135" y="2132855"/>
            <a:ext cx="4491756" cy="40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箭头连接符 27"/>
          <p:cNvCxnSpPr/>
          <p:nvPr/>
        </p:nvCxnSpPr>
        <p:spPr bwMode="auto">
          <a:xfrm>
            <a:off x="2643188" y="1628800"/>
            <a:ext cx="1712788" cy="648072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77"/>
          <p:cNvGrpSpPr>
            <a:grpSpLocks/>
          </p:cNvGrpSpPr>
          <p:nvPr/>
        </p:nvGrpSpPr>
        <p:grpSpPr bwMode="auto">
          <a:xfrm>
            <a:off x="357158" y="714356"/>
            <a:ext cx="1360488" cy="476250"/>
            <a:chOff x="3354388" y="1538718"/>
            <a:chExt cx="1360481" cy="475532"/>
          </a:xfrm>
        </p:grpSpPr>
        <p:pic>
          <p:nvPicPr>
            <p:cNvPr id="23" name="图片 66" descr="图片123455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31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29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回顾及作业点评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89045"/>
            <a:ext cx="8229600" cy="51974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如何实现隔行变色效果？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dirty="0"/>
              <a:t>$(document).ready()</a:t>
            </a:r>
            <a:r>
              <a:rPr lang="zh-CN" altLang="en-US" dirty="0"/>
              <a:t>与</a:t>
            </a:r>
            <a:r>
              <a:rPr lang="en-US" dirty="0" err="1"/>
              <a:t>window.onload</a:t>
            </a:r>
            <a:r>
              <a:rPr lang="zh-CN" altLang="en-US" dirty="0"/>
              <a:t>有什么区别？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如何实现</a:t>
            </a:r>
            <a:r>
              <a:rPr lang="en-US" dirty="0"/>
              <a:t>DOM</a:t>
            </a:r>
            <a:r>
              <a:rPr lang="zh-CN" altLang="en-US" dirty="0"/>
              <a:t>对象和</a:t>
            </a:r>
            <a:r>
              <a:rPr lang="en-US" dirty="0" err="1"/>
              <a:t>jQuery</a:t>
            </a:r>
            <a:r>
              <a:rPr lang="zh-CN" altLang="en-US" dirty="0"/>
              <a:t>对象间的转化？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在网页中有一个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teacher</a:t>
            </a:r>
            <a:r>
              <a:rPr lang="zh-CN" altLang="en-US" dirty="0"/>
              <a:t>的</a:t>
            </a:r>
            <a:r>
              <a:rPr lang="en-US" altLang="zh-CN" dirty="0"/>
              <a:t>div</a:t>
            </a:r>
            <a:r>
              <a:rPr lang="zh-CN" altLang="en-US" dirty="0"/>
              <a:t>，请使用</a:t>
            </a:r>
            <a:r>
              <a:rPr lang="en-US" altLang="zh-CN" dirty="0" err="1"/>
              <a:t>jQuery</a:t>
            </a:r>
            <a:r>
              <a:rPr lang="zh-CN" altLang="en-US" dirty="0"/>
              <a:t>隐藏此</a:t>
            </a:r>
            <a:r>
              <a:rPr lang="en-US" altLang="zh-CN" dirty="0"/>
              <a:t>div</a:t>
            </a:r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571500" y="785794"/>
            <a:ext cx="1285875" cy="471487"/>
            <a:chOff x="500034" y="928670"/>
            <a:chExt cx="1285878" cy="471548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857223" y="1000116"/>
              <a:ext cx="928689" cy="400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提问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16" descr="C:\Users\lei.sun.PRD\Desktop\图片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928670"/>
              <a:ext cx="354013" cy="44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制作仿奥列表页面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F:\2016年工作\ACCP8.0产品开发\jQuery\案例源码\chapter06\Chapter06截图\图6.2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95070"/>
            <a:ext cx="4320480" cy="385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475656" y="2443507"/>
            <a:ext cx="7448378" cy="87203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</a:t>
            </a:r>
            <a:r>
              <a:rPr lang="en-US" b="1" dirty="0"/>
              <a:t>contain </a:t>
            </a:r>
            <a:r>
              <a:rPr lang="en-US" b="1" dirty="0" err="1">
                <a:solidFill>
                  <a:srgbClr val="FF0000"/>
                </a:solidFill>
              </a:rPr>
              <a:t>li:first</a:t>
            </a:r>
            <a:r>
              <a:rPr lang="en-US" b="1" dirty="0"/>
              <a:t>").</a:t>
            </a:r>
            <a:r>
              <a:rPr lang="en-US" b="1" dirty="0" err="1"/>
              <a:t>css</a:t>
            </a:r>
            <a:r>
              <a:rPr lang="en-US" b="1" dirty="0"/>
              <a:t>({"font-size":"16px","color":"#e90202"});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li:last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</a:t>
            </a:r>
            <a:r>
              <a:rPr lang="en-US" altLang="zh-CN" b="1" dirty="0" err="1"/>
              <a:t>border","none</a:t>
            </a:r>
            <a:r>
              <a:rPr lang="en-US" altLang="zh-CN" b="1" dirty="0"/>
              <a:t>");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 flipV="1">
            <a:off x="1835696" y="1651419"/>
            <a:ext cx="1093243" cy="86409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>
            <a:off x="2382318" y="3235595"/>
            <a:ext cx="546621" cy="1224136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F:\2016年工作\ACCP8.0产品开发\jQuery\案例源码\chapter06\Chapter06截图\图6.2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45" y="795070"/>
            <a:ext cx="4331186" cy="388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683568" y="4941168"/>
            <a:ext cx="7448378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li:even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("background","#f0f0f0");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li:odd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("background","#</a:t>
            </a:r>
            <a:r>
              <a:rPr lang="en-US" altLang="zh-CN" b="1" dirty="0" err="1"/>
              <a:t>cccccc</a:t>
            </a:r>
            <a:r>
              <a:rPr lang="en-US" altLang="zh-CN" b="1" dirty="0"/>
              <a:t>");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2483768" y="3717032"/>
            <a:ext cx="2445420" cy="1440161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V="1">
            <a:off x="2607469" y="4459731"/>
            <a:ext cx="3044651" cy="1129510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2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  <p:grpSp>
          <p:nvGrpSpPr>
            <p:cNvPr id="2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3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4" name="矩形 33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30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4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:\2016年工作\ACCP8.0产品开发\jQuery\案例源码\chapter06\Chapter06截图\图6.2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4" y="820305"/>
            <a:ext cx="5472608" cy="48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制作仿奥列表页面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176588" y="3068960"/>
            <a:ext cx="5950780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li:lt</a:t>
            </a:r>
            <a:r>
              <a:rPr lang="en-US" altLang="zh-CN" b="1" dirty="0">
                <a:solidFill>
                  <a:srgbClr val="FF0000"/>
                </a:solidFill>
              </a:rPr>
              <a:t>(2)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({"color":"#708b02"});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b="1" dirty="0"/>
              <a:t>$(".contain </a:t>
            </a:r>
            <a:r>
              <a:rPr lang="en-US" altLang="zh-CN" b="1" dirty="0" err="1">
                <a:solidFill>
                  <a:srgbClr val="FF0000"/>
                </a:solidFill>
              </a:rPr>
              <a:t>li:gt</a:t>
            </a:r>
            <a:r>
              <a:rPr lang="en-US" altLang="zh-CN" b="1" dirty="0">
                <a:solidFill>
                  <a:srgbClr val="FF0000"/>
                </a:solidFill>
              </a:rPr>
              <a:t>(3)</a:t>
            </a:r>
            <a:r>
              <a:rPr lang="en-US" altLang="zh-CN" b="1" dirty="0"/>
              <a:t>").</a:t>
            </a:r>
            <a:r>
              <a:rPr lang="en-US" altLang="zh-CN" b="1" dirty="0" err="1"/>
              <a:t>css</a:t>
            </a:r>
            <a:r>
              <a:rPr lang="en-US" altLang="zh-CN" b="1" dirty="0"/>
              <a:t>({"color":"#b66302"});</a:t>
            </a: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 flipV="1">
            <a:off x="3851920" y="2564904"/>
            <a:ext cx="837665" cy="720080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>
            <a:off x="4405862" y="3847663"/>
            <a:ext cx="546622" cy="733465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16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：基本过滤选择器</a:t>
              </a:r>
            </a:p>
          </p:txBody>
        </p:sp>
        <p:grpSp>
          <p:nvGrpSpPr>
            <p:cNvPr id="20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6" name="矩形 2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31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7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可见性过滤选择器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通过元素显示状态来选取元素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134389"/>
              </p:ext>
            </p:extLst>
          </p:nvPr>
        </p:nvGraphicFramePr>
        <p:xfrm>
          <a:off x="827584" y="1916832"/>
          <a:ext cx="7992888" cy="1800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1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:visible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选取所有可见的元素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$(":visible"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选取所有可见的元素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:hidden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选取所有隐藏的元素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$(":hidden" ) 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选取所有隐藏的元素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03648" y="3930216"/>
            <a:ext cx="6048506" cy="9233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:hidden</a:t>
            </a:r>
            <a:r>
              <a:rPr lang="en-US" b="1" dirty="0"/>
              <a:t>").show();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$("</a:t>
            </a:r>
            <a:r>
              <a:rPr lang="en-US" b="1" dirty="0" err="1"/>
              <a:t>p</a:t>
            </a:r>
            <a:r>
              <a:rPr lang="en-US" b="1" dirty="0" err="1">
                <a:solidFill>
                  <a:srgbClr val="FF0000"/>
                </a:solidFill>
              </a:rPr>
              <a:t>:visible</a:t>
            </a:r>
            <a:r>
              <a:rPr lang="en-US" b="1" dirty="0"/>
              <a:t>").hide();</a:t>
            </a:r>
            <a:endParaRPr lang="zh-CN" altLang="zh-CN" b="1" dirty="0" err="1"/>
          </a:p>
        </p:txBody>
      </p:sp>
      <p:grpSp>
        <p:nvGrpSpPr>
          <p:cNvPr id="14" name="组合 39"/>
          <p:cNvGrpSpPr>
            <a:grpSpLocks/>
          </p:cNvGrpSpPr>
          <p:nvPr/>
        </p:nvGrpSpPr>
        <p:grpSpPr bwMode="auto">
          <a:xfrm>
            <a:off x="2714612" y="5643578"/>
            <a:ext cx="4714908" cy="740324"/>
            <a:chOff x="2571736" y="5550147"/>
            <a:chExt cx="4252840" cy="926110"/>
          </a:xfrm>
        </p:grpSpPr>
        <p:pic>
          <p:nvPicPr>
            <p:cNvPr id="15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714609" y="5883427"/>
              <a:ext cx="4071869" cy="5928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：可见性过滤选择器</a:t>
              </a:r>
            </a:p>
          </p:txBody>
        </p:sp>
        <p:grpSp>
          <p:nvGrpSpPr>
            <p:cNvPr id="17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19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20" name="矩形 19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32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选择器注意事项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特殊符号的转义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357313" y="1897062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&lt;div id="</a:t>
            </a:r>
            <a:r>
              <a:rPr lang="en-US" b="1" dirty="0" err="1"/>
              <a:t>id#a</a:t>
            </a:r>
            <a:r>
              <a:rPr lang="en-US" dirty="0"/>
              <a:t>"&gt;</a:t>
            </a:r>
            <a:r>
              <a:rPr lang="en-US" dirty="0" err="1"/>
              <a:t>aa</a:t>
            </a:r>
            <a:r>
              <a:rPr lang="en-US" dirty="0"/>
              <a:t>&lt;/div&gt;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&lt;div id="</a:t>
            </a:r>
            <a:r>
              <a:rPr lang="en-US" b="1" dirty="0"/>
              <a:t>id[2]</a:t>
            </a:r>
            <a:r>
              <a:rPr lang="en-US" dirty="0"/>
              <a:t>"&gt;cc&lt;/div&gt;</a:t>
            </a:r>
            <a:endParaRPr lang="zh-CN" altLang="en-US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57313" y="3714750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</a:t>
            </a:r>
            <a:r>
              <a:rPr lang="en-US" b="1" dirty="0" err="1"/>
              <a:t>id#a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#id[2]</a:t>
            </a:r>
            <a:r>
              <a:rPr lang="en-US" dirty="0"/>
              <a:t>");</a:t>
            </a:r>
            <a:endParaRPr lang="zh-CN" altLang="en-US" dirty="0"/>
          </a:p>
        </p:txBody>
      </p: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1357313" y="4933950"/>
            <a:ext cx="6858000" cy="9239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#a</a:t>
            </a:r>
            <a:r>
              <a:rPr lang="en-US" dirty="0"/>
              <a:t>");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dirty="0"/>
              <a:t>$("</a:t>
            </a:r>
            <a:r>
              <a:rPr lang="en-US" b="1" dirty="0"/>
              <a:t>#id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[2</a:t>
            </a:r>
            <a:r>
              <a:rPr lang="en-US" b="1" dirty="0">
                <a:solidFill>
                  <a:srgbClr val="FF0000"/>
                </a:solidFill>
              </a:rPr>
              <a:t>\\</a:t>
            </a:r>
            <a:r>
              <a:rPr lang="en-US" b="1" dirty="0"/>
              <a:t>]</a:t>
            </a:r>
            <a:r>
              <a:rPr lang="en-US" dirty="0"/>
              <a:t>");</a:t>
            </a:r>
            <a:endParaRPr lang="zh-CN" altLang="en-US" dirty="0"/>
          </a:p>
        </p:txBody>
      </p: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929063"/>
            <a:ext cx="5349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jian.zhang\Desktop\安卓PPT模板demo\代码展示\1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5072063"/>
            <a:ext cx="6572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500034" y="2997200"/>
            <a:ext cx="7645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获取这两个元素的选择器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33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选择器注意事项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选择器中的空格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选择器的书写规范很严格，多一个空格或少一个空格，都会影响选择器的效果</a:t>
            </a:r>
            <a:endParaRPr lang="en-US" altLang="zh-CN" dirty="0"/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1071563" y="3234084"/>
            <a:ext cx="6858000" cy="369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t_a</a:t>
            </a:r>
            <a:r>
              <a:rPr lang="en-US" b="1" dirty="0"/>
              <a:t> = $(".test :hidden"); //</a:t>
            </a:r>
            <a:r>
              <a:rPr lang="zh-CN" altLang="en-US" b="1" dirty="0"/>
              <a:t>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2" name="线形标注 1 11"/>
          <p:cNvSpPr/>
          <p:nvPr/>
        </p:nvSpPr>
        <p:spPr bwMode="auto">
          <a:xfrm>
            <a:off x="3643313" y="3805584"/>
            <a:ext cx="4786312" cy="500063"/>
          </a:xfrm>
          <a:prstGeom prst="borderCallout1">
            <a:avLst>
              <a:gd name="adj1" fmla="val -60857"/>
              <a:gd name="adj2" fmla="val -8083"/>
              <a:gd name="adj3" fmla="val 47533"/>
              <a:gd name="adj4" fmla="val -826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s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”的元素内部的隐藏元素</a:t>
            </a: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071563" y="4734272"/>
            <a:ext cx="6858000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/>
              <a:t>var</a:t>
            </a:r>
            <a:r>
              <a:rPr lang="en-US" b="1" dirty="0"/>
              <a:t> $</a:t>
            </a:r>
            <a:r>
              <a:rPr lang="en-US" b="1" dirty="0" err="1"/>
              <a:t>t_b</a:t>
            </a:r>
            <a:r>
              <a:rPr lang="en-US" b="1" dirty="0"/>
              <a:t> = $(".</a:t>
            </a:r>
            <a:r>
              <a:rPr lang="en-US" b="1" dirty="0" err="1"/>
              <a:t>test:hidden</a:t>
            </a:r>
            <a:r>
              <a:rPr lang="en-US" b="1" dirty="0"/>
              <a:t>");  //</a:t>
            </a:r>
            <a:r>
              <a:rPr lang="zh-CN" altLang="en-US" b="1" dirty="0"/>
              <a:t>不带空格的</a:t>
            </a:r>
            <a:r>
              <a:rPr lang="en-US" b="1" dirty="0" err="1"/>
              <a:t>jQuery</a:t>
            </a:r>
            <a:r>
              <a:rPr lang="zh-CN" altLang="en-US" b="1" dirty="0"/>
              <a:t>选择器</a:t>
            </a:r>
            <a:endParaRPr lang="zh-CN" altLang="zh-CN" b="1" dirty="0"/>
          </a:p>
        </p:txBody>
      </p:sp>
      <p:sp>
        <p:nvSpPr>
          <p:cNvPr id="16" name="线形标注 1 15"/>
          <p:cNvSpPr/>
          <p:nvPr/>
        </p:nvSpPr>
        <p:spPr bwMode="auto">
          <a:xfrm>
            <a:off x="3929063" y="5377209"/>
            <a:ext cx="3857625" cy="500063"/>
          </a:xfrm>
          <a:prstGeom prst="borderCallout1">
            <a:avLst>
              <a:gd name="adj1" fmla="val -79407"/>
              <a:gd name="adj2" fmla="val -17440"/>
              <a:gd name="adj3" fmla="val 49908"/>
              <a:gd name="adj4" fmla="val -574"/>
            </a:avLst>
          </a:prstGeom>
          <a:solidFill>
            <a:schemeClr val="accent2"/>
          </a:solidFill>
          <a:ln w="38100" algn="ctr">
            <a:solidFill>
              <a:schemeClr val="accent2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选取隐藏的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为“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test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”的元素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34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总结</a:t>
            </a:r>
          </a:p>
        </p:txBody>
      </p:sp>
      <p:sp>
        <p:nvSpPr>
          <p:cNvPr id="21" name="内容占位符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2149475" y="2006838"/>
            <a:ext cx="32146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en-US" altLang="zh-CN" sz="2000" b="1" dirty="0" err="1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选取元素</a:t>
            </a:r>
            <a:endParaRPr lang="en-US" altLang="zh-CN" sz="20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选择器的注意事项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4" name="AutoShape 3"/>
          <p:cNvSpPr>
            <a:spLocks/>
          </p:cNvSpPr>
          <p:nvPr/>
        </p:nvSpPr>
        <p:spPr bwMode="auto">
          <a:xfrm>
            <a:off x="4122238" y="2811032"/>
            <a:ext cx="233738" cy="97800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8375" name="TextBox 11"/>
          <p:cNvSpPr txBox="1">
            <a:spLocks noChangeArrowheads="1"/>
          </p:cNvSpPr>
          <p:nvPr/>
        </p:nvSpPr>
        <p:spPr bwMode="auto">
          <a:xfrm>
            <a:off x="6886281" y="2422894"/>
            <a:ext cx="1547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基本选择器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层次选择器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属性选择器</a:t>
            </a:r>
          </a:p>
        </p:txBody>
      </p:sp>
      <p:sp>
        <p:nvSpPr>
          <p:cNvPr id="58376" name="TextBox 12"/>
          <p:cNvSpPr txBox="1">
            <a:spLocks noChangeArrowheads="1"/>
          </p:cNvSpPr>
          <p:nvPr/>
        </p:nvSpPr>
        <p:spPr bwMode="auto">
          <a:xfrm>
            <a:off x="4343937" y="2715282"/>
            <a:ext cx="2520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通过</a:t>
            </a:r>
            <a:r>
              <a:rPr lang="en-US" altLang="zh-CN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CSS</a:t>
            </a: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选择器选取元素</a:t>
            </a:r>
          </a:p>
          <a:p>
            <a:pPr eaLnBrk="1" hangingPunct="1">
              <a:lnSpc>
                <a:spcPct val="4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通过条件过滤选取元素</a:t>
            </a:r>
          </a:p>
        </p:txBody>
      </p:sp>
      <p:sp>
        <p:nvSpPr>
          <p:cNvPr id="58378" name="TextBox 15"/>
          <p:cNvSpPr txBox="1">
            <a:spLocks noChangeArrowheads="1"/>
          </p:cNvSpPr>
          <p:nvPr/>
        </p:nvSpPr>
        <p:spPr bwMode="auto">
          <a:xfrm>
            <a:off x="16421" y="3087925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8379" name="AutoShape 3"/>
          <p:cNvSpPr>
            <a:spLocks/>
          </p:cNvSpPr>
          <p:nvPr/>
        </p:nvSpPr>
        <p:spPr bwMode="auto">
          <a:xfrm>
            <a:off x="1836738" y="2124313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3"/>
          <p:cNvSpPr>
            <a:spLocks/>
          </p:cNvSpPr>
          <p:nvPr/>
        </p:nvSpPr>
        <p:spPr bwMode="auto">
          <a:xfrm>
            <a:off x="3059832" y="1771888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3239579" y="1700808"/>
            <a:ext cx="2520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什么是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选择器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选择器的优势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jQuery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选择器的类型</a:t>
            </a:r>
          </a:p>
        </p:txBody>
      </p:sp>
      <p:sp>
        <p:nvSpPr>
          <p:cNvPr id="17" name="AutoShape 3"/>
          <p:cNvSpPr>
            <a:spLocks/>
          </p:cNvSpPr>
          <p:nvPr/>
        </p:nvSpPr>
        <p:spPr bwMode="auto">
          <a:xfrm>
            <a:off x="6706893" y="2484027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AutoShape 3"/>
          <p:cNvSpPr>
            <a:spLocks/>
          </p:cNvSpPr>
          <p:nvPr/>
        </p:nvSpPr>
        <p:spPr bwMode="auto">
          <a:xfrm>
            <a:off x="6527505" y="3420710"/>
            <a:ext cx="179388" cy="656362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8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6696955" y="3318083"/>
            <a:ext cx="2123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基本过滤选择器</a:t>
            </a:r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可见性过滤选择器</a:t>
            </a:r>
          </a:p>
        </p:txBody>
      </p:sp>
      <p:grpSp>
        <p:nvGrpSpPr>
          <p:cNvPr id="22" name="组合 34"/>
          <p:cNvGrpSpPr>
            <a:grpSpLocks/>
          </p:cNvGrpSpPr>
          <p:nvPr/>
        </p:nvGrpSpPr>
        <p:grpSpPr bwMode="auto">
          <a:xfrm>
            <a:off x="2571750" y="5692796"/>
            <a:ext cx="3571875" cy="808038"/>
            <a:chOff x="2571736" y="5550147"/>
            <a:chExt cx="3571900" cy="807811"/>
          </a:xfrm>
        </p:grpSpPr>
        <p:pic>
          <p:nvPicPr>
            <p:cNvPr id="23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2714612" y="5883428"/>
              <a:ext cx="3429024" cy="47453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总结并布置作业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428860" y="4428790"/>
                <a:ext cx="642942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3143240" y="5643784"/>
              <a:ext cx="1208096" cy="215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7" name="组合 38"/>
            <p:cNvGrpSpPr>
              <a:grpSpLocks/>
            </p:cNvGrpSpPr>
            <p:nvPr/>
          </p:nvGrpSpPr>
          <p:grpSpPr bwMode="auto">
            <a:xfrm>
              <a:off x="5962660" y="6143705"/>
              <a:ext cx="180976" cy="214253"/>
              <a:chOff x="6034896" y="5153096"/>
              <a:chExt cx="180976" cy="214253"/>
            </a:xfrm>
          </p:grpSpPr>
          <p:sp>
            <p:nvSpPr>
              <p:cNvPr id="28" name="矩形 27"/>
              <p:cNvSpPr/>
              <p:nvPr/>
            </p:nvSpPr>
            <p:spPr>
              <a:xfrm rot="16200000">
                <a:off x="6089695" y="5241173"/>
                <a:ext cx="214253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6200000">
                <a:off x="6088084" y="5268136"/>
                <a:ext cx="46025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35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教师备课时根据班级情况在此添加内容，应区分必做、选做内容，以满足不同层次学员的需求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36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33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本章任务</a:t>
            </a:r>
            <a:endParaRPr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制作图书简介页面</a:t>
            </a:r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jQuery</a:t>
            </a:r>
            <a:r>
              <a:rPr lang="zh-CN" altLang="en-US" dirty="0"/>
              <a:t>美化英雄联盟简介页</a:t>
            </a:r>
          </a:p>
          <a:p>
            <a:pPr>
              <a:defRPr/>
            </a:pPr>
            <a:r>
              <a:rPr lang="zh-CN" altLang="en-US" dirty="0"/>
              <a:t>制作非缘勿扰页面特效</a:t>
            </a:r>
          </a:p>
          <a:p>
            <a:pPr>
              <a:defRPr/>
            </a:pPr>
            <a:r>
              <a:rPr lang="zh-CN" altLang="en-US" dirty="0"/>
              <a:t>制作隔行变色的商品列表</a:t>
            </a:r>
          </a:p>
          <a:p>
            <a:pPr>
              <a:defRPr/>
            </a:pPr>
            <a:r>
              <a:rPr lang="zh-CN" altLang="en-US" dirty="0"/>
              <a:t>制作全网热播视频页面</a:t>
            </a:r>
          </a:p>
        </p:txBody>
      </p:sp>
      <p:pic>
        <p:nvPicPr>
          <p:cNvPr id="1026" name="Picture 2" descr="F:\2016年工作\ACCP8.0产品开发\jQuery\案例源码\chapter06\Chapter06截图\图6.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72816"/>
            <a:ext cx="710549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6\Chapter06截图\图6.11b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62" y="2348880"/>
            <a:ext cx="346351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:\2016年工作\ACCP8.0产品开发\jQuery\案例源码\chapter06\Chapter06截图\图6.1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4" y="3093818"/>
            <a:ext cx="5413113" cy="343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2016年工作\ACCP8.0产品开发\jQuery\案例源码\chapter06\Chapter06截图\图6.2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24" y="3435959"/>
            <a:ext cx="4073110" cy="308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:\2016年工作\ACCP8.0产品开发\jQuery\案例源码\chapter06\Chapter06截图\图6.32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9240"/>
            <a:ext cx="5639302" cy="28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4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1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本章目标</a:t>
            </a:r>
            <a:endParaRPr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会使用基本选择器获取元素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会使用层次选择器获取元素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会使用属性选择器获取元素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会使用过滤选择器获取元素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会使用基本过滤选择器获取元素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会使用可见性过滤选择器获取元素</a:t>
            </a:r>
          </a:p>
        </p:txBody>
      </p: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2285984" y="5549921"/>
            <a:ext cx="3571875" cy="808037"/>
            <a:chOff x="2571736" y="5550147"/>
            <a:chExt cx="3571900" cy="807811"/>
          </a:xfrm>
        </p:grpSpPr>
        <p:pic>
          <p:nvPicPr>
            <p:cNvPr id="17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714612" y="5883429"/>
              <a:ext cx="3429024" cy="474529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教师讲解本章目标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9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42" cy="579275"/>
              <a:chOff x="2428860" y="4428790"/>
              <a:chExt cx="642942" cy="57927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428860" y="4428790"/>
                <a:ext cx="642942" cy="46024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428860" y="4428790"/>
                <a:ext cx="71438" cy="57927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3143240" y="5643783"/>
              <a:ext cx="1208096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21" name="组合 38"/>
            <p:cNvGrpSpPr>
              <a:grpSpLocks/>
            </p:cNvGrpSpPr>
            <p:nvPr/>
          </p:nvGrpSpPr>
          <p:grpSpPr bwMode="auto">
            <a:xfrm>
              <a:off x="5962659" y="6143706"/>
              <a:ext cx="180977" cy="214253"/>
              <a:chOff x="6034895" y="5153097"/>
              <a:chExt cx="180977" cy="214253"/>
            </a:xfrm>
          </p:grpSpPr>
          <p:sp>
            <p:nvSpPr>
              <p:cNvPr id="22" name="矩形 21"/>
              <p:cNvSpPr/>
              <p:nvPr/>
            </p:nvSpPr>
            <p:spPr>
              <a:xfrm rot="16200000">
                <a:off x="6089696" y="5241173"/>
                <a:ext cx="214252" cy="38100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16200000">
                <a:off x="6088084" y="5268137"/>
                <a:ext cx="46024" cy="152401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5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选择器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选择器类似于</a:t>
            </a:r>
            <a:r>
              <a:rPr lang="en-US" altLang="zh-CN" dirty="0"/>
              <a:t>CSS</a:t>
            </a:r>
            <a:r>
              <a:rPr lang="zh-CN" altLang="en-US" dirty="0"/>
              <a:t>选择器，用来选取网页中的元素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214439" y="2159794"/>
            <a:ext cx="6215082" cy="3698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$("h3")</a:t>
            </a:r>
            <a:r>
              <a:rPr lang="en-US" dirty="0"/>
              <a:t>.</a:t>
            </a:r>
            <a:r>
              <a:rPr lang="en-US" b="1" dirty="0" err="1"/>
              <a:t>css</a:t>
            </a:r>
            <a:r>
              <a:rPr lang="en-US" b="1" dirty="0"/>
              <a:t>("background","#09F");</a:t>
            </a:r>
            <a:endParaRPr lang="zh-CN" altLang="zh-CN" b="1" kern="0" dirty="0" err="1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00034" y="2863850"/>
            <a:ext cx="793115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342900" lvl="1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获取并设置网页中所有</a:t>
            </a:r>
            <a:r>
              <a:rPr lang="en-US" altLang="en-US" sz="2000" b="1" dirty="0" err="1">
                <a:latin typeface="微软雅黑" pitchFamily="34" charset="-122"/>
                <a:ea typeface="微软雅黑" pitchFamily="34" charset="-122"/>
              </a:rPr>
              <a:t>&lt;h3&gt;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元素的背景</a:t>
            </a:r>
            <a:endParaRPr lang="en-US" altLang="zh-CN" sz="2000" b="1" dirty="0" err="1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fr-FR" altLang="en-US" sz="2000" b="1" dirty="0" err="1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fr-FR" altLang="zh-CN" sz="2000" b="1" dirty="0" err="1">
                <a:latin typeface="微软雅黑" pitchFamily="34" charset="-122"/>
                <a:ea typeface="微软雅黑" pitchFamily="34" charset="-122"/>
              </a:rPr>
              <a:t>h3”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为选择器语法，必须放在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$()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b="1" dirty="0" err="1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fr-FR" altLang="zh-CN" sz="2000" b="1" dirty="0" err="1">
                <a:latin typeface="微软雅黑" pitchFamily="34" charset="-122"/>
                <a:ea typeface="微软雅黑" pitchFamily="34" charset="-122"/>
              </a:rPr>
              <a:t>$(“h3”)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 err="1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.css()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是为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err="1">
                <a:latin typeface="微软雅黑" pitchFamily="34" charset="-122"/>
                <a:ea typeface="微软雅黑" pitchFamily="34" charset="-122"/>
              </a:rPr>
              <a:t>对象设置样式的方法</a:t>
            </a:r>
            <a:endParaRPr lang="en-US" altLang="zh-CN" sz="2000" b="1" dirty="0" err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357158" y="1428736"/>
            <a:ext cx="1360488" cy="476250"/>
            <a:chOff x="3354388" y="1538718"/>
            <a:chExt cx="1360481" cy="475532"/>
          </a:xfrm>
        </p:grpSpPr>
        <p:pic>
          <p:nvPicPr>
            <p:cNvPr id="13" name="图片 66" descr="图片123455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6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jQuery</a:t>
            </a:r>
            <a:r>
              <a:t>选择器分类</a:t>
            </a:r>
            <a:endParaRPr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err="1"/>
              <a:t>jQuery</a:t>
            </a:r>
            <a:r>
              <a:rPr lang="zh-CN" altLang="en-US" dirty="0"/>
              <a:t>选择器功能强大，种类也很多，分类如下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</a:t>
            </a:r>
            <a:r>
              <a:rPr lang="en-US" altLang="zh-CN" dirty="0"/>
              <a:t>CSS</a:t>
            </a:r>
            <a:r>
              <a:rPr lang="zh-CN" altLang="en-US" dirty="0"/>
              <a:t>选择器选取元素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基本选择器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层次选择器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属性选择器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/>
              <a:t>通过过滤选择器选择元素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基本过滤选择器</a:t>
            </a:r>
            <a:endParaRPr lang="en-US" altLang="zh-CN" dirty="0"/>
          </a:p>
          <a:p>
            <a:pPr lvl="2">
              <a:lnSpc>
                <a:spcPct val="150000"/>
              </a:lnSpc>
              <a:defRPr/>
            </a:pPr>
            <a:r>
              <a:rPr lang="zh-CN" altLang="en-US" dirty="0"/>
              <a:t>可见性过滤选择器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7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基本选择器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基本选择器包括标签选择器、类选择器、</a:t>
            </a:r>
            <a:r>
              <a:rPr lang="en-US" dirty="0"/>
              <a:t>ID</a:t>
            </a:r>
            <a:r>
              <a:rPr lang="zh-CN" altLang="en-US" dirty="0"/>
              <a:t>选择器、并集选择器和全局选择器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502"/>
              </p:ext>
            </p:extLst>
          </p:nvPr>
        </p:nvGraphicFramePr>
        <p:xfrm>
          <a:off x="899592" y="2132856"/>
          <a:ext cx="7534620" cy="41794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名称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语法构成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描述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示例</a:t>
                      </a:r>
                      <a:endParaRPr lang="zh-CN" altLang="en-US" sz="1800" kern="1200" dirty="0">
                        <a:solidFill>
                          <a:schemeClr val="bg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标签选择器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element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根据给定的标签名匹配元素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$("h2"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h2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类选择器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.class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根据给定的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.title")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#id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根据给定的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匹配元素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 #title")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id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并集选择器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selector1,selector2,...,selectorN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将每一个选择器匹配的元素合并后一起返回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$("div,p,.title"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div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、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p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和拥有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class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为</a:t>
                      </a: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title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的元素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6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全局选择器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*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匹配所有元素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$("*" )</a:t>
                      </a:r>
                      <a:r>
                        <a:rPr lang="zh-CN" altLang="en-US" sz="1800" kern="12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选取所有元素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8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80690" y="2056215"/>
            <a:ext cx="6858000" cy="17543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b="1" dirty="0"/>
              <a:t>$(document).ready(function(){</a:t>
            </a:r>
          </a:p>
          <a:p>
            <a:pPr>
              <a:defRPr/>
            </a:pPr>
            <a:r>
              <a:rPr lang="fr-FR" b="1" dirty="0"/>
              <a:t>    $("dt").click(function(){</a:t>
            </a:r>
          </a:p>
          <a:p>
            <a:pPr>
              <a:defRPr/>
            </a:pPr>
            <a:r>
              <a:rPr lang="fr-FR" altLang="zh-CN" b="1" dirty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$("</a:t>
            </a:r>
            <a:r>
              <a:rPr lang="fr-FR" b="1" dirty="0">
                <a:solidFill>
                  <a:srgbClr val="FF0000"/>
                </a:solidFill>
              </a:rPr>
              <a:t>dd")</a:t>
            </a:r>
            <a:r>
              <a:rPr lang="fr-FR" b="1" dirty="0"/>
              <a:t>.css("display","block"); </a:t>
            </a:r>
            <a:endParaRPr lang="zh-CN" altLang="en-US" b="1" dirty="0"/>
          </a:p>
          <a:p>
            <a:pPr>
              <a:defRPr/>
            </a:pPr>
            <a:r>
              <a:rPr lang="zh-CN" altLang="en-US" b="1" dirty="0"/>
              <a:t>    </a:t>
            </a:r>
            <a:r>
              <a:rPr lang="en-US" altLang="zh-CN" b="1" dirty="0"/>
              <a:t>});</a:t>
            </a:r>
          </a:p>
          <a:p>
            <a:pPr>
              <a:defRPr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$("h1").</a:t>
            </a:r>
            <a:r>
              <a:rPr lang="en-US" altLang="zh-CN" b="1" dirty="0" err="1"/>
              <a:t>css</a:t>
            </a:r>
            <a:r>
              <a:rPr lang="en-US" altLang="zh-CN" b="1" dirty="0"/>
              <a:t>("</a:t>
            </a:r>
            <a:r>
              <a:rPr lang="en-US" altLang="zh-CN" b="1" dirty="0" err="1"/>
              <a:t>color","blue</a:t>
            </a:r>
            <a:r>
              <a:rPr lang="en-US" altLang="zh-CN" b="1" dirty="0"/>
              <a:t>");</a:t>
            </a:r>
          </a:p>
          <a:p>
            <a:pPr>
              <a:defRPr/>
            </a:pPr>
            <a:r>
              <a:rPr lang="en-US" altLang="zh-CN" b="1" dirty="0"/>
              <a:t>})</a:t>
            </a:r>
            <a:endParaRPr lang="zh-CN" altLang="zh-CN" dirty="0" err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标签选择器</a:t>
            </a:r>
            <a:endParaRPr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标签选择器根据给定的标签名匹配元素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4482999" cy="257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1080690" y="1626272"/>
            <a:ext cx="3869035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dd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标签中的内容显示出来</a:t>
            </a:r>
          </a:p>
        </p:txBody>
      </p:sp>
      <p:cxnSp>
        <p:nvCxnSpPr>
          <p:cNvPr id="22" name="直接箭头连接符 21"/>
          <p:cNvCxnSpPr>
            <a:stCxn id="18" idx="4"/>
          </p:cNvCxnSpPr>
          <p:nvPr/>
        </p:nvCxnSpPr>
        <p:spPr bwMode="auto">
          <a:xfrm flipH="1">
            <a:off x="2371205" y="2038585"/>
            <a:ext cx="670080" cy="670335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159477" y="2547665"/>
            <a:ext cx="3869035" cy="408623"/>
          </a:xfrm>
          <a:prstGeom prst="wedgeRoundRectCallout">
            <a:avLst>
              <a:gd name="adj1" fmla="val 674"/>
              <a:gd name="adj2" fmla="val 50903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&lt;h1&gt;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标签中的字体颜色为蓝色</a:t>
            </a:r>
          </a:p>
        </p:txBody>
      </p:sp>
      <p:cxnSp>
        <p:nvCxnSpPr>
          <p:cNvPr id="28" name="直接箭头连接符 27"/>
          <p:cNvCxnSpPr>
            <a:stCxn id="27" idx="1"/>
          </p:cNvCxnSpPr>
          <p:nvPr/>
        </p:nvCxnSpPr>
        <p:spPr bwMode="auto">
          <a:xfrm flipH="1">
            <a:off x="2121174" y="2751977"/>
            <a:ext cx="3038303" cy="460999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 bwMode="auto">
          <a:xfrm flipH="1">
            <a:off x="5990209" y="2956288"/>
            <a:ext cx="1103786" cy="1473553"/>
          </a:xfrm>
          <a:prstGeom prst="straightConnector1">
            <a:avLst/>
          </a:prstGeom>
          <a:ln cmpd="sng">
            <a:solidFill>
              <a:srgbClr val="8E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77"/>
          <p:cNvGrpSpPr>
            <a:grpSpLocks/>
          </p:cNvGrpSpPr>
          <p:nvPr/>
        </p:nvGrpSpPr>
        <p:grpSpPr bwMode="auto">
          <a:xfrm>
            <a:off x="357158" y="1214422"/>
            <a:ext cx="1360488" cy="476250"/>
            <a:chOff x="3354388" y="1538718"/>
            <a:chExt cx="1360481" cy="475532"/>
          </a:xfrm>
        </p:grpSpPr>
        <p:pic>
          <p:nvPicPr>
            <p:cNvPr id="25" name="图片 66" descr="图片123455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388" y="1538718"/>
              <a:ext cx="503236" cy="467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786186" y="1614803"/>
              <a:ext cx="928683" cy="399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endParaRPr lang="en-US" altLang="zh-CN" sz="2000" b="1" kern="0" spc="3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39"/>
          <p:cNvGrpSpPr>
            <a:grpSpLocks/>
          </p:cNvGrpSpPr>
          <p:nvPr/>
        </p:nvGrpSpPr>
        <p:grpSpPr bwMode="auto">
          <a:xfrm>
            <a:off x="2928926" y="5857892"/>
            <a:ext cx="4252911" cy="808038"/>
            <a:chOff x="2571736" y="5550147"/>
            <a:chExt cx="4252840" cy="807812"/>
          </a:xfrm>
        </p:grpSpPr>
        <p:pic>
          <p:nvPicPr>
            <p:cNvPr id="30" name="Picture 13" descr="C:\Users\lei.sun.PRD\Desktop\1234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5550147"/>
              <a:ext cx="285752" cy="19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2714609" y="5883428"/>
              <a:ext cx="4071869" cy="473770"/>
            </a:xfrm>
            <a:prstGeom prst="rect">
              <a:avLst/>
            </a:prstGeom>
            <a:solidFill>
              <a:srgbClr val="E8E8E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tIns="11880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kern="0" spc="300" dirty="0">
                  <a:solidFill>
                    <a:srgbClr val="640000"/>
                  </a:solidFill>
                  <a:latin typeface="微软雅黑" pitchFamily="34" charset="-122"/>
                  <a:ea typeface="微软雅黑" pitchFamily="34" charset="-122"/>
                </a:rPr>
                <a:t>：基本选择器</a:t>
              </a:r>
              <a:endParaRPr lang="en-US" altLang="zh-CN" sz="2000" b="1" kern="0" spc="300" dirty="0">
                <a:solidFill>
                  <a:srgbClr val="64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3" name="组合 36"/>
            <p:cNvGrpSpPr>
              <a:grpSpLocks/>
            </p:cNvGrpSpPr>
            <p:nvPr/>
          </p:nvGrpSpPr>
          <p:grpSpPr bwMode="auto">
            <a:xfrm>
              <a:off x="2571736" y="5756464"/>
              <a:ext cx="642926" cy="579276"/>
              <a:chOff x="2428860" y="4428790"/>
              <a:chExt cx="642926" cy="57927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428860" y="4428790"/>
                <a:ext cx="642926" cy="46025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428860" y="4428790"/>
                <a:ext cx="71436" cy="579276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3143226" y="5643784"/>
              <a:ext cx="1208067" cy="215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kern="0" dirty="0">
                  <a:solidFill>
                    <a:srgbClr val="640000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WE CHANGE LIVES  </a:t>
              </a:r>
            </a:p>
          </p:txBody>
        </p:sp>
        <p:grpSp>
          <p:nvGrpSpPr>
            <p:cNvPr id="35" name="组合 38"/>
            <p:cNvGrpSpPr>
              <a:grpSpLocks/>
            </p:cNvGrpSpPr>
            <p:nvPr/>
          </p:nvGrpSpPr>
          <p:grpSpPr bwMode="auto">
            <a:xfrm>
              <a:off x="6643605" y="6143706"/>
              <a:ext cx="180971" cy="214253"/>
              <a:chOff x="6715841" y="5153097"/>
              <a:chExt cx="180971" cy="214253"/>
            </a:xfrm>
          </p:grpSpPr>
          <p:sp>
            <p:nvSpPr>
              <p:cNvPr id="36" name="矩形 35"/>
              <p:cNvSpPr/>
              <p:nvPr/>
            </p:nvSpPr>
            <p:spPr>
              <a:xfrm rot="16200000">
                <a:off x="6770636" y="5241174"/>
                <a:ext cx="214253" cy="38099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6200000">
                <a:off x="6769027" y="5268139"/>
                <a:ext cx="46025" cy="152397"/>
              </a:xfrm>
              <a:prstGeom prst="rect">
                <a:avLst/>
              </a:prstGeom>
              <a:solidFill>
                <a:srgbClr val="F262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C11F8-EDC5-4665-ACDC-DA898CA1F1A6}" type="slidenum">
              <a:rPr lang="zh-CN" altLang="en-US" smtClean="0"/>
              <a:pPr>
                <a:defRPr/>
              </a:pPr>
              <a:t>9</a:t>
            </a:fld>
            <a:r>
              <a:rPr lang="zh-CN" altLang="en-US"/>
              <a:t> </a:t>
            </a:r>
            <a:r>
              <a:rPr lang="en-US" altLang="zh-CN"/>
              <a:t>/ 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2966</Words>
  <Application>Microsoft Office PowerPoint</Application>
  <PresentationFormat>全屏显示(4:3)</PresentationFormat>
  <Paragraphs>479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黑体</vt:lpstr>
      <vt:lpstr>宋体</vt:lpstr>
      <vt:lpstr>微软雅黑</vt:lpstr>
      <vt:lpstr>Arial</vt:lpstr>
      <vt:lpstr>Calibri</vt:lpstr>
      <vt:lpstr>Wingdings</vt:lpstr>
      <vt:lpstr>Office 主题</vt:lpstr>
      <vt:lpstr>jQuery选择器</vt:lpstr>
      <vt:lpstr>预习检查</vt:lpstr>
      <vt:lpstr>回顾及作业点评</vt:lpstr>
      <vt:lpstr>本章任务</vt:lpstr>
      <vt:lpstr>本章目标</vt:lpstr>
      <vt:lpstr>jQuery选择器</vt:lpstr>
      <vt:lpstr>jQuery选择器分类</vt:lpstr>
      <vt:lpstr>基本选择器</vt:lpstr>
      <vt:lpstr>标签选择器</vt:lpstr>
      <vt:lpstr>类选择器</vt:lpstr>
      <vt:lpstr>ID选择器</vt:lpstr>
      <vt:lpstr>并集选择器</vt:lpstr>
      <vt:lpstr>全局选择器</vt:lpstr>
      <vt:lpstr>层次选择器</vt:lpstr>
      <vt:lpstr>后代选择器</vt:lpstr>
      <vt:lpstr>子选择器</vt:lpstr>
      <vt:lpstr>相邻选择器</vt:lpstr>
      <vt:lpstr>同辈选择器</vt:lpstr>
      <vt:lpstr>属性选择器</vt:lpstr>
      <vt:lpstr>根据属性名获取元素</vt:lpstr>
      <vt:lpstr>根据属性值获取元素2-1</vt:lpstr>
      <vt:lpstr>根据属性值获取元素2-2</vt:lpstr>
      <vt:lpstr>根据属性值包含特定的值获取元素3-1</vt:lpstr>
      <vt:lpstr>根据属性值包含特定的值获取元素3-2</vt:lpstr>
      <vt:lpstr>根据属性值包含特定的值获取元素3-3</vt:lpstr>
      <vt:lpstr>如何实现同一个列表不同样式？</vt:lpstr>
      <vt:lpstr>过滤选择器</vt:lpstr>
      <vt:lpstr>基本过滤选择器</vt:lpstr>
      <vt:lpstr>制作仿奥列表页面3-1</vt:lpstr>
      <vt:lpstr>制作仿奥列表页面3-2</vt:lpstr>
      <vt:lpstr>制作仿奥列表页面3-3</vt:lpstr>
      <vt:lpstr>可见性过滤选择器</vt:lpstr>
      <vt:lpstr>jQuery选择器注意事项2-1</vt:lpstr>
      <vt:lpstr>jQuery选择器注意事项2-2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lei.sun(孙蕾)</dc:creator>
  <cp:lastModifiedBy>hp</cp:lastModifiedBy>
  <cp:revision>102</cp:revision>
  <dcterms:created xsi:type="dcterms:W3CDTF">2016-02-17T00:24:26Z</dcterms:created>
  <dcterms:modified xsi:type="dcterms:W3CDTF">2018-10-09T15:06:57Z</dcterms:modified>
</cp:coreProperties>
</file>