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3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30" r:id="rId25"/>
    <p:sldId id="331" r:id="rId26"/>
    <p:sldId id="332" r:id="rId27"/>
    <p:sldId id="333" r:id="rId28"/>
    <p:sldId id="334" r:id="rId29"/>
    <p:sldId id="335" r:id="rId30"/>
    <p:sldId id="338" r:id="rId31"/>
    <p:sldId id="301" r:id="rId32"/>
    <p:sldId id="258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E0000"/>
    <a:srgbClr val="6B633D"/>
    <a:srgbClr val="000000"/>
    <a:srgbClr val="420000"/>
    <a:srgbClr val="220000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93" autoAdjust="0"/>
  </p:normalViewPr>
  <p:slideViewPr>
    <p:cSldViewPr>
      <p:cViewPr>
        <p:scale>
          <a:sx n="75" d="100"/>
          <a:sy n="75" d="100"/>
        </p:scale>
        <p:origin x="-182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588D36-18D9-4889-8738-7C7CB62BDAA5}" type="datetimeFigureOut">
              <a:rPr lang="zh-CN" altLang="en-US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6A7F0FB-4D41-4902-8B2F-4A3D36E105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05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B2952-60FE-42AC-8C07-77A455DFE00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此页就是简单介绍在实际开发中除了基础事件外，还有绑定和移除事件即可，后面会详细介绍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372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讲解完语法及参数后，说明绑定事件时可以单个绑定也可以绑定多个，引出下一页的内容。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45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通过演示说明实现的效果，然后再讲解代码，让学员理解移除绑定的用法；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00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引页仅仅说明复合事件讲解方法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即可，然后引出下一页。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727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边讲解边演示的方法，讲解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169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在示例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的基础上，演示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toggleClass</a:t>
            </a:r>
            <a:r>
              <a:rPr lang="zh-CN" altLang="en-US" dirty="0" smtClean="0"/>
              <a:t>两个方法；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495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226D90-D26E-4284-956A-1701B7ECFCB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、讲解两个方法的用法；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、演示示例，通过演示让学员掌握这两个用法；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6FDF71-A8A2-4C1A-B7B5-C355C99773A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（）和</a:t>
            </a:r>
            <a:r>
              <a:rPr lang="en-US" altLang="zh-CN" dirty="0" smtClean="0"/>
              <a:t>hide()</a:t>
            </a:r>
            <a:r>
              <a:rPr lang="zh-CN" altLang="en-US" dirty="0" smtClean="0"/>
              <a:t>方法中的参数对比讲解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、通过演示示例，让学员掌握这两个方法的用法，与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（）和</a:t>
            </a:r>
            <a:r>
              <a:rPr lang="en-US" altLang="zh-CN" dirty="0" smtClean="0"/>
              <a:t>hide()</a:t>
            </a:r>
            <a:r>
              <a:rPr lang="zh-CN" altLang="en-US" dirty="0" smtClean="0"/>
              <a:t>方法对比讲解；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A2D65-359B-4BC8-BACD-3FA60F61D6C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、与前面讲解的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fadeIn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</a:t>
            </a:r>
            <a:r>
              <a:rPr lang="zh-CN" altLang="en-US" dirty="0" smtClean="0"/>
              <a:t>方法中的参数对比讲解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、通过演示示例，让学员掌握这两个方法的用法，与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fadeIn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</a:t>
            </a:r>
            <a:r>
              <a:rPr lang="zh-CN" altLang="en-US" dirty="0" smtClean="0"/>
              <a:t>方法对比讲解；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E2DED-EFD6-421B-AA4C-117E3CDB7BF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B0EA59-750D-472F-B5C1-9FB139ADCAC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animate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语法，讲解参数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params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参数的用法与前面动画方法参数对比讲解；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、说明使用自定义动画可以实现英雄难过棍子关的游戏；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、在这里演示动画效果，为下一页实现效果做铺垫；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422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、此示例有一定的难度，按步骤一步一步演示，不要漏了步骤；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代码要讲解一遍，编写的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也要演示，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中用到了都要讲解；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、用到了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中的代码，简单的回顾一下，说明在这里的作用；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、边演示边讲解，要让学员理解实现这个例子的原理，最好让学员在课后自己实现这个例子；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53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91252C-65BD-47FE-89DD-FBCAD2A8D70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此页简单说明即可，主查引出下一页的事件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44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1</a:t>
            </a:r>
            <a:r>
              <a:rPr lang="zh-CN" altLang="en-US" dirty="0" smtClean="0"/>
              <a:t>、简单说明一下各个类事件的就可以了，后面会对每类事件进行详细讲解；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事件例如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事件在前面已用过，这里简单介绍即可；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3</a:t>
            </a:r>
            <a:r>
              <a:rPr lang="zh-CN" altLang="en-US" dirty="0" smtClean="0"/>
              <a:t>、本章主要介绍鼠标事件、键盘事件和复合事件；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4</a:t>
            </a:r>
            <a:r>
              <a:rPr lang="zh-CN" altLang="en-US" dirty="0" smtClean="0"/>
              <a:t>、表单事件在后面的章节中会详细介绍；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9D1F8-E192-49AB-8A55-8BEAE44E60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此处简单讲解即可，到后面的具体案例中再详细讲解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BDA6B-95E5-4505-92ED-4D7AC078AAD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、演示案例时讲解鼠标事件的用法；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、重点讲解这两个方法；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86504-7FF8-492A-8039-781147ED9A8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主要讲解不同点即可，让学员课后使用</a:t>
            </a:r>
            <a:r>
              <a:rPr lang="en-US" altLang="zh-CN" dirty="0" err="1" smtClean="0"/>
              <a:t>mouseleave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mouseenter</a:t>
            </a:r>
            <a:r>
              <a:rPr lang="zh-CN" altLang="en-US" dirty="0" smtClean="0"/>
              <a:t>实现当当导航菜单，看看两者的用法；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51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D6F24D-27A0-41F9-B2C9-E71D96EF898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、演示案例时讲解键盘事件的用法，演示不同的按键产生不同的效果；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append(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的用法，后面会详细讲解；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A605F0-2E1D-4773-BC6E-9458ACA6DA1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 descr="封面--平面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80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95746-4341-4DDB-9906-056578FD13A7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36EE9-2BB6-4D86-87EC-ABF477AC77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74FC1-7BD7-4AEA-879B-49F478B52240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992E-EFBF-46C8-BA46-E54BA4D8A2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2C858-D9F4-45CC-9933-668983784367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6EBD4-9DD1-4530-9E3C-AA5A300EC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4E2B-776B-4D26-A569-6109B3AC82BB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 smtClean="0"/>
              <a:t> </a:t>
            </a:r>
            <a:r>
              <a:rPr lang="en-US" altLang="zh-CN" dirty="0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EA825-50B4-49F0-A211-29B175D77E15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B2A5-ED5F-4C98-A962-3FD24CF64F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559E9-37BD-41F1-BF80-B256CD477FD9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C250-F71C-4F12-BECC-33B14B3E5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32CF9-8A69-449F-AAB4-95B0BE33BE41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2D737-CB3B-4BFA-A87F-7DFEA70F5E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0B66-F6F8-48F4-8FCD-DE44D487CA49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B0F7-C6EB-43A8-95BA-765D0B3679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9D090-CAAE-4BED-B44E-F3DAC201B457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A2621-34F8-4760-93E7-2437E2217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20F02-8BBB-49F5-B09A-86041CBCBAFE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3B4AE-CDFD-4FF9-92D8-327206D93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C1B58-CF46-4EDC-84BB-07605812537A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0C74F-00C5-40DA-9690-D83CC6860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内容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28688"/>
            <a:ext cx="82296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901009-5C17-434A-9983-CBF24A112608}" type="datetime1">
              <a:rPr lang="zh-CN" altLang="en-US" smtClean="0"/>
              <a:pPr>
                <a:defRPr/>
              </a:pPr>
              <a:t>2018-10-14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93FBB9-80AE-4272-B910-D3E4E28861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85750" y="357188"/>
            <a:ext cx="71438" cy="285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3" name="组合 8"/>
          <p:cNvGrpSpPr>
            <a:grpSpLocks/>
          </p:cNvGrpSpPr>
          <p:nvPr userDrawn="1"/>
        </p:nvGrpSpPr>
        <p:grpSpPr bwMode="auto">
          <a:xfrm>
            <a:off x="7715250" y="233363"/>
            <a:ext cx="1571625" cy="338137"/>
            <a:chOff x="7643834" y="232926"/>
            <a:chExt cx="1571636" cy="338554"/>
          </a:xfrm>
        </p:grpSpPr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>
              <a:off x="7715273" y="232926"/>
              <a:ext cx="15001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BeWeb3.0</a:t>
              </a:r>
              <a:endParaRPr lang="zh-CN" altLang="en-US" sz="1600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35" name="组合 31"/>
            <p:cNvGrpSpPr>
              <a:grpSpLocks/>
            </p:cNvGrpSpPr>
            <p:nvPr/>
          </p:nvGrpSpPr>
          <p:grpSpPr bwMode="auto">
            <a:xfrm>
              <a:off x="7643834" y="500042"/>
              <a:ext cx="1500198" cy="71438"/>
              <a:chOff x="7643802" y="429398"/>
              <a:chExt cx="1500198" cy="71438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7643802" y="464279"/>
                <a:ext cx="1500198" cy="1589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7643802" y="429311"/>
                <a:ext cx="71438" cy="715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C0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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2852936"/>
            <a:ext cx="63184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/>
            </a:r>
            <a:br>
              <a:rPr lang="en-US" altLang="zh-CN" sz="4400" b="1" dirty="0"/>
            </a:br>
            <a:r>
              <a:rPr lang="en-US" altLang="zh-CN" sz="4400" b="1" dirty="0" err="1"/>
              <a:t>jQuery</a:t>
            </a:r>
            <a:r>
              <a:rPr lang="zh-CN" altLang="en-US" sz="4400" b="1" dirty="0"/>
              <a:t>中的事件与动画</a:t>
            </a:r>
          </a:p>
        </p:txBody>
      </p:sp>
    </p:spTree>
    <p:extLst>
      <p:ext uri="{BB962C8B-B14F-4D97-AF65-F5344CB8AC3E}">
        <p14:creationId xmlns:p14="http://schemas.microsoft.com/office/powerpoint/2010/main" val="340526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鼠标事件方法的区别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31330"/>
              </p:ext>
            </p:extLst>
          </p:nvPr>
        </p:nvGraphicFramePr>
        <p:xfrm>
          <a:off x="251520" y="1268760"/>
          <a:ext cx="8267839" cy="3888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7119"/>
                <a:gridCol w="1944216"/>
                <a:gridCol w="4536504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相同点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不同点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mouseover(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鼠标进入被选元素时会触发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鼠标在其被选元素的子元素上来回进入时：</a:t>
                      </a:r>
                      <a:endParaRPr lang="en-US" altLang="zh-CN" sz="1800" kern="1200" dirty="0" smtClean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</a:t>
                      </a: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mouseover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不触发</a:t>
                      </a: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mouseenter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mouseenter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 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mouseout( )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鼠标离开被选元素时会触发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鼠标在其被选元素的子元素上来回离开时：</a:t>
                      </a:r>
                      <a:endParaRPr lang="en-US" altLang="zh-CN" sz="1800" kern="1200" dirty="0" smtClean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</a:t>
                      </a: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mouseout</a:t>
                      </a:r>
                      <a:endParaRPr lang="en-US" altLang="zh-CN" sz="1800" kern="1200" dirty="0" smtClean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不触发</a:t>
                      </a: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mouseleave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mouseleave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10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键盘事件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用户每次按下或者释放键盘上的键时都会产生事件，常用键盘事件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02384"/>
              </p:ext>
            </p:extLst>
          </p:nvPr>
        </p:nvGraphicFramePr>
        <p:xfrm>
          <a:off x="683569" y="2276873"/>
          <a:ext cx="8064895" cy="27056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159"/>
                <a:gridCol w="4968552"/>
                <a:gridCol w="1656184"/>
              </a:tblGrid>
              <a:tr h="643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执行时机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5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keydown(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keydown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按下键盘时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keyup(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keyup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释放按键时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keypress(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keypress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产生可打印的字符时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11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键盘事件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以键盘事件为例，实现按键时特效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75656" y="1844824"/>
            <a:ext cx="6858000" cy="421333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/>
            </a:pPr>
            <a:r>
              <a:rPr lang="fr-FR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$("[type=password]").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keyup</a:t>
            </a:r>
            <a:r>
              <a:rPr lang="en-US" altLang="zh-CN" b="1" dirty="0">
                <a:ea typeface="宋体" charset="-122"/>
              </a:rPr>
              <a:t>(function ()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$("#</a:t>
            </a:r>
            <a:r>
              <a:rPr lang="en-US" altLang="zh-CN" b="1" dirty="0">
                <a:ea typeface="宋体" charset="-122"/>
              </a:rPr>
              <a:t>events").append("</a:t>
            </a:r>
            <a:r>
              <a:rPr lang="en-US" altLang="zh-CN" b="1" dirty="0" err="1">
                <a:ea typeface="宋体" charset="-122"/>
              </a:rPr>
              <a:t>keyup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}).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keydown</a:t>
            </a:r>
            <a:r>
              <a:rPr lang="en-US" altLang="zh-CN" b="1" dirty="0">
                <a:ea typeface="宋体" charset="-122"/>
              </a:rPr>
              <a:t>(function (e)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$("#</a:t>
            </a:r>
            <a:r>
              <a:rPr lang="en-US" altLang="zh-CN" b="1" dirty="0">
                <a:ea typeface="宋体" charset="-122"/>
              </a:rPr>
              <a:t>events").append</a:t>
            </a:r>
            <a:r>
              <a:rPr lang="en-US" altLang="zh-CN" b="1" dirty="0" smtClean="0">
                <a:ea typeface="宋体" charset="-122"/>
              </a:rPr>
              <a:t>("</a:t>
            </a:r>
            <a:r>
              <a:rPr lang="en-US" altLang="zh-CN" b="1" dirty="0" err="1" smtClean="0">
                <a:ea typeface="宋体" charset="-122"/>
              </a:rPr>
              <a:t>keydown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}).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keypress</a:t>
            </a:r>
            <a:r>
              <a:rPr lang="en-US" altLang="zh-CN" b="1" dirty="0">
                <a:ea typeface="宋体" charset="-122"/>
              </a:rPr>
              <a:t>(function ()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$("#</a:t>
            </a:r>
            <a:r>
              <a:rPr lang="en-US" altLang="zh-CN" b="1" dirty="0">
                <a:ea typeface="宋体" charset="-122"/>
              </a:rPr>
              <a:t>events").append</a:t>
            </a:r>
            <a:r>
              <a:rPr lang="en-US" altLang="zh-CN" b="1" dirty="0" smtClean="0">
                <a:ea typeface="宋体" charset="-122"/>
              </a:rPr>
              <a:t>("</a:t>
            </a:r>
            <a:r>
              <a:rPr lang="en-US" altLang="zh-CN" b="1" dirty="0" err="1" smtClean="0">
                <a:ea typeface="宋体" charset="-122"/>
              </a:rPr>
              <a:t>keypress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});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$(document).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keydown</a:t>
            </a:r>
            <a:r>
              <a:rPr lang="en-US" altLang="zh-CN" b="1" dirty="0">
                <a:ea typeface="宋体" charset="-122"/>
              </a:rPr>
              <a:t>(function (event)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 if (</a:t>
            </a:r>
            <a:r>
              <a:rPr lang="en-US" altLang="zh-CN" b="1" dirty="0" err="1">
                <a:ea typeface="宋体" charset="-122"/>
              </a:rPr>
              <a:t>event.keyCode</a:t>
            </a:r>
            <a:r>
              <a:rPr lang="en-US" altLang="zh-CN" b="1" dirty="0">
                <a:ea typeface="宋体" charset="-122"/>
              </a:rPr>
              <a:t> == "13") </a:t>
            </a:r>
            <a:r>
              <a:rPr lang="en-US" altLang="zh-CN" b="1" dirty="0" smtClean="0">
                <a:ea typeface="宋体" charset="-122"/>
              </a:rPr>
              <a:t>{</a:t>
            </a:r>
            <a:endParaRPr lang="zh-CN" altLang="en-US" b="1" dirty="0">
              <a:ea typeface="宋体" charset="-122"/>
            </a:endParaRPr>
          </a:p>
          <a:p>
            <a:pPr>
              <a:lnSpc>
                <a:spcPts val="2700"/>
              </a:lnSpc>
              <a:defRPr/>
            </a:pPr>
            <a:r>
              <a:rPr lang="zh-CN" altLang="en-US" b="1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alert("</a:t>
            </a:r>
            <a:r>
              <a:rPr lang="zh-CN" altLang="en-US" b="1" dirty="0">
                <a:ea typeface="宋体" charset="-122"/>
              </a:rPr>
              <a:t>确认要提交么？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ts val="2700"/>
              </a:lnSpc>
              <a:defRPr/>
            </a:pPr>
            <a:r>
              <a:rPr lang="en-US" altLang="zh-CN" b="1" dirty="0" smtClean="0">
                <a:ea typeface="宋体" charset="-122"/>
              </a:rPr>
              <a:t>});</a:t>
            </a:r>
            <a:endParaRPr lang="zh-CN" altLang="zh-CN" b="1" dirty="0" err="1">
              <a:ea typeface="宋体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3357554" y="1285860"/>
            <a:ext cx="1929755" cy="428625"/>
          </a:xfrm>
          <a:prstGeom prst="borderCallout1">
            <a:avLst>
              <a:gd name="adj1" fmla="val 177449"/>
              <a:gd name="adj2" fmla="val 39718"/>
              <a:gd name="adj3" fmla="val 98154"/>
              <a:gd name="adj4" fmla="val 37332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当释放键盘时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线形标注 1 13"/>
          <p:cNvSpPr/>
          <p:nvPr/>
        </p:nvSpPr>
        <p:spPr bwMode="auto">
          <a:xfrm>
            <a:off x="43634" y="3134677"/>
            <a:ext cx="1777975" cy="642938"/>
          </a:xfrm>
          <a:prstGeom prst="borderCallout1">
            <a:avLst>
              <a:gd name="adj1" fmla="val -42089"/>
              <a:gd name="adj2" fmla="val 127214"/>
              <a:gd name="adj3" fmla="val -2794"/>
              <a:gd name="adj4" fmla="val 97533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当按下键盘时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线形标注 1 19"/>
          <p:cNvSpPr/>
          <p:nvPr/>
        </p:nvSpPr>
        <p:spPr bwMode="auto">
          <a:xfrm>
            <a:off x="6372200" y="4869160"/>
            <a:ext cx="1633959" cy="428625"/>
          </a:xfrm>
          <a:prstGeom prst="borderCallout1">
            <a:avLst>
              <a:gd name="adj1" fmla="val 19176"/>
              <a:gd name="adj2" fmla="val -118984"/>
              <a:gd name="adj3" fmla="val 46466"/>
              <a:gd name="adj4" fmla="val -2742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按回车键时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>
            <a:off x="2997957" y="3951490"/>
            <a:ext cx="2438139" cy="428625"/>
          </a:xfrm>
          <a:prstGeom prst="borderCallout1">
            <a:avLst>
              <a:gd name="adj1" fmla="val -108824"/>
              <a:gd name="adj2" fmla="val -5318"/>
              <a:gd name="adj3" fmla="val 46466"/>
              <a:gd name="adj4" fmla="val -2742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向密码框输入字符时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4" name="组合 77"/>
          <p:cNvGrpSpPr>
            <a:grpSpLocks/>
          </p:cNvGrpSpPr>
          <p:nvPr/>
        </p:nvGrpSpPr>
        <p:grpSpPr bwMode="auto">
          <a:xfrm>
            <a:off x="285720" y="1428736"/>
            <a:ext cx="1360487" cy="476250"/>
            <a:chOff x="3354388" y="1538718"/>
            <a:chExt cx="1360481" cy="475532"/>
          </a:xfrm>
        </p:grpSpPr>
        <p:pic>
          <p:nvPicPr>
            <p:cNvPr id="25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39"/>
          <p:cNvGrpSpPr>
            <a:grpSpLocks/>
          </p:cNvGrpSpPr>
          <p:nvPr/>
        </p:nvGrpSpPr>
        <p:grpSpPr bwMode="auto">
          <a:xfrm>
            <a:off x="2500298" y="5764234"/>
            <a:ext cx="4252912" cy="808038"/>
            <a:chOff x="2571736" y="5550147"/>
            <a:chExt cx="4252841" cy="807812"/>
          </a:xfrm>
        </p:grpSpPr>
        <p:pic>
          <p:nvPicPr>
            <p:cNvPr id="28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：键盘事件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12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0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绑定事件与移除事件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绑定事件</a:t>
            </a:r>
            <a:endParaRPr lang="en-US" altLang="zh-CN" dirty="0" smtClean="0"/>
          </a:p>
          <a:p>
            <a:r>
              <a:rPr lang="zh-CN" altLang="en-US" dirty="0" smtClean="0"/>
              <a:t>移除事件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13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115616" y="1707868"/>
            <a:ext cx="4032448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bind(type,[data],</a:t>
            </a:r>
            <a:r>
              <a:rPr lang="en-US" altLang="zh-CN" sz="2000" b="1" dirty="0" err="1">
                <a:ea typeface="宋体" charset="-122"/>
              </a:rPr>
              <a:t>fn</a:t>
            </a:r>
            <a:r>
              <a:rPr lang="en-US" altLang="zh-CN" sz="2000" b="1" dirty="0" smtClean="0">
                <a:ea typeface="宋体" charset="-122"/>
              </a:rPr>
              <a:t>);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绑定事件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32185"/>
            <a:ext cx="8229600" cy="16255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绑定单个事件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zh-CN" dirty="0"/>
              <a:t>同时绑定多个事件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2071688" y="2636912"/>
            <a:ext cx="1500187" cy="428625"/>
          </a:xfrm>
          <a:prstGeom prst="borderCallout1">
            <a:avLst>
              <a:gd name="adj1" fmla="val -128517"/>
              <a:gd name="adj2" fmla="val 48590"/>
              <a:gd name="adj3" fmla="val -2225"/>
              <a:gd name="adj4" fmla="val 51470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可选函数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1731603" y="659644"/>
            <a:ext cx="5349006" cy="842483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类型，主要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包括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click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mouseover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等基础事件，此外，还可以是自定义事件</a:t>
            </a:r>
          </a:p>
        </p:txBody>
      </p:sp>
      <p:sp>
        <p:nvSpPr>
          <p:cNvPr id="21" name="线形标注 1 20"/>
          <p:cNvSpPr/>
          <p:nvPr/>
        </p:nvSpPr>
        <p:spPr bwMode="auto">
          <a:xfrm>
            <a:off x="3893344" y="2644117"/>
            <a:ext cx="1500187" cy="428625"/>
          </a:xfrm>
          <a:prstGeom prst="borderCallout1">
            <a:avLst>
              <a:gd name="adj1" fmla="val -138363"/>
              <a:gd name="adj2" fmla="val -26428"/>
              <a:gd name="adj3" fmla="val -12071"/>
              <a:gd name="adj4" fmla="val 833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处理函数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3" name="组合 78"/>
          <p:cNvGrpSpPr>
            <a:grpSpLocks/>
          </p:cNvGrpSpPr>
          <p:nvPr/>
        </p:nvGrpSpPr>
        <p:grpSpPr bwMode="auto">
          <a:xfrm>
            <a:off x="500034" y="1214422"/>
            <a:ext cx="1330325" cy="447675"/>
            <a:chOff x="3384430" y="2065947"/>
            <a:chExt cx="1330439" cy="448388"/>
          </a:xfrm>
        </p:grpSpPr>
        <p:pic>
          <p:nvPicPr>
            <p:cNvPr id="14" name="图片 64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14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绑定单个事件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使用绑定实现</a:t>
            </a:r>
            <a:r>
              <a:rPr lang="zh-CN" altLang="en-US" dirty="0"/>
              <a:t>鼠标移至“我的当当”显示二级菜单</a:t>
            </a:r>
          </a:p>
        </p:txBody>
      </p:sp>
      <p:pic>
        <p:nvPicPr>
          <p:cNvPr id="4098" name="Picture 2" descr="F:\2016年工作\ACCP8.0产品开发\jQuery\案例源码\chapter07\Chapter07截图\图7.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916832"/>
            <a:ext cx="366247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7\Chapter07截图\图7.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33" y="1916832"/>
            <a:ext cx="35979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371733" y="2048651"/>
            <a:ext cx="6552728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$(document).ready(function(){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$(".on").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bind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mouseover</a:t>
            </a:r>
            <a:r>
              <a:rPr lang="en-US" altLang="zh-CN" sz="2000" b="1" dirty="0">
                <a:ea typeface="宋体" charset="-122"/>
              </a:rPr>
              <a:t>",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function</a:t>
            </a:r>
            <a:r>
              <a:rPr lang="en-US" altLang="zh-CN" sz="2000" b="1" dirty="0">
                <a:ea typeface="宋体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	$(".</a:t>
            </a:r>
            <a:r>
              <a:rPr lang="en-US" altLang="zh-CN" sz="2000" b="1" dirty="0" err="1">
                <a:ea typeface="宋体" charset="-122"/>
              </a:rPr>
              <a:t>topDown</a:t>
            </a:r>
            <a:r>
              <a:rPr lang="en-US" altLang="zh-CN" sz="2000" b="1" dirty="0">
                <a:ea typeface="宋体" charset="-122"/>
              </a:rPr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});</a:t>
            </a:r>
          </a:p>
        </p:txBody>
      </p:sp>
      <p:grpSp>
        <p:nvGrpSpPr>
          <p:cNvPr id="20" name="组合 77"/>
          <p:cNvGrpSpPr>
            <a:grpSpLocks/>
          </p:cNvGrpSpPr>
          <p:nvPr/>
        </p:nvGrpSpPr>
        <p:grpSpPr bwMode="auto">
          <a:xfrm>
            <a:off x="285720" y="1714488"/>
            <a:ext cx="1360487" cy="476250"/>
            <a:chOff x="3354388" y="1538718"/>
            <a:chExt cx="1360481" cy="475532"/>
          </a:xfrm>
        </p:grpSpPr>
        <p:pic>
          <p:nvPicPr>
            <p:cNvPr id="21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39"/>
          <p:cNvGrpSpPr>
            <a:grpSpLocks/>
          </p:cNvGrpSpPr>
          <p:nvPr/>
        </p:nvGrpSpPr>
        <p:grpSpPr bwMode="auto">
          <a:xfrm>
            <a:off x="2428860" y="5357826"/>
            <a:ext cx="4252912" cy="808038"/>
            <a:chOff x="2571736" y="5550147"/>
            <a:chExt cx="4252841" cy="807812"/>
          </a:xfrm>
        </p:grpSpPr>
        <p:pic>
          <p:nvPicPr>
            <p:cNvPr id="24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 3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：当当图书导航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9" name="矩形 28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15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5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371733" y="2157234"/>
            <a:ext cx="6552728" cy="37286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$(".top-m .on").bind({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</a:t>
            </a:r>
            <a:r>
              <a:rPr lang="en-US" sz="2000" b="1" dirty="0" err="1" smtClean="0">
                <a:ea typeface="宋体" charset="-122"/>
              </a:rPr>
              <a:t>mouseover:function</a:t>
            </a:r>
            <a:r>
              <a:rPr lang="en-US" sz="2000" b="1" dirty="0">
                <a:ea typeface="宋体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	</a:t>
            </a:r>
            <a:r>
              <a:rPr lang="en-US" sz="2000" b="1" dirty="0" smtClean="0">
                <a:ea typeface="宋体" charset="-122"/>
              </a:rPr>
              <a:t>$(".</a:t>
            </a:r>
            <a:r>
              <a:rPr lang="en-US" sz="2000" b="1" dirty="0" err="1">
                <a:ea typeface="宋体" charset="-122"/>
              </a:rPr>
              <a:t>topDown</a:t>
            </a:r>
            <a:r>
              <a:rPr lang="en-US" sz="2000" b="1" dirty="0">
                <a:ea typeface="宋体" charset="-122"/>
              </a:rPr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</a:t>
            </a:r>
            <a:r>
              <a:rPr lang="en-US" sz="2000" b="1" dirty="0" smtClean="0">
                <a:ea typeface="宋体" charset="-122"/>
              </a:rPr>
              <a:t>},</a:t>
            </a:r>
            <a:endParaRPr lang="en-US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</a:t>
            </a:r>
            <a:r>
              <a:rPr lang="en-US" sz="2000" b="1" dirty="0" err="1" smtClean="0">
                <a:ea typeface="宋体" charset="-122"/>
              </a:rPr>
              <a:t>mouseout:function</a:t>
            </a:r>
            <a:r>
              <a:rPr lang="en-US" sz="2000" b="1" dirty="0">
                <a:ea typeface="宋体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	</a:t>
            </a:r>
            <a:r>
              <a:rPr lang="en-US" sz="2000" b="1" dirty="0" smtClean="0">
                <a:ea typeface="宋体" charset="-122"/>
              </a:rPr>
              <a:t>$(".</a:t>
            </a:r>
            <a:r>
              <a:rPr lang="en-US" sz="2000" b="1" dirty="0" err="1">
                <a:ea typeface="宋体" charset="-122"/>
              </a:rPr>
              <a:t>topDown</a:t>
            </a:r>
            <a:r>
              <a:rPr lang="en-US" sz="2000" b="1" dirty="0">
                <a:ea typeface="宋体" charset="-122"/>
              </a:rPr>
              <a:t>").hide();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</a:t>
            </a:r>
            <a:r>
              <a:rPr lang="en-US" sz="2000" b="1" dirty="0" smtClean="0">
                <a:ea typeface="宋体" charset="-122"/>
              </a:rPr>
              <a:t>}</a:t>
            </a:r>
            <a:endParaRPr lang="en-US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>
                <a:ea typeface="宋体" charset="-122"/>
              </a:rPr>
              <a:t>});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绑定多个事件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使用绑定多个事件实现“我</a:t>
            </a:r>
            <a:r>
              <a:rPr lang="zh-CN" altLang="en-US" dirty="0"/>
              <a:t>的当当</a:t>
            </a:r>
            <a:r>
              <a:rPr lang="zh-CN" altLang="en-US" dirty="0" smtClean="0"/>
              <a:t>” 二</a:t>
            </a:r>
            <a:r>
              <a:rPr lang="zh-CN" altLang="en-US" dirty="0"/>
              <a:t>级</a:t>
            </a:r>
            <a:r>
              <a:rPr lang="zh-CN" altLang="en-US" dirty="0" smtClean="0"/>
              <a:t>菜单的显示和隐藏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4548981" y="2116856"/>
            <a:ext cx="2571750" cy="428625"/>
          </a:xfrm>
          <a:prstGeom prst="borderCallout1">
            <a:avLst>
              <a:gd name="adj1" fmla="val 163586"/>
              <a:gd name="adj2" fmla="val -39009"/>
              <a:gd name="adj3" fmla="val 61411"/>
              <a:gd name="adj4" fmla="val 511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mouseover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绑定方法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4067944" y="3592933"/>
            <a:ext cx="2571750" cy="428625"/>
          </a:xfrm>
          <a:prstGeom prst="borderCallout1">
            <a:avLst>
              <a:gd name="adj1" fmla="val 143893"/>
              <a:gd name="adj2" fmla="val -33539"/>
              <a:gd name="adj3" fmla="val 55062"/>
              <a:gd name="adj4" fmla="val 563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绑定方法</a:t>
            </a:r>
          </a:p>
        </p:txBody>
      </p:sp>
      <p:grpSp>
        <p:nvGrpSpPr>
          <p:cNvPr id="20" name="组合 77"/>
          <p:cNvGrpSpPr>
            <a:grpSpLocks/>
          </p:cNvGrpSpPr>
          <p:nvPr/>
        </p:nvGrpSpPr>
        <p:grpSpPr bwMode="auto">
          <a:xfrm>
            <a:off x="425431" y="1571612"/>
            <a:ext cx="1360487" cy="476250"/>
            <a:chOff x="3354388" y="1538718"/>
            <a:chExt cx="1360481" cy="475532"/>
          </a:xfrm>
        </p:grpSpPr>
        <p:pic>
          <p:nvPicPr>
            <p:cNvPr id="25" name="图片 66" descr="图片123455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39"/>
          <p:cNvGrpSpPr>
            <a:grpSpLocks/>
          </p:cNvGrpSpPr>
          <p:nvPr/>
        </p:nvGrpSpPr>
        <p:grpSpPr bwMode="auto">
          <a:xfrm>
            <a:off x="2428860" y="5692796"/>
            <a:ext cx="4252912" cy="808038"/>
            <a:chOff x="2571736" y="5550147"/>
            <a:chExt cx="4252841" cy="807812"/>
          </a:xfrm>
        </p:grpSpPr>
        <p:pic>
          <p:nvPicPr>
            <p:cNvPr id="28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 3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：当当图书导航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16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移除事件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移除事件使用</a:t>
            </a:r>
            <a:r>
              <a:rPr lang="en-US" dirty="0" smtClean="0"/>
              <a:t>unbind()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562624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unbind([type],[fn])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7062" y="5000636"/>
            <a:ext cx="764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unbind()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不带参数时，表示移除所绑定的全部事件</a:t>
            </a:r>
          </a:p>
        </p:txBody>
      </p:sp>
      <p:sp>
        <p:nvSpPr>
          <p:cNvPr id="15" name="线形标注 1 14"/>
          <p:cNvSpPr/>
          <p:nvPr/>
        </p:nvSpPr>
        <p:spPr bwMode="auto">
          <a:xfrm>
            <a:off x="2195736" y="1357298"/>
            <a:ext cx="5349006" cy="842483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事件类型，主要包括：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blur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focus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click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等基础事件，此外，还可以是自定义事件</a:t>
            </a:r>
          </a:p>
        </p:txBody>
      </p:sp>
      <p:sp>
        <p:nvSpPr>
          <p:cNvPr id="16" name="线形标注 1 15"/>
          <p:cNvSpPr/>
          <p:nvPr/>
        </p:nvSpPr>
        <p:spPr bwMode="auto">
          <a:xfrm>
            <a:off x="2714625" y="3571879"/>
            <a:ext cx="1285875" cy="428625"/>
          </a:xfrm>
          <a:prstGeom prst="borderCallout1">
            <a:avLst>
              <a:gd name="adj1" fmla="val -131799"/>
              <a:gd name="adj2" fmla="val 47965"/>
              <a:gd name="adj3" fmla="val -4015"/>
              <a:gd name="adj4" fmla="val 49247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处理函数</a:t>
            </a:r>
          </a:p>
        </p:txBody>
      </p:sp>
      <p:grpSp>
        <p:nvGrpSpPr>
          <p:cNvPr id="18" name="组合 79"/>
          <p:cNvGrpSpPr>
            <a:grpSpLocks/>
          </p:cNvGrpSpPr>
          <p:nvPr/>
        </p:nvGrpSpPr>
        <p:grpSpPr bwMode="auto">
          <a:xfrm>
            <a:off x="509568" y="4143380"/>
            <a:ext cx="1347788" cy="558800"/>
            <a:chOff x="3366298" y="2560939"/>
            <a:chExt cx="1348571" cy="557652"/>
          </a:xfrm>
        </p:grpSpPr>
        <p:pic>
          <p:nvPicPr>
            <p:cNvPr id="19" name="图片 67" descr="图片123455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66298" y="2560939"/>
              <a:ext cx="457560" cy="55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3785641" y="2681341"/>
              <a:ext cx="929228" cy="399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提示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78"/>
          <p:cNvGrpSpPr>
            <a:grpSpLocks/>
          </p:cNvGrpSpPr>
          <p:nvPr/>
        </p:nvGrpSpPr>
        <p:grpSpPr bwMode="auto">
          <a:xfrm>
            <a:off x="428596" y="1766879"/>
            <a:ext cx="1330325" cy="447675"/>
            <a:chOff x="3384430" y="2065947"/>
            <a:chExt cx="1330439" cy="448388"/>
          </a:xfrm>
        </p:grpSpPr>
        <p:pic>
          <p:nvPicPr>
            <p:cNvPr id="22" name="图片 64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17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</a:t>
            </a:r>
            <a:r>
              <a:rPr lang="zh-CN" altLang="zh-CN" dirty="0"/>
              <a:t>切换页面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F:\2016年工作\ACCP8.0产品开发\jQuery\案例源码\chapter07\Chapter07截图\图7.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556792"/>
            <a:ext cx="623841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2016年工作\ACCP8.0产品开发\jQuery\案例源码\chapter07\Chapter07截图\图7.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22098"/>
            <a:ext cx="612498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58456" y="3580311"/>
            <a:ext cx="7560840" cy="1420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$("#del").click(function(){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        $("#</a:t>
            </a:r>
            <a:r>
              <a:rPr lang="en-US" sz="2000" b="1" dirty="0" err="1">
                <a:ea typeface="宋体" charset="-122"/>
              </a:rPr>
              <a:t>nav</a:t>
            </a:r>
            <a:r>
              <a:rPr lang="en-US" sz="2000" b="1" dirty="0">
                <a:ea typeface="宋体" charset="-122"/>
              </a:rPr>
              <a:t> </a:t>
            </a:r>
            <a:r>
              <a:rPr lang="en-US" sz="2000" b="1" dirty="0" err="1">
                <a:ea typeface="宋体" charset="-122"/>
              </a:rPr>
              <a:t>li:first</a:t>
            </a:r>
            <a:r>
              <a:rPr lang="en-US" sz="2000" b="1" dirty="0">
                <a:ea typeface="宋体" charset="-122"/>
              </a:rPr>
              <a:t>").</a:t>
            </a:r>
            <a:r>
              <a:rPr lang="en-US" sz="2000" b="1" dirty="0">
                <a:solidFill>
                  <a:srgbClr val="FF0000"/>
                </a:solidFill>
                <a:ea typeface="宋体" charset="-122"/>
              </a:rPr>
              <a:t>unbind</a:t>
            </a:r>
            <a:r>
              <a:rPr lang="en-US" sz="2000" b="1" dirty="0">
                <a:ea typeface="宋体" charset="-122"/>
              </a:rPr>
              <a:t>("</a:t>
            </a:r>
            <a:r>
              <a:rPr lang="en-US" sz="2000" b="1" dirty="0">
                <a:solidFill>
                  <a:srgbClr val="FF0000"/>
                </a:solidFill>
                <a:ea typeface="宋体" charset="-122"/>
              </a:rPr>
              <a:t>click</a:t>
            </a:r>
            <a:r>
              <a:rPr lang="en-US" sz="2000" b="1" dirty="0">
                <a:ea typeface="宋体" charset="-122"/>
              </a:rPr>
              <a:t>", content1)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});</a:t>
            </a:r>
            <a:endParaRPr lang="en-US" altLang="zh-CN" sz="2000" b="1" dirty="0">
              <a:ea typeface="宋体" charset="-122"/>
            </a:endParaRPr>
          </a:p>
        </p:txBody>
      </p:sp>
      <p:grpSp>
        <p:nvGrpSpPr>
          <p:cNvPr id="18" name="组合 77"/>
          <p:cNvGrpSpPr>
            <a:grpSpLocks/>
          </p:cNvGrpSpPr>
          <p:nvPr/>
        </p:nvGrpSpPr>
        <p:grpSpPr bwMode="auto">
          <a:xfrm>
            <a:off x="285720" y="785794"/>
            <a:ext cx="1360487" cy="476250"/>
            <a:chOff x="3354388" y="1538718"/>
            <a:chExt cx="1360481" cy="475532"/>
          </a:xfrm>
        </p:grpSpPr>
        <p:pic>
          <p:nvPicPr>
            <p:cNvPr id="19" name="图片 66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39"/>
          <p:cNvGrpSpPr>
            <a:grpSpLocks/>
          </p:cNvGrpSpPr>
          <p:nvPr/>
        </p:nvGrpSpPr>
        <p:grpSpPr bwMode="auto">
          <a:xfrm>
            <a:off x="2571736" y="5715016"/>
            <a:ext cx="4252912" cy="808038"/>
            <a:chOff x="2571736" y="5550147"/>
            <a:chExt cx="4252841" cy="807812"/>
          </a:xfrm>
        </p:grpSpPr>
        <p:pic>
          <p:nvPicPr>
            <p:cNvPr id="22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Tab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6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7" name="矩形 26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18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57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64477E-6 L -0.14427 -0.087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43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64477E-6 L -0.22292 -0.20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-10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7271E-6 L -3.33333E-6 -0.368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51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hover(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toggle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19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3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0483"/>
            <a:ext cx="8229600" cy="51974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中使用什么方法隐藏元素？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中使用什么方法可控制元素的</a:t>
            </a:r>
            <a:r>
              <a:rPr lang="zh-CN" altLang="en-US" dirty="0" smtClean="0"/>
              <a:t>淡入和淡出</a:t>
            </a:r>
            <a:r>
              <a:rPr lang="zh-CN" altLang="en-US" dirty="0"/>
              <a:t>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</a:t>
            </a:r>
            <a:r>
              <a:rPr lang="en-US" altLang="zh-CN" dirty="0"/>
              <a:t>toggle( )</a:t>
            </a:r>
            <a:r>
              <a:rPr lang="zh-CN" altLang="en-US" dirty="0"/>
              <a:t>的两大功能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到目前为止所学习的</a:t>
            </a:r>
            <a:r>
              <a:rPr lang="en-US" altLang="zh-CN" dirty="0" err="1"/>
              <a:t>jQuery</a:t>
            </a:r>
            <a:r>
              <a:rPr lang="zh-CN" altLang="en-US" dirty="0"/>
              <a:t>自定义的方法有哪些？</a:t>
            </a:r>
          </a:p>
        </p:txBody>
      </p:sp>
      <p:grpSp>
        <p:nvGrpSpPr>
          <p:cNvPr id="9" name="组合 15"/>
          <p:cNvGrpSpPr>
            <a:grpSpLocks/>
          </p:cNvGrpSpPr>
          <p:nvPr/>
        </p:nvGrpSpPr>
        <p:grpSpPr bwMode="auto">
          <a:xfrm>
            <a:off x="571500" y="785794"/>
            <a:ext cx="1285875" cy="471487"/>
            <a:chOff x="500034" y="928670"/>
            <a:chExt cx="1285878" cy="471548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57223" y="1000116"/>
              <a:ext cx="928689" cy="400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提问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Picture 16" descr="C:\Users\lei.sun.PRD\Desktop\图片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928670"/>
              <a:ext cx="35401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hover()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hover()</a:t>
            </a:r>
            <a:r>
              <a:rPr lang="zh-CN" altLang="en-US" dirty="0" smtClean="0"/>
              <a:t>方法相当于</a:t>
            </a:r>
            <a:r>
              <a:rPr lang="en-US" dirty="0" err="1" smtClean="0"/>
              <a:t>mouseover</a:t>
            </a:r>
            <a:r>
              <a:rPr lang="zh-CN" altLang="en-US" dirty="0" smtClean="0"/>
              <a:t>与</a:t>
            </a:r>
            <a:r>
              <a:rPr lang="en-US" dirty="0" err="1" smtClean="0"/>
              <a:t>mouseout</a:t>
            </a:r>
            <a:r>
              <a:rPr lang="zh-CN" altLang="en-US" dirty="0" smtClean="0"/>
              <a:t>事件的组合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3429000"/>
            <a:ext cx="6858000" cy="22467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a typeface="宋体" charset="-122"/>
              </a:rPr>
              <a:t>$(".top-m .on").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hover</a:t>
            </a:r>
            <a:r>
              <a:rPr lang="en-US" altLang="zh-CN" sz="2000" b="1" dirty="0">
                <a:ea typeface="宋体" charset="-122"/>
              </a:rPr>
              <a:t>(function(){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$(".</a:t>
            </a:r>
            <a:r>
              <a:rPr lang="en-US" altLang="zh-CN" sz="2000" b="1" dirty="0" err="1">
                <a:ea typeface="宋体" charset="-122"/>
              </a:rPr>
              <a:t>topDown</a:t>
            </a:r>
            <a:r>
              <a:rPr lang="en-US" altLang="zh-CN" sz="2000" b="1" dirty="0">
                <a:ea typeface="宋体" charset="-122"/>
              </a:rPr>
              <a:t>").show();</a:t>
            </a:r>
          </a:p>
          <a:p>
            <a:pPr>
              <a:defRPr/>
            </a:pPr>
            <a:r>
              <a:rPr lang="en-US" altLang="zh-CN" sz="2000" b="1" dirty="0" smtClean="0">
                <a:ea typeface="宋体" charset="-122"/>
              </a:rPr>
              <a:t>          },</a:t>
            </a:r>
            <a:endParaRPr lang="en-US" altLang="zh-CN" sz="2000" b="1" dirty="0">
              <a:ea typeface="宋体" charset="-122"/>
            </a:endParaRP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smtClean="0">
                <a:ea typeface="宋体" charset="-122"/>
              </a:rPr>
              <a:t>        function</a:t>
            </a:r>
            <a:r>
              <a:rPr lang="en-US" altLang="zh-CN" sz="2000" b="1" dirty="0">
                <a:ea typeface="宋体" charset="-122"/>
              </a:rPr>
              <a:t>(){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 $(".</a:t>
            </a:r>
            <a:r>
              <a:rPr lang="en-US" altLang="zh-CN" sz="2000" b="1" dirty="0" err="1">
                <a:ea typeface="宋体" charset="-122"/>
              </a:rPr>
              <a:t>topDown</a:t>
            </a:r>
            <a:r>
              <a:rPr lang="en-US" altLang="zh-CN" sz="2000" b="1" dirty="0">
                <a:ea typeface="宋体" charset="-122"/>
              </a:rPr>
              <a:t>").hide();</a:t>
            </a:r>
          </a:p>
          <a:p>
            <a:pPr>
              <a:defRPr/>
            </a:pPr>
            <a:r>
              <a:rPr lang="en-US" altLang="zh-CN" sz="2000" b="1" dirty="0" smtClean="0">
                <a:ea typeface="宋体" charset="-122"/>
              </a:rPr>
              <a:t>         }</a:t>
            </a:r>
            <a:endParaRPr lang="en-US" altLang="zh-CN" sz="2000" b="1" dirty="0">
              <a:ea typeface="宋体" charset="-122"/>
            </a:endParaRPr>
          </a:p>
          <a:p>
            <a:pPr>
              <a:defRPr/>
            </a:pPr>
            <a:r>
              <a:rPr lang="en-US" altLang="zh-CN" sz="2000" b="1" dirty="0" smtClean="0">
                <a:ea typeface="宋体" charset="-122"/>
              </a:rPr>
              <a:t>);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3987444" y="4123759"/>
            <a:ext cx="1928812" cy="428625"/>
          </a:xfrm>
          <a:prstGeom prst="borderCallout1">
            <a:avLst>
              <a:gd name="adj1" fmla="val -23491"/>
              <a:gd name="adj2" fmla="val -14030"/>
              <a:gd name="adj3" fmla="val 47048"/>
              <a:gd name="adj4" fmla="val 107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光标移入时触发</a:t>
            </a:r>
          </a:p>
        </p:txBody>
      </p:sp>
      <p:sp>
        <p:nvSpPr>
          <p:cNvPr id="13" name="线形标注 1 12"/>
          <p:cNvSpPr/>
          <p:nvPr/>
        </p:nvSpPr>
        <p:spPr bwMode="auto">
          <a:xfrm>
            <a:off x="3491880" y="5160615"/>
            <a:ext cx="1928812" cy="428625"/>
          </a:xfrm>
          <a:prstGeom prst="borderCallout1">
            <a:avLst>
              <a:gd name="adj1" fmla="val -53030"/>
              <a:gd name="adj2" fmla="val 4204"/>
              <a:gd name="adj3" fmla="val -5465"/>
              <a:gd name="adj4" fmla="val 10318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光标移出时触发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214438" y="2276872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hover(</a:t>
            </a:r>
            <a:r>
              <a:rPr lang="en-US" sz="2000" b="1" dirty="0" err="1">
                <a:ea typeface="宋体" charset="-122"/>
              </a:rPr>
              <a:t>enter,leave</a:t>
            </a:r>
            <a:r>
              <a:rPr lang="en-US" sz="2000" b="1" dirty="0">
                <a:ea typeface="宋体" charset="-122"/>
              </a:rPr>
              <a:t>);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21" name="组合 77"/>
          <p:cNvGrpSpPr>
            <a:grpSpLocks/>
          </p:cNvGrpSpPr>
          <p:nvPr/>
        </p:nvGrpSpPr>
        <p:grpSpPr bwMode="auto">
          <a:xfrm>
            <a:off x="425431" y="2835278"/>
            <a:ext cx="1360487" cy="476250"/>
            <a:chOff x="3354388" y="1538718"/>
            <a:chExt cx="1360481" cy="475532"/>
          </a:xfrm>
        </p:grpSpPr>
        <p:pic>
          <p:nvPicPr>
            <p:cNvPr id="25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39"/>
          <p:cNvGrpSpPr>
            <a:grpSpLocks/>
          </p:cNvGrpSpPr>
          <p:nvPr/>
        </p:nvGrpSpPr>
        <p:grpSpPr bwMode="auto">
          <a:xfrm>
            <a:off x="1714481" y="5572140"/>
            <a:ext cx="6000792" cy="1071570"/>
            <a:chOff x="2571736" y="5550147"/>
            <a:chExt cx="4252840" cy="1114741"/>
          </a:xfrm>
        </p:grpSpPr>
        <p:pic>
          <p:nvPicPr>
            <p:cNvPr id="28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2714609" y="5883427"/>
              <a:ext cx="4071869" cy="781461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：当当图书导航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-hover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6643605" y="6450633"/>
              <a:ext cx="180971" cy="214253"/>
              <a:chOff x="6715841" y="5460024"/>
              <a:chExt cx="180971" cy="214253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6770636" y="5548101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 rot="16200000">
                <a:off x="6769027" y="5575066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37" name="组合 78"/>
          <p:cNvGrpSpPr>
            <a:grpSpLocks/>
          </p:cNvGrpSpPr>
          <p:nvPr/>
        </p:nvGrpSpPr>
        <p:grpSpPr bwMode="auto">
          <a:xfrm>
            <a:off x="500034" y="1481127"/>
            <a:ext cx="1330325" cy="447675"/>
            <a:chOff x="3384430" y="2065947"/>
            <a:chExt cx="1330439" cy="448388"/>
          </a:xfrm>
        </p:grpSpPr>
        <p:pic>
          <p:nvPicPr>
            <p:cNvPr id="38" name="图片 64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20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toggle()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toggle()</a:t>
            </a:r>
            <a:r>
              <a:rPr lang="zh-CN" altLang="en-US" dirty="0" smtClean="0"/>
              <a:t>方法用于模拟鼠标连续</a:t>
            </a:r>
            <a:r>
              <a:rPr lang="en-US" dirty="0" smtClean="0"/>
              <a:t>click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214438" y="1916832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toggle(fn1,fn2,...,</a:t>
            </a:r>
            <a:r>
              <a:rPr lang="en-US" sz="2000" b="1" dirty="0" err="1">
                <a:ea typeface="宋体" charset="-122"/>
              </a:rPr>
              <a:t>fnN</a:t>
            </a:r>
            <a:r>
              <a:rPr lang="en-US" sz="2000" b="1" dirty="0">
                <a:ea typeface="宋体" charset="-122"/>
              </a:rPr>
              <a:t>);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214438" y="3058394"/>
            <a:ext cx="7606034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$("input").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toggle</a:t>
            </a:r>
            <a:r>
              <a:rPr lang="en-US" altLang="zh-CN" sz="2000" b="1" dirty="0">
                <a:ea typeface="宋体" charset="-122"/>
              </a:rPr>
              <a:t>(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 function</a:t>
            </a:r>
            <a:r>
              <a:rPr lang="en-US" altLang="zh-CN" sz="2000" b="1" dirty="0">
                <a:ea typeface="宋体" charset="-122"/>
              </a:rPr>
              <a:t>(){$("body").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("background","#ff0000");},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  function</a:t>
            </a:r>
            <a:r>
              <a:rPr lang="en-US" altLang="zh-CN" sz="2000" b="1" dirty="0">
                <a:ea typeface="宋体" charset="-122"/>
              </a:rPr>
              <a:t>(){$("body").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("background","#00ff00");},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 </a:t>
            </a:r>
            <a:r>
              <a:rPr lang="en-US" altLang="zh-CN" sz="2000" b="1" dirty="0" smtClean="0">
                <a:ea typeface="宋体" charset="-122"/>
              </a:rPr>
              <a:t> function</a:t>
            </a:r>
            <a:r>
              <a:rPr lang="en-US" altLang="zh-CN" sz="2000" b="1" dirty="0">
                <a:ea typeface="宋体" charset="-122"/>
              </a:rPr>
              <a:t>(){$("body").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("background","#0000ff");}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</a:t>
            </a:r>
            <a:r>
              <a:rPr lang="en-US" altLang="zh-CN" sz="2000" b="1" dirty="0" smtClean="0">
                <a:ea typeface="宋体" charset="-122"/>
              </a:rPr>
              <a:t>  </a:t>
            </a:r>
            <a:r>
              <a:rPr lang="en-US" altLang="zh-CN" sz="2000" b="1" dirty="0">
                <a:ea typeface="宋体" charset="-122"/>
              </a:rPr>
              <a:t>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20" name="组合 77"/>
          <p:cNvGrpSpPr>
            <a:grpSpLocks/>
          </p:cNvGrpSpPr>
          <p:nvPr/>
        </p:nvGrpSpPr>
        <p:grpSpPr bwMode="auto">
          <a:xfrm>
            <a:off x="425431" y="2500306"/>
            <a:ext cx="1360487" cy="476250"/>
            <a:chOff x="3354388" y="1538718"/>
            <a:chExt cx="1360481" cy="475532"/>
          </a:xfrm>
        </p:grpSpPr>
        <p:pic>
          <p:nvPicPr>
            <p:cNvPr id="24" name="图片 66" descr="图片123455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39"/>
          <p:cNvGrpSpPr>
            <a:grpSpLocks/>
          </p:cNvGrpSpPr>
          <p:nvPr/>
        </p:nvGrpSpPr>
        <p:grpSpPr bwMode="auto">
          <a:xfrm>
            <a:off x="2714612" y="5643578"/>
            <a:ext cx="4252912" cy="808038"/>
            <a:chOff x="2571736" y="5550147"/>
            <a:chExt cx="4252841" cy="807812"/>
          </a:xfrm>
        </p:grpSpPr>
        <p:pic>
          <p:nvPicPr>
            <p:cNvPr id="30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：背景变化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2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4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5" name="矩形 34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39" name="组合 78"/>
          <p:cNvGrpSpPr>
            <a:grpSpLocks/>
          </p:cNvGrpSpPr>
          <p:nvPr/>
        </p:nvGrpSpPr>
        <p:grpSpPr bwMode="auto">
          <a:xfrm>
            <a:off x="500034" y="1357298"/>
            <a:ext cx="1330325" cy="447675"/>
            <a:chOff x="3384430" y="2065947"/>
            <a:chExt cx="1330439" cy="448388"/>
          </a:xfrm>
        </p:grpSpPr>
        <p:pic>
          <p:nvPicPr>
            <p:cNvPr id="40" name="图片 64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21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toggle()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toggle()</a:t>
            </a:r>
            <a:r>
              <a:rPr lang="zh-CN" altLang="en-US" dirty="0"/>
              <a:t>方法不带参数，与</a:t>
            </a:r>
            <a:r>
              <a:rPr lang="en-US" altLang="zh-CN" dirty="0"/>
              <a:t>show( )</a:t>
            </a:r>
            <a:r>
              <a:rPr lang="zh-CN" altLang="en-US" dirty="0"/>
              <a:t>和</a:t>
            </a:r>
            <a:r>
              <a:rPr lang="en-US" altLang="zh-CN" dirty="0"/>
              <a:t>hide( )</a:t>
            </a:r>
            <a:r>
              <a:rPr lang="zh-CN" altLang="en-US" dirty="0"/>
              <a:t>方法作用一样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418486" y="1665346"/>
            <a:ext cx="6858000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smtClean="0">
                <a:ea typeface="宋体" charset="-122"/>
              </a:rPr>
              <a:t>toggle( );</a:t>
            </a:r>
            <a:endParaRPr lang="en-US" sz="2000" b="1" dirty="0">
              <a:ea typeface="宋体" charset="-122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418486" y="2928934"/>
            <a:ext cx="6960812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$("input").click(function(){$("p").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toggle</a:t>
            </a:r>
            <a:r>
              <a:rPr lang="en-US" altLang="zh-CN" sz="2000" b="1" dirty="0">
                <a:ea typeface="宋体" charset="-122"/>
              </a:rPr>
              <a:t>();})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428596" y="1857364"/>
            <a:ext cx="7645400" cy="77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Clr>
                <a:srgbClr val="C00000"/>
              </a:buClr>
              <a:defRPr/>
            </a:pPr>
            <a:r>
              <a:rPr lang="en-US" sz="2000" dirty="0" err="1">
                <a:latin typeface="微软雅黑" pitchFamily="34" charset="-122"/>
              </a:rPr>
              <a:t>toggleClass</a:t>
            </a:r>
            <a:r>
              <a:rPr lang="en-US" sz="2000" dirty="0">
                <a:latin typeface="微软雅黑" pitchFamily="34" charset="-122"/>
              </a:rPr>
              <a:t>( )</a:t>
            </a:r>
            <a:r>
              <a:rPr lang="zh-CN" altLang="en-US" sz="2000" dirty="0">
                <a:latin typeface="微软雅黑" pitchFamily="34" charset="-122"/>
              </a:rPr>
              <a:t>可以对样式进行切换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468840" y="3003442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err="1">
                <a:ea typeface="宋体" charset="-122"/>
              </a:rPr>
              <a:t>toggleClass</a:t>
            </a:r>
            <a:r>
              <a:rPr lang="en-US" sz="2000" b="1" dirty="0">
                <a:ea typeface="宋体" charset="-122"/>
              </a:rPr>
              <a:t>(</a:t>
            </a:r>
            <a:r>
              <a:rPr lang="en-US" sz="2000" b="1" dirty="0" err="1">
                <a:ea typeface="宋体" charset="-122"/>
              </a:rPr>
              <a:t>className</a:t>
            </a:r>
            <a:r>
              <a:rPr lang="en-US" sz="2000" b="1" dirty="0">
                <a:ea typeface="宋体" charset="-122"/>
              </a:rPr>
              <a:t>);</a:t>
            </a: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468840" y="4089448"/>
            <a:ext cx="6960812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$("input").click(function(){$("p").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toggleClass</a:t>
            </a:r>
            <a:r>
              <a:rPr lang="en-US" altLang="zh-CN" sz="2000" b="1" dirty="0">
                <a:ea typeface="宋体" charset="-122"/>
              </a:rPr>
              <a:t>("red");})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29" name="组合 77"/>
          <p:cNvGrpSpPr>
            <a:grpSpLocks/>
          </p:cNvGrpSpPr>
          <p:nvPr/>
        </p:nvGrpSpPr>
        <p:grpSpPr bwMode="auto">
          <a:xfrm>
            <a:off x="469872" y="2285992"/>
            <a:ext cx="1360487" cy="476250"/>
            <a:chOff x="3354388" y="1538718"/>
            <a:chExt cx="1360481" cy="475532"/>
          </a:xfrm>
        </p:grpSpPr>
        <p:pic>
          <p:nvPicPr>
            <p:cNvPr id="33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9"/>
          <p:cNvGrpSpPr>
            <a:grpSpLocks/>
          </p:cNvGrpSpPr>
          <p:nvPr/>
        </p:nvGrpSpPr>
        <p:grpSpPr bwMode="auto">
          <a:xfrm>
            <a:off x="2714612" y="5643578"/>
            <a:ext cx="4252912" cy="808038"/>
            <a:chOff x="2571736" y="5550147"/>
            <a:chExt cx="4252841" cy="807812"/>
          </a:xfrm>
        </p:grpSpPr>
        <p:pic>
          <p:nvPicPr>
            <p:cNvPr id="39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：背景变化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43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44" name="矩形 43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48" name="组合 78"/>
          <p:cNvGrpSpPr>
            <a:grpSpLocks/>
          </p:cNvGrpSpPr>
          <p:nvPr/>
        </p:nvGrpSpPr>
        <p:grpSpPr bwMode="auto">
          <a:xfrm>
            <a:off x="500034" y="1357298"/>
            <a:ext cx="1330325" cy="447675"/>
            <a:chOff x="3384430" y="2065947"/>
            <a:chExt cx="1330439" cy="448388"/>
          </a:xfrm>
        </p:grpSpPr>
        <p:pic>
          <p:nvPicPr>
            <p:cNvPr id="49" name="图片 64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78"/>
          <p:cNvGrpSpPr>
            <a:grpSpLocks/>
          </p:cNvGrpSpPr>
          <p:nvPr/>
        </p:nvGrpSpPr>
        <p:grpSpPr bwMode="auto">
          <a:xfrm>
            <a:off x="500034" y="2500306"/>
            <a:ext cx="1330325" cy="447675"/>
            <a:chOff x="3384430" y="2065947"/>
            <a:chExt cx="1330439" cy="448388"/>
          </a:xfrm>
        </p:grpSpPr>
        <p:pic>
          <p:nvPicPr>
            <p:cNvPr id="52" name="图片 64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77"/>
          <p:cNvGrpSpPr>
            <a:grpSpLocks/>
          </p:cNvGrpSpPr>
          <p:nvPr/>
        </p:nvGrpSpPr>
        <p:grpSpPr bwMode="auto">
          <a:xfrm>
            <a:off x="469872" y="3571876"/>
            <a:ext cx="1360487" cy="476250"/>
            <a:chOff x="3354388" y="1538718"/>
            <a:chExt cx="1360481" cy="475532"/>
          </a:xfrm>
        </p:grpSpPr>
        <p:pic>
          <p:nvPicPr>
            <p:cNvPr id="55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22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3" grpId="1" animBg="1"/>
      <p:bldP spid="27" grpId="0"/>
      <p:bldP spid="28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88"/>
            <a:ext cx="7901014" cy="5197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altLang="zh-CN" dirty="0"/>
              <a:t>toggle( )</a:t>
            </a:r>
            <a:r>
              <a:rPr lang="zh-CN" altLang="zh-CN" dirty="0"/>
              <a:t>和</a:t>
            </a:r>
            <a:r>
              <a:rPr lang="fr-FR" altLang="zh-CN" dirty="0"/>
              <a:t>toggleClass( )</a:t>
            </a:r>
            <a:r>
              <a:rPr lang="zh-CN" altLang="zh-CN" dirty="0" smtClean="0"/>
              <a:t>总结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toggle</a:t>
            </a:r>
            <a:r>
              <a:rPr lang="en-US" altLang="zh-CN" dirty="0"/>
              <a:t>( fn1,fn2...)</a:t>
            </a:r>
            <a:r>
              <a:rPr lang="zh-CN" altLang="en-US" dirty="0"/>
              <a:t>实现单击事件的切换，无须额外绑定</a:t>
            </a:r>
            <a:r>
              <a:rPr lang="en-US" altLang="zh-CN" dirty="0"/>
              <a:t>click</a:t>
            </a:r>
            <a:r>
              <a:rPr lang="zh-CN" altLang="en-US" dirty="0" smtClean="0"/>
              <a:t>事件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toggle</a:t>
            </a:r>
            <a:r>
              <a:rPr lang="en-US" altLang="zh-CN" dirty="0"/>
              <a:t>( )</a:t>
            </a:r>
            <a:r>
              <a:rPr lang="zh-CN" altLang="en-US" dirty="0"/>
              <a:t>实现事件触发对象在显示和隐藏状态之间</a:t>
            </a:r>
            <a:r>
              <a:rPr lang="zh-CN" altLang="en-US" dirty="0" smtClean="0"/>
              <a:t>切换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toggleClass</a:t>
            </a:r>
            <a:r>
              <a:rPr lang="en-US" altLang="zh-CN" dirty="0"/>
              <a:t>( )</a:t>
            </a:r>
            <a:r>
              <a:rPr lang="zh-CN" altLang="en-US" dirty="0"/>
              <a:t>实现事件触发对象在加载某个样式和移除某个样式之间切换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23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jQuery</a:t>
            </a:r>
            <a:r>
              <a:rPr smtClean="0"/>
              <a:t>动画效果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提供了很多动画效果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控制元素显示与隐藏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改变元素的透明度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改变元素高度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自定义动画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24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控制元素的</a:t>
            </a:r>
            <a:r>
              <a:rPr dirty="0" smtClean="0"/>
              <a:t>显示及隐藏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show()</a:t>
            </a:r>
            <a:r>
              <a:rPr lang="zh-CN" altLang="en-US" dirty="0" smtClean="0"/>
              <a:t> 控制元素的显示，</a:t>
            </a:r>
            <a:r>
              <a:rPr lang="en-US" altLang="zh-CN" dirty="0" smtClean="0"/>
              <a:t>hide( )</a:t>
            </a:r>
            <a:r>
              <a:rPr lang="zh-CN" altLang="en-US" dirty="0" smtClean="0"/>
              <a:t>控制元素的隐藏</a:t>
            </a:r>
            <a:endParaRPr lang="zh-CN" alt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214438" y="2627651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$(selector).</a:t>
            </a:r>
            <a:r>
              <a:rPr lang="fr-FR" sz="2000" b="1" dirty="0">
                <a:solidFill>
                  <a:srgbClr val="FF0000"/>
                </a:solidFill>
                <a:ea typeface="宋体" charset="-122"/>
              </a:rPr>
              <a:t>show</a:t>
            </a:r>
            <a:r>
              <a:rPr lang="fr-FR" sz="2000" b="1" dirty="0">
                <a:ea typeface="宋体" charset="-122"/>
              </a:rPr>
              <a:t>([speed],[callback</a:t>
            </a:r>
            <a:r>
              <a:rPr lang="fr-FR" sz="2000" b="1" dirty="0" smtClean="0">
                <a:ea typeface="宋体" charset="-122"/>
              </a:rPr>
              <a:t>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$(selector).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hide</a:t>
            </a:r>
            <a:r>
              <a:rPr lang="en-US" altLang="zh-CN" sz="2000" b="1" dirty="0">
                <a:ea typeface="宋体" charset="-122"/>
              </a:rPr>
              <a:t>([speed],[callback])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2987824" y="1606216"/>
            <a:ext cx="3870192" cy="822652"/>
          </a:xfrm>
          <a:prstGeom prst="borderCallout1">
            <a:avLst>
              <a:gd name="adj1" fmla="val 146865"/>
              <a:gd name="adj2" fmla="val 16764"/>
              <a:gd name="adj3" fmla="val 43406"/>
              <a:gd name="adj4" fmla="val 22553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。表示速度，默认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”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，可能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值：毫秒（如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slow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normal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fast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2808402" y="3946368"/>
            <a:ext cx="4787934" cy="411326"/>
          </a:xfrm>
          <a:prstGeom prst="borderCallout1">
            <a:avLst>
              <a:gd name="adj1" fmla="val -112167"/>
              <a:gd name="adj2" fmla="val 38652"/>
              <a:gd name="adj3" fmla="val 22885"/>
              <a:gd name="adj4" fmla="val 41651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show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函数执行完之后，要执行的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函数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7" name="组合 39"/>
          <p:cNvGrpSpPr>
            <a:grpSpLocks/>
          </p:cNvGrpSpPr>
          <p:nvPr/>
        </p:nvGrpSpPr>
        <p:grpSpPr bwMode="auto">
          <a:xfrm>
            <a:off x="1357290" y="5143512"/>
            <a:ext cx="6357982" cy="1000132"/>
            <a:chOff x="2571736" y="5550147"/>
            <a:chExt cx="4252840" cy="1114741"/>
          </a:xfrm>
        </p:grpSpPr>
        <p:pic>
          <p:nvPicPr>
            <p:cNvPr id="25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714609" y="5883427"/>
              <a:ext cx="4071869" cy="781461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：当当图书导航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显示和隐藏的速度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7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9" name="组合 38"/>
            <p:cNvGrpSpPr>
              <a:grpSpLocks/>
            </p:cNvGrpSpPr>
            <p:nvPr/>
          </p:nvGrpSpPr>
          <p:grpSpPr bwMode="auto">
            <a:xfrm>
              <a:off x="6643605" y="6450635"/>
              <a:ext cx="180971" cy="214253"/>
              <a:chOff x="6715841" y="5460026"/>
              <a:chExt cx="180971" cy="214253"/>
            </a:xfrm>
          </p:grpSpPr>
          <p:sp>
            <p:nvSpPr>
              <p:cNvPr id="30" name="矩形 29"/>
              <p:cNvSpPr/>
              <p:nvPr/>
            </p:nvSpPr>
            <p:spPr>
              <a:xfrm rot="16200000">
                <a:off x="6770636" y="5548103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 rot="16200000">
                <a:off x="6769027" y="5575066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44" name="组合 78"/>
          <p:cNvGrpSpPr>
            <a:grpSpLocks/>
          </p:cNvGrpSpPr>
          <p:nvPr/>
        </p:nvGrpSpPr>
        <p:grpSpPr bwMode="auto">
          <a:xfrm>
            <a:off x="500034" y="1714488"/>
            <a:ext cx="1330325" cy="447675"/>
            <a:chOff x="3384430" y="2065947"/>
            <a:chExt cx="1330439" cy="448388"/>
          </a:xfrm>
        </p:grpSpPr>
        <p:pic>
          <p:nvPicPr>
            <p:cNvPr id="45" name="图片 64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25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改变元素的透明度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fadeIn()</a:t>
            </a:r>
            <a:r>
              <a:rPr lang="zh-CN" altLang="en-US" smtClean="0"/>
              <a:t>和</a:t>
            </a:r>
            <a:r>
              <a:rPr lang="en-US" smtClean="0"/>
              <a:t>fadeOut()</a:t>
            </a:r>
            <a:r>
              <a:rPr lang="zh-CN" altLang="en-US" smtClean="0"/>
              <a:t>可以通过改变元素的透明度实现淡入淡出效果</a:t>
            </a:r>
            <a:endParaRPr lang="zh-CN" altLang="en-US" dirty="0"/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1214438" y="2627651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$(selector).</a:t>
            </a:r>
            <a:r>
              <a:rPr lang="fr-FR" sz="2000" b="1" dirty="0">
                <a:solidFill>
                  <a:srgbClr val="FF0000"/>
                </a:solidFill>
                <a:ea typeface="宋体" charset="-122"/>
              </a:rPr>
              <a:t>fadeIn</a:t>
            </a:r>
            <a:r>
              <a:rPr lang="fr-FR" sz="2000" b="1" dirty="0">
                <a:ea typeface="宋体" charset="-122"/>
              </a:rPr>
              <a:t>([speed],[callback</a:t>
            </a:r>
            <a:r>
              <a:rPr lang="fr-FR" sz="2000" b="1" dirty="0" smtClean="0">
                <a:ea typeface="宋体" charset="-122"/>
              </a:rPr>
              <a:t>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$(selector).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fadeOut</a:t>
            </a:r>
            <a:r>
              <a:rPr lang="en-US" altLang="zh-CN" sz="2000" b="1" dirty="0">
                <a:ea typeface="宋体" charset="-122"/>
              </a:rPr>
              <a:t>([speed],[callback])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3059832" y="1500174"/>
            <a:ext cx="4155374" cy="822652"/>
          </a:xfrm>
          <a:prstGeom prst="borderCallout1">
            <a:avLst>
              <a:gd name="adj1" fmla="val 158019"/>
              <a:gd name="adj2" fmla="val 17763"/>
              <a:gd name="adj3" fmla="val 43406"/>
              <a:gd name="adj4" fmla="val 22553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。表示速度，默认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”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，可能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值：毫秒（如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slow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normal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fast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线形标注 1 24"/>
          <p:cNvSpPr/>
          <p:nvPr/>
        </p:nvSpPr>
        <p:spPr bwMode="auto">
          <a:xfrm>
            <a:off x="2880410" y="4071942"/>
            <a:ext cx="4620548" cy="642942"/>
          </a:xfrm>
          <a:prstGeom prst="borderCallout1">
            <a:avLst>
              <a:gd name="adj1" fmla="val -146368"/>
              <a:gd name="adj2" fmla="val 41590"/>
              <a:gd name="adj3" fmla="val 22885"/>
              <a:gd name="adj4" fmla="val 41651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show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函数执行完之后，要执行的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函数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6" name="组合 39"/>
          <p:cNvGrpSpPr>
            <a:grpSpLocks/>
          </p:cNvGrpSpPr>
          <p:nvPr/>
        </p:nvGrpSpPr>
        <p:grpSpPr bwMode="auto">
          <a:xfrm>
            <a:off x="2500298" y="5429264"/>
            <a:ext cx="4252912" cy="808038"/>
            <a:chOff x="2571736" y="5550147"/>
            <a:chExt cx="4252841" cy="807812"/>
          </a:xfrm>
        </p:grpSpPr>
        <p:pic>
          <p:nvPicPr>
            <p:cNvPr id="27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：淡入淡出效果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1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2" name="矩形 31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36" name="组合 78"/>
          <p:cNvGrpSpPr>
            <a:grpSpLocks/>
          </p:cNvGrpSpPr>
          <p:nvPr/>
        </p:nvGrpSpPr>
        <p:grpSpPr bwMode="auto">
          <a:xfrm>
            <a:off x="500034" y="1714488"/>
            <a:ext cx="1330325" cy="447675"/>
            <a:chOff x="3384430" y="2065947"/>
            <a:chExt cx="1330439" cy="448388"/>
          </a:xfrm>
        </p:grpSpPr>
        <p:pic>
          <p:nvPicPr>
            <p:cNvPr id="37" name="图片 64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26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改变元素的高度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slideDown</a:t>
            </a:r>
            <a:r>
              <a:rPr lang="en-US" dirty="0" smtClean="0"/>
              <a:t>()</a:t>
            </a:r>
            <a:r>
              <a:rPr lang="zh-CN" altLang="en-US" dirty="0" smtClean="0"/>
              <a:t> 可以使元素逐步延伸显示</a:t>
            </a:r>
            <a:endParaRPr lang="en-US" altLang="zh-CN" dirty="0" smtClean="0"/>
          </a:p>
          <a:p>
            <a:pPr>
              <a:defRPr/>
            </a:pPr>
            <a:r>
              <a:rPr lang="en-US" dirty="0" err="1" smtClean="0"/>
              <a:t>slideUp</a:t>
            </a:r>
            <a:r>
              <a:rPr lang="en-US" dirty="0" smtClean="0"/>
              <a:t>()</a:t>
            </a:r>
            <a:r>
              <a:rPr lang="zh-CN" altLang="en-US" dirty="0" smtClean="0"/>
              <a:t>则使元素逐步缩短直至隐藏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170975" y="3374990"/>
            <a:ext cx="6858000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$(document).ready(function()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$("</a:t>
            </a:r>
            <a:r>
              <a:rPr lang="en-US" altLang="zh-CN" sz="2000" b="1" dirty="0">
                <a:ea typeface="宋体" charset="-122"/>
              </a:rPr>
              <a:t>h2").click(function(){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   $(".</a:t>
            </a:r>
            <a:r>
              <a:rPr lang="en-US" altLang="zh-CN" sz="2000" b="1" dirty="0">
                <a:ea typeface="宋体" charset="-122"/>
              </a:rPr>
              <a:t>txt").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slideUp</a:t>
            </a:r>
            <a:r>
              <a:rPr lang="en-US" altLang="zh-CN" sz="2000" b="1" dirty="0">
                <a:ea typeface="宋体" charset="-122"/>
              </a:rPr>
              <a:t>("slow");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   $(".</a:t>
            </a:r>
            <a:r>
              <a:rPr lang="en-US" altLang="zh-CN" sz="2000" b="1" dirty="0">
                <a:ea typeface="宋体" charset="-122"/>
              </a:rPr>
              <a:t>txt").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slideDown</a:t>
            </a:r>
            <a:r>
              <a:rPr lang="en-US" altLang="zh-CN" sz="2000" b="1" dirty="0">
                <a:ea typeface="宋体" charset="-122"/>
              </a:rPr>
              <a:t>("slow");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});</a:t>
            </a:r>
            <a:endParaRPr lang="en-US" altLang="zh-CN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});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214438" y="2197313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</a:t>
            </a:r>
            <a:r>
              <a:rPr lang="en-US" sz="2000" b="1" dirty="0" smtClean="0">
                <a:ea typeface="宋体" charset="-122"/>
              </a:rPr>
              <a:t>).</a:t>
            </a:r>
            <a:r>
              <a:rPr lang="en-US" sz="2000" b="1" dirty="0" err="1" smtClean="0">
                <a:solidFill>
                  <a:srgbClr val="FF0000"/>
                </a:solidFill>
                <a:ea typeface="宋体" charset="-122"/>
              </a:rPr>
              <a:t>slideUp</a:t>
            </a:r>
            <a:r>
              <a:rPr lang="en-US" sz="2000" b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sz="2000" b="1" dirty="0">
                <a:ea typeface="宋体" charset="-122"/>
              </a:rPr>
              <a:t>([speed],[callback])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</a:t>
            </a:r>
            <a:r>
              <a:rPr lang="en-US" sz="2000" b="1" dirty="0" smtClean="0">
                <a:ea typeface="宋体" charset="-122"/>
              </a:rPr>
              <a:t>).</a:t>
            </a:r>
            <a:r>
              <a:rPr lang="en-US" sz="2000" b="1" dirty="0" err="1" smtClean="0">
                <a:solidFill>
                  <a:srgbClr val="FF0000"/>
                </a:solidFill>
                <a:ea typeface="宋体" charset="-122"/>
              </a:rPr>
              <a:t>slideDown</a:t>
            </a:r>
            <a:r>
              <a:rPr lang="en-US" sz="2000" b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sz="2000" b="1" dirty="0">
                <a:ea typeface="宋体" charset="-122"/>
              </a:rPr>
              <a:t>([speed],[callback])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20" name="组合 39"/>
          <p:cNvGrpSpPr>
            <a:grpSpLocks/>
          </p:cNvGrpSpPr>
          <p:nvPr/>
        </p:nvGrpSpPr>
        <p:grpSpPr bwMode="auto">
          <a:xfrm>
            <a:off x="2500298" y="5764234"/>
            <a:ext cx="4252912" cy="808038"/>
            <a:chOff x="2571736" y="5550147"/>
            <a:chExt cx="4252841" cy="807812"/>
          </a:xfrm>
        </p:grpSpPr>
        <p:pic>
          <p:nvPicPr>
            <p:cNvPr id="21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：改变元素高度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3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5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6" name="矩形 25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30" name="组合 78"/>
          <p:cNvGrpSpPr>
            <a:grpSpLocks/>
          </p:cNvGrpSpPr>
          <p:nvPr/>
        </p:nvGrpSpPr>
        <p:grpSpPr bwMode="auto">
          <a:xfrm>
            <a:off x="500034" y="1714488"/>
            <a:ext cx="1330325" cy="447675"/>
            <a:chOff x="3384430" y="2065947"/>
            <a:chExt cx="1330439" cy="448388"/>
          </a:xfrm>
        </p:grpSpPr>
        <p:pic>
          <p:nvPicPr>
            <p:cNvPr id="31" name="图片 64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27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自定义动画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14438" y="1379752"/>
            <a:ext cx="6858000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 </a:t>
            </a:r>
            <a:r>
              <a:rPr lang="en-US" sz="2000" b="1" dirty="0">
                <a:solidFill>
                  <a:srgbClr val="FF0000"/>
                </a:solidFill>
                <a:ea typeface="宋体" charset="-122"/>
              </a:rPr>
              <a:t>animate</a:t>
            </a:r>
            <a:r>
              <a:rPr lang="en-US" sz="2000" b="1" dirty="0">
                <a:ea typeface="宋体" charset="-122"/>
              </a:rPr>
              <a:t>({</a:t>
            </a:r>
            <a:r>
              <a:rPr lang="en-US" sz="2000" b="1" dirty="0" err="1">
                <a:ea typeface="宋体" charset="-122"/>
              </a:rPr>
              <a:t>params</a:t>
            </a:r>
            <a:r>
              <a:rPr lang="en-US" sz="2000" b="1" dirty="0">
                <a:ea typeface="宋体" charset="-122"/>
              </a:rPr>
              <a:t>},</a:t>
            </a:r>
            <a:r>
              <a:rPr lang="en-US" sz="2000" b="1" dirty="0" err="1">
                <a:ea typeface="宋体" charset="-122"/>
              </a:rPr>
              <a:t>speed,callback</a:t>
            </a:r>
            <a:r>
              <a:rPr lang="en-US" sz="2000" b="1" dirty="0">
                <a:ea typeface="宋体" charset="-122"/>
              </a:rPr>
              <a:t>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2843808" y="2160418"/>
            <a:ext cx="3456384" cy="411326"/>
          </a:xfrm>
          <a:prstGeom prst="borderCallout1">
            <a:avLst>
              <a:gd name="adj1" fmla="val -95067"/>
              <a:gd name="adj2" fmla="val 41183"/>
              <a:gd name="adj3" fmla="val 22885"/>
              <a:gd name="adj4" fmla="val 41651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必须，定义形成动画的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pic>
        <p:nvPicPr>
          <p:cNvPr id="1026" name="Picture 2" descr="F:\2016年工作\ACCP8.0产品开发\jQuery\案例源码\chapter07\Chapter07截图\图7.24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0928"/>
            <a:ext cx="424017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7\Chapter07截图\图7.23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2780928"/>
            <a:ext cx="391987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78"/>
          <p:cNvGrpSpPr>
            <a:grpSpLocks/>
          </p:cNvGrpSpPr>
          <p:nvPr/>
        </p:nvGrpSpPr>
        <p:grpSpPr bwMode="auto">
          <a:xfrm>
            <a:off x="500034" y="909623"/>
            <a:ext cx="1330325" cy="447675"/>
            <a:chOff x="3384430" y="2065947"/>
            <a:chExt cx="1330439" cy="448388"/>
          </a:xfrm>
        </p:grpSpPr>
        <p:pic>
          <p:nvPicPr>
            <p:cNvPr id="14" name="图片 64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30" y="2065947"/>
              <a:ext cx="439868" cy="415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3786101" y="2113648"/>
              <a:ext cx="928768" cy="4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28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英雄难过棍子关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80689" y="1181065"/>
            <a:ext cx="8855807" cy="563231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function </a:t>
            </a:r>
            <a:r>
              <a:rPr lang="en-US" altLang="zh-CN" sz="2000" b="1" dirty="0" err="1">
                <a:ea typeface="宋体" charset="-122"/>
              </a:rPr>
              <a:t>moveMan</a:t>
            </a:r>
            <a:r>
              <a:rPr lang="en-US" altLang="zh-CN" sz="2000" b="1" dirty="0">
                <a:ea typeface="宋体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stickW</a:t>
            </a:r>
            <a:r>
              <a:rPr lang="en-US" altLang="zh-CN" sz="2000" b="1" dirty="0">
                <a:ea typeface="宋体" charset="-122"/>
              </a:rPr>
              <a:t> = $(".stick").width();//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获取倒下棍子的长度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</a:t>
            </a:r>
            <a:r>
              <a:rPr lang="en-US" altLang="zh-CN" sz="2000" b="1" dirty="0" err="1">
                <a:ea typeface="宋体" charset="-122"/>
              </a:rPr>
              <a:t>setTimeout</a:t>
            </a:r>
            <a:r>
              <a:rPr lang="en-US" altLang="zh-CN" sz="2000" b="1" dirty="0">
                <a:ea typeface="宋体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$(".man").find("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</a:t>
            </a:r>
            <a:r>
              <a:rPr lang="en-US" altLang="zh-CN" sz="2000" b="1" dirty="0" err="1">
                <a:ea typeface="宋体" charset="-122"/>
              </a:rPr>
              <a:t>attr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ea typeface="宋体" charset="-122"/>
              </a:rPr>
              <a:t>src</a:t>
            </a:r>
            <a:r>
              <a:rPr lang="en-US" altLang="zh-CN" sz="2000" b="1" dirty="0">
                <a:ea typeface="宋体" charset="-122"/>
              </a:rPr>
              <a:t>","images/stick.gif</a:t>
            </a:r>
            <a:r>
              <a:rPr lang="en-US" altLang="zh-CN" sz="2000" b="1" dirty="0" smtClean="0">
                <a:ea typeface="宋体" charset="-122"/>
              </a:rPr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$(".</a:t>
            </a:r>
            <a:r>
              <a:rPr lang="en-US" altLang="zh-CN" sz="2000" b="1" dirty="0">
                <a:ea typeface="宋体" charset="-122"/>
              </a:rPr>
              <a:t>man").find("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").animate({"left":</a:t>
            </a:r>
            <a:r>
              <a:rPr lang="en-US" altLang="zh-CN" sz="2000" b="1" dirty="0" err="1">
                <a:ea typeface="宋体" charset="-122"/>
              </a:rPr>
              <a:t>stickW</a:t>
            </a:r>
            <a:r>
              <a:rPr lang="en-US" altLang="zh-CN" sz="2000" b="1" dirty="0">
                <a:ea typeface="宋体" charset="-122"/>
              </a:rPr>
              <a:t>+"</a:t>
            </a:r>
            <a:r>
              <a:rPr lang="en-US" altLang="zh-CN" sz="2000" b="1" dirty="0" err="1">
                <a:ea typeface="宋体" charset="-122"/>
              </a:rPr>
              <a:t>px</a:t>
            </a:r>
            <a:r>
              <a:rPr lang="en-US" altLang="zh-CN" sz="2000" b="1" dirty="0">
                <a:ea typeface="宋体" charset="-122"/>
              </a:rPr>
              <a:t>"},1000,function(){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wellL</a:t>
            </a:r>
            <a:r>
              <a:rPr lang="en-US" altLang="zh-CN" sz="2000" b="1" dirty="0">
                <a:ea typeface="宋体" charset="-122"/>
              </a:rPr>
              <a:t> = $(".well").</a:t>
            </a:r>
            <a:r>
              <a:rPr lang="en-US" altLang="zh-CN" sz="2000" b="1" dirty="0" err="1">
                <a:ea typeface="宋体" charset="-122"/>
              </a:rPr>
              <a:t>eq</a:t>
            </a:r>
            <a:r>
              <a:rPr lang="en-US" altLang="zh-CN" sz="2000" b="1" dirty="0">
                <a:ea typeface="宋体" charset="-122"/>
              </a:rPr>
              <a:t>(1).offset().left;//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柱子距离屏幕左侧的距离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well0 = $(".well").</a:t>
            </a:r>
            <a:r>
              <a:rPr lang="en-US" altLang="zh-CN" sz="2000" b="1" dirty="0" err="1">
                <a:ea typeface="宋体" charset="-122"/>
              </a:rPr>
              <a:t>eq</a:t>
            </a:r>
            <a:r>
              <a:rPr lang="en-US" altLang="zh-CN" sz="2000" b="1" dirty="0">
                <a:ea typeface="宋体" charset="-122"/>
              </a:rPr>
              <a:t>(0).offset().left;//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柱子距离屏幕左侧的距离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 </a:t>
            </a:r>
            <a:r>
              <a:rPr lang="en-US" altLang="zh-CN" sz="2000" b="1" dirty="0" err="1">
                <a:ea typeface="宋体" charset="-122"/>
              </a:rPr>
              <a:t>colWidth</a:t>
            </a:r>
            <a:r>
              <a:rPr lang="en-US" altLang="zh-CN" sz="2000" b="1" dirty="0">
                <a:ea typeface="宋体" charset="-122"/>
              </a:rPr>
              <a:t>= $(".well").</a:t>
            </a:r>
            <a:r>
              <a:rPr lang="en-US" altLang="zh-CN" sz="2000" b="1" dirty="0" err="1">
                <a:ea typeface="宋体" charset="-122"/>
              </a:rPr>
              <a:t>eq</a:t>
            </a:r>
            <a:r>
              <a:rPr lang="en-US" altLang="zh-CN" sz="2000" b="1" dirty="0">
                <a:ea typeface="宋体" charset="-122"/>
              </a:rPr>
              <a:t>(0).width();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range = wellL-well0-colWidth;//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获取两个柱子之间的距离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 </a:t>
            </a:r>
            <a:r>
              <a:rPr lang="en-US" altLang="zh-CN" sz="2000" b="1" dirty="0">
                <a:ea typeface="宋体" charset="-122"/>
              </a:rPr>
              <a:t>if( (</a:t>
            </a:r>
            <a:r>
              <a:rPr lang="en-US" altLang="zh-CN" sz="2000" b="1" dirty="0" err="1">
                <a:ea typeface="宋体" charset="-122"/>
              </a:rPr>
              <a:t>stickW</a:t>
            </a:r>
            <a:r>
              <a:rPr lang="en-US" altLang="zh-CN" sz="2000" b="1" dirty="0">
                <a:ea typeface="宋体" charset="-122"/>
              </a:rPr>
              <a:t> &lt; range) || (</a:t>
            </a:r>
            <a:r>
              <a:rPr lang="en-US" altLang="zh-CN" sz="2000" b="1" dirty="0" err="1">
                <a:ea typeface="宋体" charset="-122"/>
              </a:rPr>
              <a:t>stickW</a:t>
            </a:r>
            <a:r>
              <a:rPr lang="en-US" altLang="zh-CN" sz="2000" b="1" dirty="0">
                <a:ea typeface="宋体" charset="-122"/>
              </a:rPr>
              <a:t> &gt; </a:t>
            </a:r>
            <a:r>
              <a:rPr lang="en-US" altLang="zh-CN" sz="2000" b="1" dirty="0" err="1">
                <a:ea typeface="宋体" charset="-122"/>
              </a:rPr>
              <a:t>wellL</a:t>
            </a:r>
            <a:r>
              <a:rPr lang="en-US" altLang="zh-CN" sz="2000" b="1" dirty="0">
                <a:ea typeface="宋体" charset="-122"/>
              </a:rPr>
              <a:t>)){ 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判断人物是否落下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     </a:t>
            </a:r>
            <a:r>
              <a:rPr lang="en-US" altLang="zh-CN" sz="2000" b="1" dirty="0">
                <a:ea typeface="宋体" charset="-122"/>
              </a:rPr>
              <a:t>$(".man").animate({"bottom":"0px"});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   </a:t>
            </a:r>
            <a:r>
              <a:rPr lang="en-US" altLang="zh-CN" sz="2000" b="1" dirty="0" smtClean="0">
                <a:ea typeface="宋体" charset="-122"/>
              </a:rPr>
              <a:t>}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93918" y="1181065"/>
            <a:ext cx="8842578" cy="47089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else{$(".</a:t>
            </a:r>
            <a:r>
              <a:rPr lang="en-US" altLang="zh-CN" sz="2000" b="1" dirty="0">
                <a:ea typeface="宋体" charset="-122"/>
              </a:rPr>
              <a:t>man").find("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</a:t>
            </a:r>
            <a:r>
              <a:rPr lang="en-US" altLang="zh-CN" sz="2000" b="1" dirty="0" err="1">
                <a:ea typeface="宋体" charset="-122"/>
              </a:rPr>
              <a:t>attr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ea typeface="宋体" charset="-122"/>
              </a:rPr>
              <a:t>src</a:t>
            </a:r>
            <a:r>
              <a:rPr lang="en-US" altLang="zh-CN" sz="2000" b="1" dirty="0">
                <a:ea typeface="宋体" charset="-122"/>
              </a:rPr>
              <a:t>","images/stick_stand.png").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({"left":0}).hide();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$(".stick").</a:t>
            </a:r>
            <a:r>
              <a:rPr lang="en-US" altLang="zh-CN" sz="2000" b="1" dirty="0" err="1">
                <a:ea typeface="宋体" charset="-122"/>
              </a:rPr>
              <a:t>removeClass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ea typeface="宋体" charset="-122"/>
              </a:rPr>
              <a:t>stickDown</a:t>
            </a:r>
            <a:r>
              <a:rPr lang="en-US" altLang="zh-CN" sz="2000" b="1" dirty="0">
                <a:ea typeface="宋体" charset="-122"/>
              </a:rPr>
              <a:t>").width(0);//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棍子变为初始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oldL</a:t>
            </a:r>
            <a:r>
              <a:rPr lang="en-US" altLang="zh-CN" sz="2000" b="1" dirty="0">
                <a:ea typeface="宋体" charset="-122"/>
              </a:rPr>
              <a:t> = $(".well-box").offset().left;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$(".well-box").animate({"left":-</a:t>
            </a:r>
            <a:r>
              <a:rPr lang="en-US" altLang="zh-CN" sz="2000" b="1" dirty="0" err="1">
                <a:ea typeface="宋体" charset="-122"/>
              </a:rPr>
              <a:t>wellL+oldL</a:t>
            </a:r>
            <a:r>
              <a:rPr lang="en-US" altLang="zh-CN" sz="2000" b="1" dirty="0">
                <a:ea typeface="宋体" charset="-122"/>
              </a:rPr>
              <a:t>},500,function(){//</a:t>
            </a:r>
            <a:r>
              <a:rPr lang="zh-CN" altLang="en-US" sz="2000" b="1" dirty="0">
                <a:ea typeface="宋体" charset="-122"/>
              </a:rPr>
              <a:t>柱子移动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</a:t>
            </a:r>
            <a:r>
              <a:rPr lang="en-US" altLang="zh-CN" sz="2000" b="1" dirty="0">
                <a:ea typeface="宋体" charset="-122"/>
              </a:rPr>
              <a:t>$(".man").find("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stop = false;//</a:t>
            </a:r>
            <a:r>
              <a:rPr lang="zh-CN" altLang="en-US" sz="2000" b="1" dirty="0">
                <a:ea typeface="宋体" charset="-122"/>
              </a:rPr>
              <a:t>按钮不可以单击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}); </a:t>
            </a:r>
            <a:endParaRPr lang="en-US" altLang="zh-CN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} });</a:t>
            </a:r>
            <a:endParaRPr lang="en-US" altLang="zh-CN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},600</a:t>
            </a:r>
            <a:r>
              <a:rPr lang="en-US" altLang="zh-CN" sz="2000" b="1" dirty="0" smtClean="0">
                <a:ea typeface="宋体" charset="-122"/>
              </a:rPr>
              <a:t>);}</a:t>
            </a:r>
            <a:endParaRPr lang="en-US" altLang="zh-CN" sz="2000" b="1" dirty="0">
              <a:ea typeface="宋体" charset="-122"/>
            </a:endParaRPr>
          </a:p>
        </p:txBody>
      </p:sp>
      <p:grpSp>
        <p:nvGrpSpPr>
          <p:cNvPr id="16" name="组合 77"/>
          <p:cNvGrpSpPr>
            <a:grpSpLocks/>
          </p:cNvGrpSpPr>
          <p:nvPr/>
        </p:nvGrpSpPr>
        <p:grpSpPr bwMode="auto">
          <a:xfrm>
            <a:off x="285720" y="714356"/>
            <a:ext cx="1360487" cy="476250"/>
            <a:chOff x="3354388" y="1538718"/>
            <a:chExt cx="1360481" cy="475532"/>
          </a:xfrm>
        </p:grpSpPr>
        <p:pic>
          <p:nvPicPr>
            <p:cNvPr id="18" name="图片 66" descr="图片123455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39"/>
          <p:cNvGrpSpPr>
            <a:grpSpLocks/>
          </p:cNvGrpSpPr>
          <p:nvPr/>
        </p:nvGrpSpPr>
        <p:grpSpPr bwMode="auto">
          <a:xfrm>
            <a:off x="3000364" y="5786454"/>
            <a:ext cx="4252912" cy="808038"/>
            <a:chOff x="2571736" y="5550147"/>
            <a:chExt cx="4252841" cy="807812"/>
          </a:xfrm>
        </p:grpSpPr>
        <p:pic>
          <p:nvPicPr>
            <p:cNvPr id="21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：自定义动画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3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5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6" name="矩形 25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29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9045"/>
            <a:ext cx="8229600" cy="51974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列举至少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种基本选择器？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后代选择器和子选择器有什么区别？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写出使用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选择器获取页面中所有超链接中包含“</a:t>
            </a:r>
            <a:r>
              <a:rPr lang="en-US" altLang="zh-CN" dirty="0" err="1" smtClean="0"/>
              <a:t>jingyue</a:t>
            </a:r>
            <a:r>
              <a:rPr lang="zh-CN" altLang="en-US" dirty="0" smtClean="0"/>
              <a:t>”的元素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页面中有一个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的无序列表，使用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选择器设置列表前三个</a:t>
            </a:r>
            <a:r>
              <a:rPr lang="en-US" altLang="zh-CN" dirty="0" smtClean="0"/>
              <a:t>li</a:t>
            </a:r>
            <a:r>
              <a:rPr lang="zh-CN" altLang="en-US" dirty="0" smtClean="0"/>
              <a:t>背景颜色为蓝色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</p:txBody>
      </p:sp>
      <p:grpSp>
        <p:nvGrpSpPr>
          <p:cNvPr id="12" name="组合 15"/>
          <p:cNvGrpSpPr>
            <a:grpSpLocks/>
          </p:cNvGrpSpPr>
          <p:nvPr/>
        </p:nvGrpSpPr>
        <p:grpSpPr bwMode="auto">
          <a:xfrm>
            <a:off x="571500" y="785794"/>
            <a:ext cx="1285875" cy="471487"/>
            <a:chOff x="500034" y="928670"/>
            <a:chExt cx="1285878" cy="471548"/>
          </a:xfrm>
        </p:grpSpPr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857223" y="1000116"/>
              <a:ext cx="928689" cy="400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提问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Picture 16" descr="C:\Users\lei.sun.PRD\Desktop\图片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928670"/>
              <a:ext cx="35401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005360" y="2034283"/>
            <a:ext cx="2134592" cy="347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中的事件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999000"/>
              </a:lnSpc>
            </a:pP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中的动画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46086" name="AutoShape 3"/>
          <p:cNvSpPr>
            <a:spLocks/>
          </p:cNvSpPr>
          <p:nvPr/>
        </p:nvSpPr>
        <p:spPr bwMode="auto">
          <a:xfrm>
            <a:off x="3960563" y="1350179"/>
            <a:ext cx="225499" cy="13769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6087" name="TextBox 11"/>
          <p:cNvSpPr txBox="1">
            <a:spLocks noChangeArrowheads="1"/>
          </p:cNvSpPr>
          <p:nvPr/>
        </p:nvSpPr>
        <p:spPr bwMode="auto">
          <a:xfrm>
            <a:off x="4139952" y="3356992"/>
            <a:ext cx="24839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控制元素显示与隐藏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改变元素的透明度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改变元素高度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自定义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动画：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animate()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46088" name="TextBox 12"/>
          <p:cNvSpPr txBox="1">
            <a:spLocks noChangeArrowheads="1"/>
          </p:cNvSpPr>
          <p:nvPr/>
        </p:nvSpPr>
        <p:spPr bwMode="auto">
          <a:xfrm>
            <a:off x="4139952" y="1230001"/>
            <a:ext cx="160720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基础事件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绑定和移除事件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复合事件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6089" name="AutoShape 3"/>
          <p:cNvSpPr>
            <a:spLocks/>
          </p:cNvSpPr>
          <p:nvPr/>
        </p:nvSpPr>
        <p:spPr bwMode="auto">
          <a:xfrm>
            <a:off x="3995936" y="3501008"/>
            <a:ext cx="214313" cy="212953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6090" name="TextBox 15"/>
          <p:cNvSpPr txBox="1">
            <a:spLocks noChangeArrowheads="1"/>
          </p:cNvSpPr>
          <p:nvPr/>
        </p:nvSpPr>
        <p:spPr bwMode="auto">
          <a:xfrm>
            <a:off x="144016" y="3081154"/>
            <a:ext cx="15476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中的事件与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动画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6091" name="AutoShape 3"/>
          <p:cNvSpPr>
            <a:spLocks/>
          </p:cNvSpPr>
          <p:nvPr/>
        </p:nvSpPr>
        <p:spPr bwMode="auto">
          <a:xfrm>
            <a:off x="1619672" y="2245578"/>
            <a:ext cx="357187" cy="240755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5070864" y="231465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220072" y="2166105"/>
            <a:ext cx="2027237" cy="9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hover(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toggle(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toggleClass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5070864" y="101851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5220072" y="869961"/>
            <a:ext cx="20272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鼠标事件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键盘事件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Windows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事件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6078976" y="3284984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217171" y="3153162"/>
            <a:ext cx="1667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show( 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hide( 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5868144" y="3920862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6006339" y="3789040"/>
            <a:ext cx="1667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fadeIn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fadeOut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>
            <a:off x="5436096" y="4624247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5574291" y="4492425"/>
            <a:ext cx="20992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slideUp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 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slideDown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 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grpSp>
        <p:nvGrpSpPr>
          <p:cNvPr id="25" name="组合 34"/>
          <p:cNvGrpSpPr>
            <a:grpSpLocks/>
          </p:cNvGrpSpPr>
          <p:nvPr/>
        </p:nvGrpSpPr>
        <p:grpSpPr bwMode="auto">
          <a:xfrm>
            <a:off x="2571750" y="5692796"/>
            <a:ext cx="3571875" cy="808038"/>
            <a:chOff x="2571736" y="5550147"/>
            <a:chExt cx="3571900" cy="807811"/>
          </a:xfrm>
        </p:grpSpPr>
        <p:pic>
          <p:nvPicPr>
            <p:cNvPr id="26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2714612" y="5883428"/>
              <a:ext cx="3429024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总结并布置作业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42" cy="579275"/>
              <a:chOff x="2428860" y="4428790"/>
              <a:chExt cx="642942" cy="579275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428860" y="4428790"/>
                <a:ext cx="642942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71438" cy="57927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143240" y="5643784"/>
              <a:ext cx="1208096" cy="215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0" name="组合 38"/>
            <p:cNvGrpSpPr>
              <a:grpSpLocks/>
            </p:cNvGrpSpPr>
            <p:nvPr/>
          </p:nvGrpSpPr>
          <p:grpSpPr bwMode="auto">
            <a:xfrm>
              <a:off x="5962660" y="6143705"/>
              <a:ext cx="180976" cy="214253"/>
              <a:chOff x="6034896" y="5153096"/>
              <a:chExt cx="180976" cy="214253"/>
            </a:xfrm>
          </p:grpSpPr>
          <p:sp>
            <p:nvSpPr>
              <p:cNvPr id="31" name="矩形 30"/>
              <p:cNvSpPr/>
              <p:nvPr/>
            </p:nvSpPr>
            <p:spPr>
              <a:xfrm rot="16200000">
                <a:off x="6089695" y="5241173"/>
                <a:ext cx="214253" cy="38100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6200000">
                <a:off x="6088084" y="5268136"/>
                <a:ext cx="46025" cy="152401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30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教师备课时根据班级情况在此添加内容，应区分必做、选做内容，以满足不同层次学员的需求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31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3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内容占位符 5" descr="封底--平面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53975"/>
            <a:ext cx="9215438" cy="6911975"/>
          </a:xfr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6313" y="6291263"/>
            <a:ext cx="45005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北京阿博泰克北大青鸟信息技术有限公司   北大青鸟研究院</a:t>
            </a:r>
          </a:p>
        </p:txBody>
      </p:sp>
      <p:grpSp>
        <p:nvGrpSpPr>
          <p:cNvPr id="11268" name="组合 4"/>
          <p:cNvGrpSpPr>
            <a:grpSpLocks/>
          </p:cNvGrpSpPr>
          <p:nvPr/>
        </p:nvGrpSpPr>
        <p:grpSpPr bwMode="auto">
          <a:xfrm>
            <a:off x="3786188" y="6286500"/>
            <a:ext cx="1000125" cy="277813"/>
            <a:chOff x="3795113" y="6259836"/>
            <a:chExt cx="1000132" cy="276999"/>
          </a:xfrm>
        </p:grpSpPr>
        <p:sp>
          <p:nvSpPr>
            <p:cNvPr id="7" name="圆角矩形 6"/>
            <p:cNvSpPr/>
            <p:nvPr/>
          </p:nvSpPr>
          <p:spPr>
            <a:xfrm>
              <a:off x="3795113" y="6280414"/>
              <a:ext cx="1000132" cy="235844"/>
            </a:xfrm>
            <a:prstGeom prst="roundRect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812575" y="6259836"/>
              <a:ext cx="9652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BeWeb3.0</a:t>
              </a:r>
              <a:endParaRPr lang="zh-CN" altLang="en-US" sz="12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 descr="beweb 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36525"/>
            <a:ext cx="2857500" cy="6492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制作京东首页右侧固定层</a:t>
            </a:r>
          </a:p>
          <a:p>
            <a:pPr>
              <a:defRPr/>
            </a:pPr>
            <a:r>
              <a:rPr lang="zh-CN" altLang="en-US" dirty="0" smtClean="0"/>
              <a:t>仿</a:t>
            </a:r>
            <a:r>
              <a:rPr lang="zh-CN" altLang="en-US" dirty="0"/>
              <a:t>京东左侧菜单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京东常见问题分类页面</a:t>
            </a:r>
            <a:endParaRPr lang="en-US" altLang="zh-CN" dirty="0" smtClean="0"/>
          </a:p>
        </p:txBody>
      </p:sp>
      <p:pic>
        <p:nvPicPr>
          <p:cNvPr id="2" name="Picture 2" descr="F:\2016年工作\ACCP8.0产品开发\jQuery\案例源码\chapter07\Chapter07截图\图7.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1" y="1773582"/>
            <a:ext cx="3922537" cy="331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7\Chapter07截图\图7.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51433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7\Chapter07截图\图7.3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8" y="2996952"/>
            <a:ext cx="723462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4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使用常用简单事件制作网页特效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鼠标事件制作主导航特效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hover( )</a:t>
            </a:r>
            <a:r>
              <a:rPr lang="zh-CN" altLang="en-US" dirty="0"/>
              <a:t>方法制作下拉菜单特效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鼠标事件及动画制作页面特效</a:t>
            </a:r>
            <a:endParaRPr lang="zh-CN" altLang="en-US" dirty="0" smtClean="0"/>
          </a:p>
        </p:txBody>
      </p:sp>
      <p:grpSp>
        <p:nvGrpSpPr>
          <p:cNvPr id="10" name="组合 34"/>
          <p:cNvGrpSpPr>
            <a:grpSpLocks/>
          </p:cNvGrpSpPr>
          <p:nvPr/>
        </p:nvGrpSpPr>
        <p:grpSpPr bwMode="auto">
          <a:xfrm>
            <a:off x="2285984" y="5549921"/>
            <a:ext cx="3571875" cy="808037"/>
            <a:chOff x="2571736" y="5550147"/>
            <a:chExt cx="3571900" cy="807811"/>
          </a:xfrm>
        </p:grpSpPr>
        <p:pic>
          <p:nvPicPr>
            <p:cNvPr id="11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14612" y="5883429"/>
              <a:ext cx="3429024" cy="474529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教师讲解本章目标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42" cy="579275"/>
              <a:chOff x="2428860" y="4428790"/>
              <a:chExt cx="642942" cy="57927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428860" y="4428790"/>
                <a:ext cx="642942" cy="46024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428860" y="4428790"/>
                <a:ext cx="71438" cy="57927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3143240" y="5643783"/>
              <a:ext cx="1208096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18" name="组合 38"/>
            <p:cNvGrpSpPr>
              <a:grpSpLocks/>
            </p:cNvGrpSpPr>
            <p:nvPr/>
          </p:nvGrpSpPr>
          <p:grpSpPr bwMode="auto">
            <a:xfrm>
              <a:off x="5962659" y="6143706"/>
              <a:ext cx="180977" cy="214253"/>
              <a:chOff x="6034895" y="5153097"/>
              <a:chExt cx="180977" cy="214253"/>
            </a:xfrm>
          </p:grpSpPr>
          <p:sp>
            <p:nvSpPr>
              <p:cNvPr id="19" name="矩形 18"/>
              <p:cNvSpPr/>
              <p:nvPr/>
            </p:nvSpPr>
            <p:spPr>
              <a:xfrm rot="16200000">
                <a:off x="6089696" y="5241173"/>
                <a:ext cx="214252" cy="38100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16200000">
                <a:off x="6088084" y="5268137"/>
                <a:ext cx="46024" cy="152401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5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网页中的事件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和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一样，在网页中的交互也是需要事件来实现的，例如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切换效果，可以通过鼠标单击事件来实现</a:t>
            </a:r>
            <a:endParaRPr lang="zh-CN" altLang="en-US" dirty="0"/>
          </a:p>
        </p:txBody>
      </p:sp>
      <p:pic>
        <p:nvPicPr>
          <p:cNvPr id="18437" name="Picture 2" descr="预习作业-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3714750"/>
            <a:ext cx="2867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 descr="预习作业-3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714750"/>
            <a:ext cx="289242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86313" y="3643313"/>
            <a:ext cx="1571625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5950634" y="2720780"/>
            <a:ext cx="2786063" cy="428625"/>
          </a:xfrm>
          <a:prstGeom prst="borderCallout1">
            <a:avLst>
              <a:gd name="adj1" fmla="val 215673"/>
              <a:gd name="adj2" fmla="val -15402"/>
              <a:gd name="adj3" fmla="val 99372"/>
              <a:gd name="adj4" fmla="val -463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点击选项卡，切换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&lt;div&gt;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6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jQuery</a:t>
            </a:r>
            <a:r>
              <a:rPr smtClean="0"/>
              <a:t>中的事件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事件是对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事件的封装，常用事件分类</a:t>
            </a:r>
            <a:endParaRPr lang="en-US" altLang="zh-CN" dirty="0" smtClean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 smtClean="0"/>
              <a:t>基础事件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鼠标事件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键盘事件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en-US" dirty="0" smtClean="0"/>
              <a:t>window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 smtClean="0"/>
              <a:t>表单事件</a:t>
            </a:r>
            <a:endParaRPr lang="en-US" altLang="zh-CN" dirty="0" smtClean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 smtClean="0"/>
              <a:t>复合事件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 smtClean="0"/>
              <a:t>鼠标光标悬停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 smtClean="0"/>
              <a:t>鼠标连续点击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7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鼠标事件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鼠标事件是当用户在文档上移动或单击鼠标时而产生的事件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11100"/>
              </p:ext>
            </p:extLst>
          </p:nvPr>
        </p:nvGraphicFramePr>
        <p:xfrm>
          <a:off x="107504" y="2132856"/>
          <a:ext cx="8928992" cy="3888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8192"/>
                <a:gridCol w="5256584"/>
                <a:gridCol w="1944216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执行时机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click(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click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单击鼠标时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mouseover(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mouseover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鼠标指针移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过时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mouseout(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fr-FR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mouseout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鼠标指针移出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mouseenter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mouseenter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鼠标指针进入时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mouseleave</a:t>
                      </a:r>
                      <a:r>
                        <a:rPr lang="en-US" altLang="zh-CN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触发或将函数绑定到指定元素的</a:t>
                      </a:r>
                      <a:r>
                        <a:rPr lang="en-US" altLang="zh-CN" sz="1800" kern="1200" dirty="0" err="1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mouseleave</a:t>
                      </a: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鼠标指针离开时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8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制作当当导航页面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以</a:t>
            </a:r>
            <a:r>
              <a:rPr lang="en-US" dirty="0" err="1"/>
              <a:t>mouseover</a:t>
            </a:r>
            <a:r>
              <a:rPr lang="en-US" dirty="0"/>
              <a:t>( </a:t>
            </a:r>
            <a:r>
              <a:rPr lang="en-US" dirty="0" smtClean="0"/>
              <a:t>)</a:t>
            </a:r>
            <a:r>
              <a:rPr lang="zh-CN" altLang="en-US" dirty="0" smtClean="0"/>
              <a:t> 与</a:t>
            </a:r>
            <a:r>
              <a:rPr lang="en-US" dirty="0" err="1"/>
              <a:t>mouseout</a:t>
            </a:r>
            <a:r>
              <a:rPr lang="en-US" dirty="0"/>
              <a:t>( )</a:t>
            </a:r>
            <a:r>
              <a:rPr lang="zh-CN" altLang="en-US" dirty="0"/>
              <a:t>方法为</a:t>
            </a:r>
            <a:r>
              <a:rPr lang="zh-CN" altLang="en-US" dirty="0" smtClean="0"/>
              <a:t>例，实现导航菜单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719388"/>
            <a:ext cx="6858000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charset="-122"/>
              </a:rPr>
              <a:t>$(".</a:t>
            </a:r>
            <a:r>
              <a:rPr lang="en-US" b="1" dirty="0" err="1">
                <a:ea typeface="宋体" charset="-122"/>
              </a:rPr>
              <a:t>nav-ul</a:t>
            </a:r>
            <a:r>
              <a:rPr lang="en-US" b="1" dirty="0">
                <a:ea typeface="宋体" charset="-122"/>
              </a:rPr>
              <a:t> a").</a:t>
            </a:r>
            <a:r>
              <a:rPr lang="en-US" b="1" dirty="0" err="1">
                <a:solidFill>
                  <a:srgbClr val="FF0000"/>
                </a:solidFill>
                <a:ea typeface="宋体" charset="-122"/>
              </a:rPr>
              <a:t>mouseover</a:t>
            </a:r>
            <a:r>
              <a:rPr lang="en-US" b="1" dirty="0">
                <a:ea typeface="宋体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charset="-122"/>
              </a:rPr>
              <a:t>	</a:t>
            </a:r>
            <a:r>
              <a:rPr lang="en-US" b="1" dirty="0" smtClean="0">
                <a:ea typeface="宋体" charset="-122"/>
              </a:rPr>
              <a:t>$(</a:t>
            </a:r>
            <a:r>
              <a:rPr lang="en-US" b="1" dirty="0">
                <a:ea typeface="宋体" charset="-122"/>
              </a:rPr>
              <a:t>this).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("background-color","#f01e28");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 smtClean="0">
                <a:ea typeface="宋体" charset="-122"/>
              </a:rPr>
              <a:t>});</a:t>
            </a:r>
            <a:endParaRPr lang="en-US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b="1" dirty="0" smtClean="0">
                <a:ea typeface="宋体" charset="-122"/>
              </a:rPr>
              <a:t>$(".</a:t>
            </a:r>
            <a:r>
              <a:rPr lang="en-US" b="1" dirty="0" err="1">
                <a:ea typeface="宋体" charset="-122"/>
              </a:rPr>
              <a:t>nav-ul</a:t>
            </a:r>
            <a:r>
              <a:rPr lang="en-US" b="1" dirty="0">
                <a:ea typeface="宋体" charset="-122"/>
              </a:rPr>
              <a:t> a").</a:t>
            </a:r>
            <a:r>
              <a:rPr lang="en-US" b="1" dirty="0" err="1">
                <a:solidFill>
                  <a:srgbClr val="FF0000"/>
                </a:solidFill>
                <a:ea typeface="宋体" charset="-122"/>
              </a:rPr>
              <a:t>mouseout</a:t>
            </a:r>
            <a:r>
              <a:rPr lang="en-US" b="1" dirty="0">
                <a:ea typeface="宋体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charset="-122"/>
              </a:rPr>
              <a:t>	</a:t>
            </a:r>
            <a:r>
              <a:rPr lang="en-US" b="1" dirty="0" smtClean="0">
                <a:ea typeface="宋体" charset="-122"/>
              </a:rPr>
              <a:t>$(</a:t>
            </a:r>
            <a:r>
              <a:rPr lang="en-US" b="1" dirty="0">
                <a:ea typeface="宋体" charset="-122"/>
              </a:rPr>
              <a:t>this).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("background-color","#ff2832");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 smtClean="0">
                <a:ea typeface="宋体" charset="-122"/>
              </a:rPr>
              <a:t>});</a:t>
            </a:r>
            <a:endParaRPr lang="zh-CN" altLang="zh-CN" b="1" dirty="0" err="1">
              <a:ea typeface="宋体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2817497" y="2071687"/>
            <a:ext cx="2330567" cy="428625"/>
          </a:xfrm>
          <a:prstGeom prst="borderCallout1">
            <a:avLst>
              <a:gd name="adj1" fmla="val 219381"/>
              <a:gd name="adj2" fmla="val 27335"/>
              <a:gd name="adj3" fmla="val 92442"/>
              <a:gd name="adj4" fmla="val 40031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当鼠标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移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过菜单时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>
            <a:off x="3851920" y="3579586"/>
            <a:ext cx="2376263" cy="428625"/>
          </a:xfrm>
          <a:prstGeom prst="borderCallout1">
            <a:avLst>
              <a:gd name="adj1" fmla="val 130765"/>
              <a:gd name="adj2" fmla="val -20050"/>
              <a:gd name="adj3" fmla="val 47177"/>
              <a:gd name="adj4" fmla="val -1928"/>
            </a:avLst>
          </a:prstGeom>
          <a:solidFill>
            <a:schemeClr val="accent2"/>
          </a:solidFill>
          <a:ln w="38100" algn="ctr">
            <a:solidFill>
              <a:srgbClr val="C0000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当鼠标移出菜单时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F:\2016年工作\ACCP8.0产品开发\jQuery\案例源码\chapter07\Chapter07截图\图7.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786058"/>
            <a:ext cx="8319838" cy="20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7"/>
          <p:cNvGrpSpPr>
            <a:grpSpLocks/>
          </p:cNvGrpSpPr>
          <p:nvPr/>
        </p:nvGrpSpPr>
        <p:grpSpPr bwMode="auto">
          <a:xfrm>
            <a:off x="285720" y="1714488"/>
            <a:ext cx="1360487" cy="476250"/>
            <a:chOff x="3354388" y="1538718"/>
            <a:chExt cx="1360481" cy="475532"/>
          </a:xfrm>
        </p:grpSpPr>
        <p:pic>
          <p:nvPicPr>
            <p:cNvPr id="22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39"/>
          <p:cNvGrpSpPr>
            <a:grpSpLocks/>
          </p:cNvGrpSpPr>
          <p:nvPr/>
        </p:nvGrpSpPr>
        <p:grpSpPr bwMode="auto">
          <a:xfrm>
            <a:off x="2357422" y="5786454"/>
            <a:ext cx="4252912" cy="808038"/>
            <a:chOff x="2571736" y="5550147"/>
            <a:chExt cx="4252841" cy="807812"/>
          </a:xfrm>
        </p:grpSpPr>
        <p:pic>
          <p:nvPicPr>
            <p:cNvPr id="26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2714609" y="5883429"/>
              <a:ext cx="4071869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kern="0" spc="300" dirty="0" smtClean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：当当图书导航</a:t>
              </a:r>
              <a:endParaRPr lang="zh-CN" altLang="en-US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0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1" name="矩形 30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9</a:t>
            </a:fld>
            <a:r>
              <a:rPr lang="zh-CN" altLang="en-US" smtClean="0"/>
              <a:t> </a:t>
            </a:r>
            <a:r>
              <a:rPr lang="en-US" altLang="zh-CN" smtClean="0"/>
              <a:t>/ 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2609</Words>
  <Application>Microsoft Office PowerPoint</Application>
  <PresentationFormat>全屏显示(4:3)</PresentationFormat>
  <Paragraphs>430</Paragraphs>
  <Slides>32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预习检查</vt:lpstr>
      <vt:lpstr>回顾及作业点评</vt:lpstr>
      <vt:lpstr>本章任务</vt:lpstr>
      <vt:lpstr>本章目标</vt:lpstr>
      <vt:lpstr>网页中的事件</vt:lpstr>
      <vt:lpstr>jQuery中的事件</vt:lpstr>
      <vt:lpstr>鼠标事件</vt:lpstr>
      <vt:lpstr>制作当当导航页面</vt:lpstr>
      <vt:lpstr>鼠标事件方法的区别</vt:lpstr>
      <vt:lpstr>键盘事件</vt:lpstr>
      <vt:lpstr>键盘事件</vt:lpstr>
      <vt:lpstr>绑定事件与移除事件</vt:lpstr>
      <vt:lpstr>绑定事件</vt:lpstr>
      <vt:lpstr>绑定单个事件</vt:lpstr>
      <vt:lpstr>绑定多个事件</vt:lpstr>
      <vt:lpstr>移除事件</vt:lpstr>
      <vt:lpstr>Tab切换页面</vt:lpstr>
      <vt:lpstr>复合事件</vt:lpstr>
      <vt:lpstr>hover()方法</vt:lpstr>
      <vt:lpstr>toggle()方法2-1</vt:lpstr>
      <vt:lpstr>toggle()方法2-2</vt:lpstr>
      <vt:lpstr>小结</vt:lpstr>
      <vt:lpstr>jQuery动画效果</vt:lpstr>
      <vt:lpstr>控制元素的显示及隐藏</vt:lpstr>
      <vt:lpstr>改变元素的透明度</vt:lpstr>
      <vt:lpstr>改变元素的高度</vt:lpstr>
      <vt:lpstr>自定义动画</vt:lpstr>
      <vt:lpstr>英雄难过棍子关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lei.sun(孙蕾)</dc:creator>
  <cp:lastModifiedBy>Administrator</cp:lastModifiedBy>
  <cp:revision>104</cp:revision>
  <dcterms:created xsi:type="dcterms:W3CDTF">2016-02-17T00:24:26Z</dcterms:created>
  <dcterms:modified xsi:type="dcterms:W3CDTF">2018-10-14T07:43:52Z</dcterms:modified>
</cp:coreProperties>
</file>