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348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7" r:id="rId36"/>
    <p:sldId id="301" r:id="rId37"/>
    <p:sldId id="258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6B633D"/>
    <a:srgbClr val="000000"/>
    <a:srgbClr val="C00000"/>
    <a:srgbClr val="420000"/>
    <a:srgbClr val="220000"/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27" autoAdjust="0"/>
  </p:normalViewPr>
  <p:slideViewPr>
    <p:cSldViewPr>
      <p:cViewPr>
        <p:scale>
          <a:sx n="91" d="100"/>
          <a:sy n="91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588D36-18D9-4889-8738-7C7CB62BDAA5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6A7F0FB-4D41-4902-8B2F-4A3D36E105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60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B669D-55F6-41CD-B9B2-C5AA73B46D5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html()</a:t>
            </a:r>
            <a:r>
              <a:rPr lang="zh-CN" altLang="en-US" dirty="0" smtClean="0"/>
              <a:t>对比讲解，特别是演示显示的代码，说明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html( 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text( 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77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通过前面的例子分析说明两者之间的区别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75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通过例子讲解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的用法，边演示边讲解；</a:t>
            </a:r>
            <a:endParaRPr lang="en-US" altLang="zh-CN" dirty="0" smtClean="0"/>
          </a:p>
          <a:p>
            <a:r>
              <a:rPr lang="en-US" altLang="zh-CN" dirty="0" smtClean="0"/>
              <a:t>focus( 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blur( )</a:t>
            </a:r>
            <a:r>
              <a:rPr lang="zh-CN" altLang="en-US" dirty="0" smtClean="0"/>
              <a:t>方法只说明用法即可，后面会详细介绍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870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简单介绍节点操作的分类，目录页面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38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重点讲解</a:t>
            </a:r>
            <a:r>
              <a:rPr lang="en-US" altLang="zh-CN" dirty="0" smtClean="0"/>
              <a:t>$(html)</a:t>
            </a:r>
            <a:r>
              <a:rPr lang="zh-CN" altLang="en-US" dirty="0" smtClean="0"/>
              <a:t>这种方式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7B76C-32B3-4D13-9875-ECCF57337D4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对照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简单讲解，使用演示案例时再详细讲解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4B814A-C252-4C25-B07E-CD64D80C1AAB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对照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简单讲解，都讲解完毕后使用演示案例时再详细讲解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0E8706-3B0D-457E-88D5-D7A02CEF73A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了解即可；</a:t>
            </a:r>
            <a:endParaRPr lang="en-US" altLang="zh-CN" dirty="0" smtClean="0"/>
          </a:p>
          <a:p>
            <a:r>
              <a:rPr lang="zh-CN" altLang="en-US" dirty="0" smtClean="0"/>
              <a:t>通过例子讲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930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通过例子演示讲解两者的用法和区别，</a:t>
            </a:r>
            <a:r>
              <a:rPr lang="zh-CN" altLang="en-US" b="0" dirty="0" smtClean="0"/>
              <a:t>与</a:t>
            </a:r>
            <a:r>
              <a:rPr lang="en-US" altLang="en-US" sz="1000" b="0" kern="0" dirty="0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append()</a:t>
            </a:r>
            <a:r>
              <a:rPr lang="zh-CN" altLang="en-US" sz="1000" b="0" kern="0" dirty="0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和</a:t>
            </a:r>
            <a:r>
              <a:rPr lang="en-US" altLang="en-US" sz="1000" b="0" kern="0" dirty="0" err="1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appendTo</a:t>
            </a:r>
            <a:r>
              <a:rPr lang="en-US" altLang="en-US" sz="1000" b="0" kern="0" dirty="0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()</a:t>
            </a:r>
            <a:r>
              <a:rPr lang="zh-CN" altLang="en-US" sz="1000" b="0" kern="0" dirty="0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对比讲解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673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91A00D-34AE-4ABA-BFFD-1E7281C37A7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121A09-AF0E-4625-8D94-92B790CB6D1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91A00D-34AE-4ABA-BFFD-1E7281C37A7D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对照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简单讲解，使用演示案例时再详细讲解，并根据实现的效果讲解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B798F-53F6-4EA3-B64C-6C165E5641E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演示示例</a:t>
            </a:r>
            <a:r>
              <a:rPr lang="en-US" altLang="zh-CN" dirty="0" smtClean="0"/>
              <a:t>9.</a:t>
            </a:r>
            <a:r>
              <a:rPr lang="zh-CN" altLang="en-US" dirty="0" smtClean="0"/>
              <a:t>让学员理解这两个方法的应用即可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6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简单介绍各个方法的用法，通过示例讲解让学员理解和掌握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40E5E8-D088-4842-B015-070A48D97762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52DC36-AB90-4642-A74F-DB95E01AFB7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该页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学员只需大致了解即可，无需详细解释各种名词及概念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61CE7-EF3D-4155-8F5E-99FEB28F01C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前面章节已经使用用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方法，这里简单讲解，回顾一下即可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46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、讲解语法，然后说明使用追加样式可以实现的效果；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、演示例子实现的效果，讲解实现思路；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、演示例子，边演示代码边讲解；</a:t>
            </a:r>
            <a:endParaRPr lang="en-US" altLang="zh-CN" dirty="0" smtClean="0"/>
          </a:p>
          <a:p>
            <a:r>
              <a:rPr lang="zh-CN" altLang="en-US" dirty="0" smtClean="0"/>
              <a:t>学员要掌握此语法的用法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7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的基础上演示，与追加样式对比讲解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730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前面讲过这里仅回顾演示，修改演示示例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，使用</a:t>
            </a:r>
            <a:r>
              <a:rPr lang="fr-FR" altLang="zh-CN" dirty="0" smtClean="0"/>
              <a:t>toggleClass</a:t>
            </a:r>
            <a:r>
              <a:rPr lang="zh-CN" altLang="en-US" dirty="0" smtClean="0"/>
              <a:t>实现；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154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简单过渡页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30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示例边演示边讲解，让学员理解</a:t>
            </a:r>
            <a:r>
              <a:rPr lang="en-US" altLang="zh-CN" dirty="0" smtClean="0"/>
              <a:t>html()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58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3" descr="封面--平面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80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1B57-4676-4B09-9086-A055F4C5A7E6}" type="datetime1">
              <a:rPr lang="zh-CN" altLang="en-US" smtClean="0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36EE9-2BB6-4D86-87EC-ABF477AC77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F41FF-F375-470A-8F06-AF7F6972F091}" type="datetime1">
              <a:rPr lang="zh-CN" altLang="en-US" smtClean="0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4992E-EFBF-46C8-BA46-E54BA4D8A2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7DD7-CB4E-45DF-937B-A6AB4FC6C2E2}" type="datetime1">
              <a:rPr lang="zh-CN" altLang="en-US" smtClean="0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6EBD4-9DD1-4530-9E3C-AA5A300ECA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4411-15AC-4A7C-92A5-980079C41584}" type="datetime1">
              <a:rPr lang="zh-CN" altLang="en-US" smtClean="0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 smtClean="0"/>
              <a:t> </a:t>
            </a:r>
            <a:r>
              <a:rPr lang="en-US" altLang="zh-CN" dirty="0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52DC1-45E9-44BB-9F47-3736B98AA874}" type="datetime1">
              <a:rPr lang="zh-CN" altLang="en-US" smtClean="0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2B2A5-ED5F-4C98-A962-3FD24CF64F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52FE0-0EDE-4AA7-8CCE-2BF5F385F57E}" type="datetime1">
              <a:rPr lang="zh-CN" altLang="en-US" smtClean="0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C250-F71C-4F12-BECC-33B14B3E5C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A6D6F-7DA2-4F7D-913A-E3D1EBE686A7}" type="datetime1">
              <a:rPr lang="zh-CN" altLang="en-US" smtClean="0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2D737-CB3B-4BFA-A87F-7DFEA70F5E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67D39-028A-4AA7-A169-3DA072093A55}" type="datetime1">
              <a:rPr lang="zh-CN" altLang="en-US" smtClean="0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B0F7-C6EB-43A8-95BA-765D0B3679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43F73-D8CF-4685-870E-F71F470711AE}" type="datetime1">
              <a:rPr lang="zh-CN" altLang="en-US" smtClean="0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A2621-34F8-4760-93E7-2437E2217A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E19FE-5D6B-4F24-A2D6-9312661F7564}" type="datetime1">
              <a:rPr lang="zh-CN" altLang="en-US" smtClean="0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3B4AE-CDFD-4FF9-92D8-327206D93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A533-ABC3-4A86-A687-5DD0DE4BE4FE}" type="datetime1">
              <a:rPr lang="zh-CN" altLang="en-US" smtClean="0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0C74F-00C5-40DA-9690-D83CC6860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内容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28688"/>
            <a:ext cx="82296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8ABCCE-569D-484E-BC9D-E6E4BCE3CF91}" type="datetime1">
              <a:rPr lang="zh-CN" altLang="en-US" smtClean="0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93FBB9-80AE-4272-B910-D3E4E28861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85750" y="357188"/>
            <a:ext cx="71438" cy="285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3" name="组合 8"/>
          <p:cNvGrpSpPr>
            <a:grpSpLocks/>
          </p:cNvGrpSpPr>
          <p:nvPr userDrawn="1"/>
        </p:nvGrpSpPr>
        <p:grpSpPr bwMode="auto">
          <a:xfrm>
            <a:off x="7715250" y="233363"/>
            <a:ext cx="1571625" cy="338137"/>
            <a:chOff x="7643834" y="232926"/>
            <a:chExt cx="1571636" cy="338554"/>
          </a:xfrm>
        </p:grpSpPr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>
              <a:off x="7715273" y="232926"/>
              <a:ext cx="15001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BeWeb3.0</a:t>
              </a:r>
              <a:endParaRPr lang="zh-CN" altLang="en-US" sz="1600" b="1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35" name="组合 31"/>
            <p:cNvGrpSpPr>
              <a:grpSpLocks/>
            </p:cNvGrpSpPr>
            <p:nvPr/>
          </p:nvGrpSpPr>
          <p:grpSpPr bwMode="auto">
            <a:xfrm>
              <a:off x="7643834" y="500042"/>
              <a:ext cx="1500198" cy="71438"/>
              <a:chOff x="7643802" y="429398"/>
              <a:chExt cx="1500198" cy="71438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7643802" y="464279"/>
                <a:ext cx="1500198" cy="1589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7643802" y="429311"/>
                <a:ext cx="71438" cy="715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C0000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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l"/>
        <a:defRPr sz="1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2859613"/>
            <a:ext cx="55771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 err="1"/>
              <a:t>jQuery</a:t>
            </a:r>
            <a:r>
              <a:rPr lang="zh-CN" altLang="en-US" sz="4400" dirty="0"/>
              <a:t>操作 </a:t>
            </a:r>
            <a:r>
              <a:rPr lang="en-US" altLang="zh-CN" sz="4400" dirty="0"/>
              <a:t>DOM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9121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追加和移除样式</a:t>
            </a:r>
            <a:r>
              <a:rPr lang="en-US" dirty="0" smtClean="0"/>
              <a:t>2-2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移除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236662" y="1916832"/>
            <a:ext cx="7367785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</a:t>
            </a:r>
            <a:r>
              <a:rPr lang="fr-FR" sz="2000" b="1" dirty="0" smtClean="0"/>
              <a:t>).removeClass(</a:t>
            </a:r>
            <a:r>
              <a:rPr lang="fr-FR" altLang="zh-CN" sz="2000" b="1" dirty="0"/>
              <a:t>"</a:t>
            </a:r>
            <a:r>
              <a:rPr lang="fr-FR" sz="2000" b="1" dirty="0" smtClean="0"/>
              <a:t>class</a:t>
            </a:r>
            <a:r>
              <a:rPr lang="fr-FR" altLang="zh-CN" sz="2000" b="1" dirty="0" smtClean="0"/>
              <a:t>"</a:t>
            </a:r>
            <a:r>
              <a:rPr lang="fr-FR" sz="2000" b="1" dirty="0" smtClean="0"/>
              <a:t>)</a:t>
            </a:r>
            <a:r>
              <a:rPr lang="fr-FR" altLang="zh-CN" sz="2000" b="1" dirty="0"/>
              <a:t> ;</a:t>
            </a:r>
            <a:endParaRPr lang="fr-FR" sz="2000" b="1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/>
              <a:t>或   </a:t>
            </a:r>
            <a:r>
              <a:rPr lang="en-US" altLang="zh-CN" sz="2000" b="1" dirty="0"/>
              <a:t>$(selector</a:t>
            </a:r>
            <a:r>
              <a:rPr lang="en-US" altLang="zh-CN" sz="2000" b="1" dirty="0" smtClean="0"/>
              <a:t>).</a:t>
            </a:r>
            <a:r>
              <a:rPr lang="fr-FR" sz="2000" b="1" dirty="0" smtClean="0"/>
              <a:t>removeClass</a:t>
            </a:r>
            <a:r>
              <a:rPr lang="fr-FR" sz="2000" b="1" dirty="0"/>
              <a:t>("</a:t>
            </a:r>
            <a:r>
              <a:rPr lang="fr-FR" sz="2000" b="1" dirty="0" smtClean="0"/>
              <a:t>class1 class2</a:t>
            </a:r>
            <a:r>
              <a:rPr lang="en-US" altLang="zh-CN" sz="2000" b="1" dirty="0"/>
              <a:t> … </a:t>
            </a:r>
            <a:r>
              <a:rPr lang="en-US" altLang="zh-CN" sz="2000" b="1" dirty="0" err="1"/>
              <a:t>classN</a:t>
            </a:r>
            <a:r>
              <a:rPr lang="en-US" altLang="zh-CN" sz="2000" b="1" dirty="0"/>
              <a:t> </a:t>
            </a:r>
            <a:r>
              <a:rPr lang="fr-FR" sz="2000" b="1" dirty="0" smtClean="0"/>
              <a:t>")</a:t>
            </a:r>
            <a:r>
              <a:rPr lang="fr-FR" altLang="zh-CN" sz="2000" b="1" dirty="0"/>
              <a:t> ;</a:t>
            </a:r>
            <a:endParaRPr lang="en-US" sz="2000" b="1" dirty="0"/>
          </a:p>
        </p:txBody>
      </p:sp>
      <p:pic>
        <p:nvPicPr>
          <p:cNvPr id="2050" name="Picture 2" descr="F:\2016年工作\ACCP8.0产品开发\jQuery\案例源码\chapter08\Chapter08\图8.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318979"/>
            <a:ext cx="3435463" cy="21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3286116" y="4286256"/>
            <a:ext cx="5472608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mouseout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        $("</a:t>
            </a:r>
            <a:r>
              <a:rPr lang="en-US" sz="2000" b="1" dirty="0"/>
              <a:t>p").</a:t>
            </a:r>
            <a:r>
              <a:rPr lang="en-US" sz="2000" b="1" dirty="0" err="1">
                <a:solidFill>
                  <a:srgbClr val="FF0000"/>
                </a:solidFill>
              </a:rPr>
              <a:t>removeClass</a:t>
            </a:r>
            <a:r>
              <a:rPr lang="en-US" sz="2000" b="1" dirty="0"/>
              <a:t>("text content");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});</a:t>
            </a:r>
            <a:endParaRPr lang="en-US" sz="2000" b="1" dirty="0"/>
          </a:p>
        </p:txBody>
      </p:sp>
      <p:grpSp>
        <p:nvGrpSpPr>
          <p:cNvPr id="20" name="组合 77"/>
          <p:cNvGrpSpPr>
            <a:grpSpLocks/>
          </p:cNvGrpSpPr>
          <p:nvPr/>
        </p:nvGrpSpPr>
        <p:grpSpPr bwMode="auto">
          <a:xfrm>
            <a:off x="428596" y="2786058"/>
            <a:ext cx="1360488" cy="476250"/>
            <a:chOff x="3354388" y="1538718"/>
            <a:chExt cx="1360481" cy="475532"/>
          </a:xfrm>
        </p:grpSpPr>
        <p:pic>
          <p:nvPicPr>
            <p:cNvPr id="25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78"/>
          <p:cNvGrpSpPr>
            <a:grpSpLocks/>
          </p:cNvGrpSpPr>
          <p:nvPr/>
        </p:nvGrpSpPr>
        <p:grpSpPr bwMode="auto">
          <a:xfrm>
            <a:off x="455593" y="1428736"/>
            <a:ext cx="1330325" cy="447675"/>
            <a:chOff x="3384430" y="2065947"/>
            <a:chExt cx="1330439" cy="448388"/>
          </a:xfrm>
        </p:grpSpPr>
        <p:pic>
          <p:nvPicPr>
            <p:cNvPr id="28" name="图片 64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39"/>
          <p:cNvGrpSpPr>
            <a:grpSpLocks/>
          </p:cNvGrpSpPr>
          <p:nvPr/>
        </p:nvGrpSpPr>
        <p:grpSpPr bwMode="auto">
          <a:xfrm>
            <a:off x="2285984" y="6000768"/>
            <a:ext cx="4252912" cy="808038"/>
            <a:chOff x="2571736" y="5550147"/>
            <a:chExt cx="4252841" cy="807812"/>
          </a:xfrm>
        </p:grpSpPr>
        <p:pic>
          <p:nvPicPr>
            <p:cNvPr id="31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：追加和移除样式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3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5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6" name="矩形 35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10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7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切换样式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fr-FR" dirty="0" smtClean="0"/>
              <a:t>toggleClass()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模拟了</a:t>
            </a:r>
            <a:r>
              <a:rPr lang="fr-FR" dirty="0" smtClean="0"/>
              <a:t>addClass()</a:t>
            </a:r>
            <a:r>
              <a:rPr lang="zh-CN" altLang="en-US" dirty="0" smtClean="0"/>
              <a:t>与</a:t>
            </a:r>
            <a:r>
              <a:rPr lang="fr-FR" dirty="0" smtClean="0"/>
              <a:t>removeClass()</a:t>
            </a:r>
            <a:r>
              <a:rPr lang="zh-CN" altLang="en-US" dirty="0" smtClean="0"/>
              <a:t>实现样式切换的过程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547664" y="2357430"/>
            <a:ext cx="4824536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</a:t>
            </a:r>
            <a:r>
              <a:rPr lang="fr-FR" sz="2000" b="1" dirty="0" smtClean="0"/>
              <a:t>)</a:t>
            </a:r>
            <a:r>
              <a:rPr lang="fr-FR" sz="2000" b="1" dirty="0" smtClean="0">
                <a:solidFill>
                  <a:srgbClr val="FF0000"/>
                </a:solidFill>
              </a:rPr>
              <a:t>.toggleClass</a:t>
            </a:r>
            <a:r>
              <a:rPr lang="fr-FR" sz="2000" b="1" dirty="0" smtClean="0"/>
              <a:t>(class)</a:t>
            </a:r>
            <a:r>
              <a:rPr lang="fr-FR" altLang="zh-CN" sz="2000" b="1" dirty="0"/>
              <a:t> ;</a:t>
            </a:r>
            <a:endParaRPr lang="zh-CN" altLang="en-US" sz="2000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541681" y="3594746"/>
            <a:ext cx="5472608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$("h2").click(function() </a:t>
            </a:r>
            <a:r>
              <a:rPr lang="en-US" sz="2000" b="1" dirty="0" smtClean="0"/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</a:t>
            </a:r>
            <a:r>
              <a:rPr lang="en-US" sz="2000" b="1" dirty="0" smtClean="0"/>
              <a:t>   $("</a:t>
            </a:r>
            <a:r>
              <a:rPr lang="en-US" sz="2000" b="1" dirty="0"/>
              <a:t>p").</a:t>
            </a:r>
            <a:r>
              <a:rPr lang="en-US" sz="2000" b="1" dirty="0" err="1">
                <a:solidFill>
                  <a:srgbClr val="FF0000"/>
                </a:solidFill>
              </a:rPr>
              <a:t>toggleClass</a:t>
            </a:r>
            <a:r>
              <a:rPr lang="en-US" sz="2000" b="1" dirty="0"/>
              <a:t>("content </a:t>
            </a:r>
            <a:r>
              <a:rPr lang="en-US" sz="2000" b="1" dirty="0" smtClean="0"/>
              <a:t> border</a:t>
            </a:r>
            <a:r>
              <a:rPr lang="en-US" sz="2000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});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8" y="5229200"/>
            <a:ext cx="3838387" cy="158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38" y="5259411"/>
            <a:ext cx="3768210" cy="153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77"/>
          <p:cNvGrpSpPr>
            <a:grpSpLocks/>
          </p:cNvGrpSpPr>
          <p:nvPr/>
        </p:nvGrpSpPr>
        <p:grpSpPr bwMode="auto">
          <a:xfrm>
            <a:off x="428596" y="3167064"/>
            <a:ext cx="1360488" cy="476250"/>
            <a:chOff x="3354388" y="1538718"/>
            <a:chExt cx="1360481" cy="475532"/>
          </a:xfrm>
        </p:grpSpPr>
        <p:pic>
          <p:nvPicPr>
            <p:cNvPr id="19" name="图片 66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78"/>
          <p:cNvGrpSpPr>
            <a:grpSpLocks/>
          </p:cNvGrpSpPr>
          <p:nvPr/>
        </p:nvGrpSpPr>
        <p:grpSpPr bwMode="auto">
          <a:xfrm>
            <a:off x="455593" y="1809742"/>
            <a:ext cx="1330325" cy="447675"/>
            <a:chOff x="3384430" y="2065947"/>
            <a:chExt cx="1330439" cy="448388"/>
          </a:xfrm>
        </p:grpSpPr>
        <p:pic>
          <p:nvPicPr>
            <p:cNvPr id="22" name="图片 64" descr="图片123455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11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判断是否含指定的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hasClass</a:t>
            </a:r>
            <a:r>
              <a:rPr lang="en-US" altLang="zh-CN" dirty="0"/>
              <a:t>( )</a:t>
            </a:r>
            <a:r>
              <a:rPr lang="zh-CN" altLang="en-US" dirty="0"/>
              <a:t>方法来判断是否包含指定的样式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571604" y="1500174"/>
            <a:ext cx="4824536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 hasClass(class</a:t>
            </a:r>
            <a:r>
              <a:rPr lang="fr-FR" sz="2000" b="1" dirty="0" smtClean="0"/>
              <a:t>);</a:t>
            </a:r>
            <a:endParaRPr lang="zh-CN" altLang="en-US" sz="2000" dirty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537916" y="2500306"/>
            <a:ext cx="5338340" cy="24006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mouseover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    if</a:t>
            </a:r>
            <a:r>
              <a:rPr lang="en-US" sz="2000" b="1" dirty="0"/>
              <a:t>(!$("p").</a:t>
            </a:r>
            <a:r>
              <a:rPr lang="en-US" sz="2000" b="1" dirty="0" err="1">
                <a:solidFill>
                  <a:srgbClr val="FF0000"/>
                </a:solidFill>
              </a:rPr>
              <a:t>hasClass</a:t>
            </a:r>
            <a:r>
              <a:rPr lang="en-US" sz="2000" b="1" dirty="0"/>
              <a:t>("content ")){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	</a:t>
            </a:r>
            <a:r>
              <a:rPr lang="en-US" sz="2000" b="1" dirty="0" smtClean="0"/>
              <a:t>$("</a:t>
            </a:r>
            <a:r>
              <a:rPr lang="en-US" sz="2000" b="1" dirty="0"/>
              <a:t>p").</a:t>
            </a:r>
            <a:r>
              <a:rPr lang="en-US" sz="2000" b="1" dirty="0" err="1">
                <a:solidFill>
                  <a:srgbClr val="FF0000"/>
                </a:solidFill>
              </a:rPr>
              <a:t>addClass</a:t>
            </a:r>
            <a:r>
              <a:rPr lang="en-US" sz="2000" b="1" dirty="0"/>
              <a:t>("content 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	</a:t>
            </a:r>
            <a:r>
              <a:rPr lang="en-US" sz="2000" b="1" dirty="0" smtClean="0"/>
              <a:t>}</a:t>
            </a:r>
            <a:endParaRPr lang="en-US" sz="2000" b="1" dirty="0"/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});</a:t>
            </a:r>
            <a:endParaRPr lang="en-US" sz="2000" b="1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3635896" y="4057766"/>
            <a:ext cx="5184576" cy="24006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mouseout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      if</a:t>
            </a:r>
            <a:r>
              <a:rPr lang="en-US" sz="2000" b="1" dirty="0"/>
              <a:t>($("p").</a:t>
            </a:r>
            <a:r>
              <a:rPr lang="en-US" sz="2000" b="1" dirty="0" err="1">
                <a:solidFill>
                  <a:srgbClr val="FF0000"/>
                </a:solidFill>
              </a:rPr>
              <a:t>hasClass</a:t>
            </a:r>
            <a:r>
              <a:rPr lang="en-US" sz="2000" b="1" dirty="0"/>
              <a:t>("content "))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	</a:t>
            </a:r>
            <a:r>
              <a:rPr lang="en-US" sz="2000" b="1" dirty="0" smtClean="0"/>
              <a:t>$("</a:t>
            </a:r>
            <a:r>
              <a:rPr lang="en-US" sz="2000" b="1" dirty="0"/>
              <a:t>p").</a:t>
            </a:r>
            <a:r>
              <a:rPr lang="en-US" sz="2000" b="1" dirty="0" err="1">
                <a:solidFill>
                  <a:srgbClr val="FF0000"/>
                </a:solidFill>
              </a:rPr>
              <a:t>removeClass</a:t>
            </a:r>
            <a:r>
              <a:rPr lang="en-US" sz="2000" b="1" dirty="0"/>
              <a:t>("content 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    }</a:t>
            </a:r>
            <a:endParaRPr lang="en-US" sz="2000" b="1" dirty="0"/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});</a:t>
            </a:r>
            <a:endParaRPr lang="en-US" sz="2000" b="1" dirty="0"/>
          </a:p>
        </p:txBody>
      </p:sp>
      <p:grpSp>
        <p:nvGrpSpPr>
          <p:cNvPr id="19" name="组合 77"/>
          <p:cNvGrpSpPr>
            <a:grpSpLocks/>
          </p:cNvGrpSpPr>
          <p:nvPr/>
        </p:nvGrpSpPr>
        <p:grpSpPr bwMode="auto">
          <a:xfrm>
            <a:off x="428596" y="2143116"/>
            <a:ext cx="1360488" cy="476250"/>
            <a:chOff x="3354388" y="1538718"/>
            <a:chExt cx="1360481" cy="475532"/>
          </a:xfrm>
        </p:grpSpPr>
        <p:pic>
          <p:nvPicPr>
            <p:cNvPr id="21" name="图片 66" descr="图片123455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78"/>
          <p:cNvGrpSpPr>
            <a:grpSpLocks/>
          </p:cNvGrpSpPr>
          <p:nvPr/>
        </p:nvGrpSpPr>
        <p:grpSpPr bwMode="auto">
          <a:xfrm>
            <a:off x="455593" y="1428736"/>
            <a:ext cx="1330325" cy="447675"/>
            <a:chOff x="3384430" y="2065947"/>
            <a:chExt cx="1330439" cy="448388"/>
          </a:xfrm>
        </p:grpSpPr>
        <p:pic>
          <p:nvPicPr>
            <p:cNvPr id="24" name="图片 64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39"/>
          <p:cNvGrpSpPr>
            <a:grpSpLocks/>
          </p:cNvGrpSpPr>
          <p:nvPr/>
        </p:nvGrpSpPr>
        <p:grpSpPr bwMode="auto">
          <a:xfrm>
            <a:off x="2000232" y="5572140"/>
            <a:ext cx="4929222" cy="1186494"/>
            <a:chOff x="2571736" y="5550147"/>
            <a:chExt cx="4252840" cy="1114743"/>
          </a:xfrm>
        </p:grpSpPr>
        <p:pic>
          <p:nvPicPr>
            <p:cNvPr id="27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781461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2000" b="1" kern="0" spc="300" dirty="0" err="1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hasClass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的用法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1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2" name="矩形 31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12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8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HTML</a:t>
            </a:r>
            <a:r>
              <a:rPr lang="zh-CN" altLang="en-US" dirty="0"/>
              <a:t>代码操作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标签内容操作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属性值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13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6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</a:t>
            </a:r>
            <a:r>
              <a:rPr smtClean="0"/>
              <a:t>代码操作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html()</a:t>
            </a:r>
            <a:r>
              <a:rPr lang="zh-CN" altLang="en-US" dirty="0" smtClean="0"/>
              <a:t>可以对</a:t>
            </a:r>
            <a:r>
              <a:rPr lang="en-US" dirty="0" smtClean="0"/>
              <a:t>HTML</a:t>
            </a:r>
            <a:r>
              <a:rPr lang="zh-CN" altLang="en-US" dirty="0" smtClean="0"/>
              <a:t>代码进行操作，类似于</a:t>
            </a:r>
            <a:r>
              <a:rPr lang="en-US" dirty="0" smtClean="0"/>
              <a:t>JS</a:t>
            </a:r>
            <a:r>
              <a:rPr lang="zh-CN" altLang="en-US" dirty="0" smtClean="0"/>
              <a:t>中的</a:t>
            </a:r>
            <a:r>
              <a:rPr lang="en-US" dirty="0" err="1" smtClean="0"/>
              <a:t>innerHTML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1921928"/>
            <a:ext cx="6858000" cy="109260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000" b="1" dirty="0"/>
              <a:t>$("</a:t>
            </a:r>
            <a:r>
              <a:rPr lang="en-US" sz="2000" b="1" dirty="0" err="1"/>
              <a:t>div.left</a:t>
            </a:r>
            <a:r>
              <a:rPr lang="en-US" sz="2000" b="1" dirty="0"/>
              <a:t>").html();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/>
              <a:t>或</a:t>
            </a:r>
            <a:endParaRPr lang="en-US" sz="2000" b="1" dirty="0"/>
          </a:p>
          <a:p>
            <a:pPr>
              <a:lnSpc>
                <a:spcPts val="2600"/>
              </a:lnSpc>
              <a:defRPr/>
            </a:pPr>
            <a:r>
              <a:rPr lang="en-US" sz="2000" b="1" dirty="0"/>
              <a:t> $("</a:t>
            </a:r>
            <a:r>
              <a:rPr lang="en-US" sz="2000" b="1" dirty="0" err="1"/>
              <a:t>div.left</a:t>
            </a:r>
            <a:r>
              <a:rPr lang="en-US" sz="2000" b="1" dirty="0"/>
              <a:t>").html("&lt;div class='content'&gt;…&lt;/div&gt;");</a:t>
            </a:r>
            <a:endParaRPr lang="zh-CN" altLang="en-US" sz="2000" b="1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3491880" y="1428736"/>
            <a:ext cx="2857500" cy="428625"/>
          </a:xfrm>
          <a:prstGeom prst="borderCallout1">
            <a:avLst>
              <a:gd name="adj1" fmla="val 140884"/>
              <a:gd name="adj2" fmla="val -15283"/>
              <a:gd name="adj3" fmla="val 47590"/>
              <a:gd name="adj4" fmla="val -1192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获取元素中的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代码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6065838" y="2057386"/>
            <a:ext cx="2857500" cy="428625"/>
          </a:xfrm>
          <a:prstGeom prst="borderCallout1">
            <a:avLst>
              <a:gd name="adj1" fmla="val 158662"/>
              <a:gd name="adj2" fmla="val -14393"/>
              <a:gd name="adj3" fmla="val 66677"/>
              <a:gd name="adj4" fmla="val 689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设置元素中的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代码</a:t>
            </a:r>
          </a:p>
        </p:txBody>
      </p:sp>
      <p:pic>
        <p:nvPicPr>
          <p:cNvPr id="3074" name="Picture 2" descr="F:\2016年工作\ACCP8.0产品开发\jQuery\案例源码\chapter08\Chapter08\图8.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248" y="3558921"/>
            <a:ext cx="2503190" cy="218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2016年工作\ACCP8.0产品开发\jQuery\案例源码\chapter08\Chapter08\图8.7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570873"/>
            <a:ext cx="3879584" cy="217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接箭头连接符 22"/>
          <p:cNvCxnSpPr>
            <a:stCxn id="3075" idx="3"/>
            <a:endCxn id="3074" idx="1"/>
          </p:cNvCxnSpPr>
          <p:nvPr/>
        </p:nvCxnSpPr>
        <p:spPr bwMode="auto">
          <a:xfrm flipV="1">
            <a:off x="5094022" y="4652064"/>
            <a:ext cx="475226" cy="59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组合 77"/>
          <p:cNvGrpSpPr>
            <a:grpSpLocks/>
          </p:cNvGrpSpPr>
          <p:nvPr/>
        </p:nvGrpSpPr>
        <p:grpSpPr bwMode="auto">
          <a:xfrm>
            <a:off x="428596" y="3024188"/>
            <a:ext cx="1360488" cy="476250"/>
            <a:chOff x="3354388" y="1538718"/>
            <a:chExt cx="1360481" cy="475532"/>
          </a:xfrm>
        </p:grpSpPr>
        <p:pic>
          <p:nvPicPr>
            <p:cNvPr id="26" name="图片 66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78"/>
          <p:cNvGrpSpPr>
            <a:grpSpLocks/>
          </p:cNvGrpSpPr>
          <p:nvPr/>
        </p:nvGrpSpPr>
        <p:grpSpPr bwMode="auto">
          <a:xfrm>
            <a:off x="455593" y="1428736"/>
            <a:ext cx="1330325" cy="447675"/>
            <a:chOff x="3384430" y="2065947"/>
            <a:chExt cx="1330439" cy="448388"/>
          </a:xfrm>
        </p:grpSpPr>
        <p:pic>
          <p:nvPicPr>
            <p:cNvPr id="29" name="图片 64" descr="图片123455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9"/>
          <p:cNvGrpSpPr>
            <a:grpSpLocks/>
          </p:cNvGrpSpPr>
          <p:nvPr/>
        </p:nvGrpSpPr>
        <p:grpSpPr bwMode="auto">
          <a:xfrm>
            <a:off x="2571736" y="5549920"/>
            <a:ext cx="4252912" cy="808038"/>
            <a:chOff x="2571736" y="5550147"/>
            <a:chExt cx="4252841" cy="807812"/>
          </a:xfrm>
        </p:grpSpPr>
        <p:pic>
          <p:nvPicPr>
            <p:cNvPr id="32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：常见问题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4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6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7" name="矩形 36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14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标签内容操作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text()</a:t>
            </a:r>
            <a:r>
              <a:rPr lang="zh-CN" altLang="en-US" smtClean="0"/>
              <a:t>可以获取或设置元素的文本内容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1891347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/>
              <a:t>$("div.left").text()</a:t>
            </a:r>
            <a:r>
              <a:rPr lang="en-US" sz="2000" b="1" dirty="0"/>
              <a:t>;</a:t>
            </a:r>
          </a:p>
          <a:p>
            <a:pPr>
              <a:defRPr/>
            </a:pPr>
            <a:r>
              <a:rPr lang="zh-CN" altLang="en-US" sz="2000" b="1" dirty="0"/>
              <a:t>或</a:t>
            </a:r>
            <a:endParaRPr lang="en-US" sz="2000" b="1" dirty="0"/>
          </a:p>
          <a:p>
            <a:pPr>
              <a:defRPr/>
            </a:pPr>
            <a:r>
              <a:rPr lang="en-US" sz="2000" b="1" dirty="0"/>
              <a:t> $("</a:t>
            </a:r>
            <a:r>
              <a:rPr lang="en-US" sz="2000" b="1" dirty="0" err="1"/>
              <a:t>div.left</a:t>
            </a:r>
            <a:r>
              <a:rPr lang="en-US" sz="2000" b="1" dirty="0"/>
              <a:t>").</a:t>
            </a:r>
            <a:r>
              <a:rPr lang="en-US" altLang="zh-CN" sz="2000" b="1" dirty="0"/>
              <a:t>text</a:t>
            </a:r>
            <a:r>
              <a:rPr lang="en-US" sz="2000" b="1" dirty="0"/>
              <a:t>("&lt;div class='content'&gt;…&lt;/div&gt;");</a:t>
            </a:r>
            <a:endParaRPr lang="zh-CN" altLang="en-US" sz="2000" b="1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3692525" y="1357298"/>
            <a:ext cx="2857500" cy="428625"/>
          </a:xfrm>
          <a:prstGeom prst="borderCallout1">
            <a:avLst>
              <a:gd name="adj1" fmla="val 143848"/>
              <a:gd name="adj2" fmla="val -17061"/>
              <a:gd name="adj3" fmla="val 35738"/>
              <a:gd name="adj4" fmla="val -748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获取元素中的文本内容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5851525" y="1924684"/>
            <a:ext cx="2857500" cy="428625"/>
          </a:xfrm>
          <a:prstGeom prst="borderCallout1">
            <a:avLst>
              <a:gd name="adj1" fmla="val 149774"/>
              <a:gd name="adj2" fmla="val -23728"/>
              <a:gd name="adj3" fmla="val 40010"/>
              <a:gd name="adj4" fmla="val -644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设置元素中的文本内容</a:t>
            </a:r>
          </a:p>
        </p:txBody>
      </p:sp>
      <p:pic>
        <p:nvPicPr>
          <p:cNvPr id="4098" name="Picture 2" descr="F:\2016年工作\ACCP8.0产品开发\jQuery\案例源码\chapter08\Chapter08\图8.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208" y="3394205"/>
            <a:ext cx="2951758" cy="25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77"/>
          <p:cNvGrpSpPr>
            <a:grpSpLocks/>
          </p:cNvGrpSpPr>
          <p:nvPr/>
        </p:nvGrpSpPr>
        <p:grpSpPr bwMode="auto">
          <a:xfrm>
            <a:off x="428596" y="2881312"/>
            <a:ext cx="1360488" cy="476250"/>
            <a:chOff x="3354388" y="1538718"/>
            <a:chExt cx="1360481" cy="475532"/>
          </a:xfrm>
        </p:grpSpPr>
        <p:pic>
          <p:nvPicPr>
            <p:cNvPr id="23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78"/>
          <p:cNvGrpSpPr>
            <a:grpSpLocks/>
          </p:cNvGrpSpPr>
          <p:nvPr/>
        </p:nvGrpSpPr>
        <p:grpSpPr bwMode="auto">
          <a:xfrm>
            <a:off x="455593" y="1428736"/>
            <a:ext cx="1330325" cy="447675"/>
            <a:chOff x="3384430" y="2065947"/>
            <a:chExt cx="1330439" cy="448388"/>
          </a:xfrm>
        </p:grpSpPr>
        <p:pic>
          <p:nvPicPr>
            <p:cNvPr id="31" name="图片 64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39"/>
          <p:cNvGrpSpPr>
            <a:grpSpLocks/>
          </p:cNvGrpSpPr>
          <p:nvPr/>
        </p:nvGrpSpPr>
        <p:grpSpPr bwMode="auto">
          <a:xfrm>
            <a:off x="2571736" y="5692796"/>
            <a:ext cx="4252912" cy="808038"/>
            <a:chOff x="2571736" y="5550147"/>
            <a:chExt cx="4252841" cy="807812"/>
          </a:xfrm>
        </p:grpSpPr>
        <p:pic>
          <p:nvPicPr>
            <p:cNvPr id="44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：常见问题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6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48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49" name="矩形 48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15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html( </a:t>
            </a:r>
            <a:r>
              <a:rPr lang="en-US" altLang="zh-CN" dirty="0" smtClean="0"/>
              <a:t>)</a:t>
            </a:r>
            <a:r>
              <a:rPr lang="zh-CN" altLang="zh-CN" dirty="0" smtClean="0"/>
              <a:t> 和</a:t>
            </a:r>
            <a:r>
              <a:rPr lang="en-US" altLang="zh-CN" dirty="0"/>
              <a:t>text( )</a:t>
            </a:r>
            <a:r>
              <a:rPr lang="zh-CN" altLang="zh-CN" dirty="0"/>
              <a:t>方法的区别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79375"/>
              </p:ext>
            </p:extLst>
          </p:nvPr>
        </p:nvGraphicFramePr>
        <p:xfrm>
          <a:off x="107504" y="1196752"/>
          <a:ext cx="8712968" cy="3919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2880320"/>
                <a:gridCol w="4176464"/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语法格式</a:t>
                      </a:r>
                      <a:endParaRPr lang="en-US" altLang="zh-CN" sz="20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91439" marR="91439"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参数说明</a:t>
                      </a:r>
                      <a:endParaRPr lang="en-US" altLang="zh-CN" sz="20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91439" marR="91439"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功能描述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91439" marR="91439" marT="45701" marB="45701" anchor="ctr" horzOverflow="overflow"/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html( 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无参数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用于获取第一个匹配元素的</a:t>
                      </a: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HTML</a:t>
                      </a: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内容或文本内容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936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html(content)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content</a:t>
                      </a:r>
                      <a:r>
                        <a:rPr kumimoji="0" lang="zh-CN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为</a:t>
                      </a: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元素的</a:t>
                      </a: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HTML</a:t>
                      </a: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内容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用于设置所有匹配元素的</a:t>
                      </a: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HTML</a:t>
                      </a: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内容或文本内容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text( 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无参数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用于获取所有匹配元素的文本内容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936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text (content)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content</a:t>
                      </a:r>
                      <a:r>
                        <a:rPr kumimoji="0" lang="zh-CN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为</a:t>
                      </a: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元素的文本内容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用于设置所有匹配元素的文本内容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16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5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属性值操作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val</a:t>
            </a:r>
            <a:r>
              <a:rPr lang="en-US" smtClean="0"/>
              <a:t>()</a:t>
            </a:r>
            <a:r>
              <a:rPr lang="zh-CN" altLang="en-US" smtClean="0"/>
              <a:t>可以获取或设置元素的</a:t>
            </a:r>
            <a:r>
              <a:rPr lang="en-US" smtClean="0"/>
              <a:t>value</a:t>
            </a:r>
            <a:r>
              <a:rPr lang="zh-CN" altLang="en-US" smtClean="0"/>
              <a:t>属性值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45509"/>
            <a:ext cx="4797722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$(this).val();</a:t>
            </a: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/>
              <a:t>或    </a:t>
            </a:r>
            <a:r>
              <a:rPr lang="en-US" sz="2000" dirty="0" smtClean="0"/>
              <a:t> </a:t>
            </a:r>
            <a:r>
              <a:rPr lang="fr-FR" sz="2000" b="1" dirty="0"/>
              <a:t>$(this).val(value);</a:t>
            </a:r>
            <a:endParaRPr lang="zh-CN" altLang="en-US" sz="2000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3214687" y="1357298"/>
            <a:ext cx="3000375" cy="428625"/>
          </a:xfrm>
          <a:prstGeom prst="borderCallout1">
            <a:avLst>
              <a:gd name="adj1" fmla="val 203274"/>
              <a:gd name="adj2" fmla="val -23005"/>
              <a:gd name="adj3" fmla="val 38701"/>
              <a:gd name="adj4" fmla="val 458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获取元素的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value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属性值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4000500" y="1980942"/>
            <a:ext cx="2857500" cy="428625"/>
          </a:xfrm>
          <a:prstGeom prst="borderCallout1">
            <a:avLst>
              <a:gd name="adj1" fmla="val 170849"/>
              <a:gd name="adj2" fmla="val -31246"/>
              <a:gd name="adj3" fmla="val 32314"/>
              <a:gd name="adj4" fmla="val -442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设置元素的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value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属性值</a:t>
            </a:r>
          </a:p>
        </p:txBody>
      </p:sp>
      <p:pic>
        <p:nvPicPr>
          <p:cNvPr id="5122" name="Picture 2" descr="F:\2016年工作\ACCP8.0产品开发\jQuery\案例源码\chapter08\Chapter08\图8.1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31" y="3451224"/>
            <a:ext cx="3921797" cy="14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2016年工作\ACCP8.0产品开发\jQuery\案例源码\chapter08\Chapter08\图8.1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733997"/>
            <a:ext cx="3731839" cy="14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77"/>
          <p:cNvGrpSpPr>
            <a:grpSpLocks/>
          </p:cNvGrpSpPr>
          <p:nvPr/>
        </p:nvGrpSpPr>
        <p:grpSpPr bwMode="auto">
          <a:xfrm>
            <a:off x="428596" y="2952750"/>
            <a:ext cx="1360488" cy="476250"/>
            <a:chOff x="3354388" y="1538718"/>
            <a:chExt cx="1360481" cy="475532"/>
          </a:xfrm>
        </p:grpSpPr>
        <p:pic>
          <p:nvPicPr>
            <p:cNvPr id="25" name="图片 66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78"/>
          <p:cNvGrpSpPr>
            <a:grpSpLocks/>
          </p:cNvGrpSpPr>
          <p:nvPr/>
        </p:nvGrpSpPr>
        <p:grpSpPr bwMode="auto">
          <a:xfrm>
            <a:off x="455593" y="1428736"/>
            <a:ext cx="1330325" cy="447675"/>
            <a:chOff x="3384430" y="2065947"/>
            <a:chExt cx="1330439" cy="448388"/>
          </a:xfrm>
        </p:grpSpPr>
        <p:pic>
          <p:nvPicPr>
            <p:cNvPr id="28" name="图片 64" descr="图片123455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39"/>
          <p:cNvGrpSpPr>
            <a:grpSpLocks/>
          </p:cNvGrpSpPr>
          <p:nvPr/>
        </p:nvGrpSpPr>
        <p:grpSpPr bwMode="auto">
          <a:xfrm>
            <a:off x="2000232" y="5857892"/>
            <a:ext cx="4252912" cy="808038"/>
            <a:chOff x="2571736" y="5550147"/>
            <a:chExt cx="4252841" cy="807812"/>
          </a:xfrm>
        </p:grpSpPr>
        <p:pic>
          <p:nvPicPr>
            <p:cNvPr id="31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：搜索框特效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3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5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6" name="矩形 35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17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节点操作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err="1" smtClean="0"/>
              <a:t>jQuery</a:t>
            </a:r>
            <a:r>
              <a:rPr lang="zh-CN" altLang="en-US" dirty="0" smtClean="0"/>
              <a:t>中节点操作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查找节点（前面章节已讲）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创建节点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插入节点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替换节点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复制节点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18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创建节点元素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工厂函数</a:t>
            </a:r>
            <a:r>
              <a:rPr lang="en-US" dirty="0" smtClean="0"/>
              <a:t>$()</a:t>
            </a:r>
            <a:r>
              <a:rPr lang="zh-CN" altLang="en-US" dirty="0" smtClean="0"/>
              <a:t>用于获取或创建节点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dirty="0" smtClean="0"/>
              <a:t>$(selector)</a:t>
            </a:r>
            <a:r>
              <a:rPr lang="zh-CN" altLang="en-US" dirty="0" smtClean="0"/>
              <a:t>：通过选择器获取节点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dirty="0" smtClean="0"/>
              <a:t>$(element)</a:t>
            </a:r>
            <a:r>
              <a:rPr lang="zh-CN" altLang="en-US" dirty="0" smtClean="0"/>
              <a:t>：把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节点转化成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节点</a:t>
            </a:r>
            <a:endParaRPr lang="en-US" dirty="0" smtClean="0"/>
          </a:p>
          <a:p>
            <a:pPr lvl="1">
              <a:lnSpc>
                <a:spcPct val="150000"/>
              </a:lnSpc>
              <a:defRPr/>
            </a:pPr>
            <a:r>
              <a:rPr lang="en-US" dirty="0" smtClean="0"/>
              <a:t>$(html)</a:t>
            </a:r>
            <a:r>
              <a:rPr lang="zh-CN" altLang="en-US" dirty="0" smtClean="0"/>
              <a:t>：使用</a:t>
            </a:r>
            <a:r>
              <a:rPr lang="en-US" dirty="0" smtClean="0"/>
              <a:t>HTML</a:t>
            </a:r>
            <a:r>
              <a:rPr lang="zh-CN" altLang="en-US" dirty="0" smtClean="0"/>
              <a:t>字符串创建</a:t>
            </a:r>
            <a:r>
              <a:rPr lang="en-US" dirty="0" err="1" smtClean="0"/>
              <a:t>jQuery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79512" y="3911034"/>
            <a:ext cx="8892480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var $newNode=$("&lt;li&gt;&lt;/li</a:t>
            </a:r>
            <a:r>
              <a:rPr lang="fr-FR" sz="2000" b="1" dirty="0" smtClean="0"/>
              <a:t>&gt;");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 smtClean="0"/>
              <a:t> var </a:t>
            </a:r>
            <a:r>
              <a:rPr lang="fr-FR" sz="2000" b="1" dirty="0"/>
              <a:t>$newNode1=$("&lt;li&gt;</a:t>
            </a:r>
            <a:r>
              <a:rPr lang="zh-CN" altLang="en-US" sz="2000" b="1" dirty="0"/>
              <a:t>你喜欢哪些冬季运动项目？</a:t>
            </a:r>
            <a:r>
              <a:rPr lang="en-US" altLang="zh-CN" sz="2000" b="1" dirty="0"/>
              <a:t>&lt;/</a:t>
            </a:r>
            <a:r>
              <a:rPr lang="fr-FR" sz="2000" b="1" dirty="0"/>
              <a:t>li</a:t>
            </a:r>
            <a:r>
              <a:rPr lang="fr-FR" sz="2000" b="1" dirty="0" smtClean="0"/>
              <a:t>&gt;");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 smtClean="0"/>
              <a:t>var </a:t>
            </a:r>
            <a:r>
              <a:rPr lang="fr-FR" sz="2000" b="1" dirty="0"/>
              <a:t>$newNode2=$("&lt;li title='last'&gt;</a:t>
            </a:r>
            <a:r>
              <a:rPr lang="zh-CN" altLang="en-US" sz="2000" b="1" dirty="0"/>
              <a:t>北京申办冬奥会是再合适不过了！</a:t>
            </a:r>
            <a:r>
              <a:rPr lang="en-US" altLang="zh-CN" sz="2000" b="1" dirty="0"/>
              <a:t>&lt;/</a:t>
            </a:r>
            <a:r>
              <a:rPr lang="fr-FR" sz="2000" b="1" dirty="0"/>
              <a:t>li</a:t>
            </a:r>
            <a:r>
              <a:rPr lang="fr-FR" sz="2000" b="1" dirty="0" smtClean="0"/>
              <a:t>&gt;");</a:t>
            </a:r>
            <a:endParaRPr lang="zh-CN" altLang="en-US" sz="2000" b="1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4067944" y="5589240"/>
            <a:ext cx="3744416" cy="428625"/>
          </a:xfrm>
          <a:prstGeom prst="borderCallout1">
            <a:avLst>
              <a:gd name="adj1" fmla="val -108004"/>
              <a:gd name="adj2" fmla="val -11704"/>
              <a:gd name="adj3" fmla="val 54825"/>
              <a:gd name="adj4" fmla="val -1253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创建含文本与属性</a:t>
            </a:r>
            <a:r>
              <a:rPr lang="fr-FR" b="1" kern="0" dirty="0">
                <a:solidFill>
                  <a:schemeClr val="bg1"/>
                </a:solidFill>
                <a:latin typeface="+mn-ea"/>
                <a:ea typeface="+mn-ea"/>
              </a:rPr>
              <a:t>&lt;li&gt;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元素节点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19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89045"/>
            <a:ext cx="8229600" cy="51974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DOM</a:t>
            </a:r>
            <a:r>
              <a:rPr lang="zh-CN" altLang="en-US" dirty="0"/>
              <a:t>操作分为哪些类型？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中如何添加和移除类样式？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append()</a:t>
            </a:r>
            <a:r>
              <a:rPr lang="zh-CN" altLang="en-US" dirty="0"/>
              <a:t>和</a:t>
            </a:r>
            <a:r>
              <a:rPr lang="en-US" altLang="zh-CN" dirty="0" err="1"/>
              <a:t>appendTo</a:t>
            </a:r>
            <a:r>
              <a:rPr lang="en-US" altLang="zh-CN" dirty="0"/>
              <a:t>()</a:t>
            </a:r>
            <a:r>
              <a:rPr lang="zh-CN" altLang="en-US" dirty="0"/>
              <a:t>有什么区别？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如何获取元素的所有同辈节点？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</a:t>
            </a:r>
            <a:r>
              <a:rPr lang="en-US" altLang="zh-CN" dirty="0"/>
              <a:t>remove( )</a:t>
            </a:r>
            <a:r>
              <a:rPr lang="zh-CN" altLang="en-US" dirty="0"/>
              <a:t>方法与</a:t>
            </a:r>
            <a:r>
              <a:rPr lang="en-US" altLang="zh-CN" dirty="0"/>
              <a:t>empty( )</a:t>
            </a:r>
            <a:r>
              <a:rPr lang="zh-CN" altLang="en-US" dirty="0"/>
              <a:t>方法的异同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</a:t>
            </a:r>
            <a:r>
              <a:rPr lang="en-US" altLang="zh-CN" dirty="0"/>
              <a:t>parent( )</a:t>
            </a:r>
            <a:r>
              <a:rPr lang="zh-CN" altLang="en-US" dirty="0"/>
              <a:t>方法与</a:t>
            </a:r>
            <a:r>
              <a:rPr lang="en-US" altLang="zh-CN" dirty="0"/>
              <a:t>parents( )</a:t>
            </a:r>
            <a:r>
              <a:rPr lang="zh-CN" altLang="en-US" dirty="0"/>
              <a:t>方法的异同</a:t>
            </a:r>
          </a:p>
        </p:txBody>
      </p:sp>
      <p:grpSp>
        <p:nvGrpSpPr>
          <p:cNvPr id="9" name="组合 15"/>
          <p:cNvGrpSpPr>
            <a:grpSpLocks/>
          </p:cNvGrpSpPr>
          <p:nvPr/>
        </p:nvGrpSpPr>
        <p:grpSpPr bwMode="auto">
          <a:xfrm>
            <a:off x="571500" y="785794"/>
            <a:ext cx="1285875" cy="471487"/>
            <a:chOff x="500034" y="928670"/>
            <a:chExt cx="1285878" cy="471548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57223" y="1000116"/>
              <a:ext cx="928689" cy="400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提问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Picture 16" descr="C:\Users\lei.sun.PRD\Desktop\图片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928670"/>
              <a:ext cx="354013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插入节点</a:t>
            </a:r>
            <a:r>
              <a:rPr lang="en-US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元素内部插入子节点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53377"/>
              </p:ext>
            </p:extLst>
          </p:nvPr>
        </p:nvGraphicFramePr>
        <p:xfrm>
          <a:off x="1003276" y="1861716"/>
          <a:ext cx="7821512" cy="39099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4928"/>
                <a:gridCol w="5256584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功能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append(content)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A).append(B)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追加到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如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：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$("ul").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append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($newNode1);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appendTo(content)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A).appendTo(B)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表示把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追加到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如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：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$newNode1.appendTo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("ul");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prepend(content)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A). prepend (B)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前置插入到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如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：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ul"). prepend 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($newNode1);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prependTo(content)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A). prependTo (B)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前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置插入到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如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：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$newNode1. 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prependTo ("ul");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20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插入节点</a:t>
            </a:r>
            <a:r>
              <a:rPr lang="en-US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元素外部插入同辈节点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74257"/>
              </p:ext>
            </p:extLst>
          </p:nvPr>
        </p:nvGraphicFramePr>
        <p:xfrm>
          <a:off x="899592" y="1700808"/>
          <a:ext cx="7776864" cy="38361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0838"/>
                <a:gridCol w="5176026"/>
              </a:tblGrid>
              <a:tr h="5023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功能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after(content)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$(A).after (B)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插入到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之后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如：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$("ul").after($newNode1);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insertAfter(content)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$(A). insertAfter (B)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插入到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之后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如：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$newNode1.insertAfter("ul");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before(content)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$(A). before (B)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插入至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之前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如：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$("ul").before($newNode1);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insertBefore(content)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$(A). insertBefore (B)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插入到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之前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如：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$newNode1.insertBefore("ul");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15" name="组合 39"/>
          <p:cNvGrpSpPr>
            <a:grpSpLocks/>
          </p:cNvGrpSpPr>
          <p:nvPr/>
        </p:nvGrpSpPr>
        <p:grpSpPr bwMode="auto">
          <a:xfrm>
            <a:off x="2357422" y="5643578"/>
            <a:ext cx="4252911" cy="808038"/>
            <a:chOff x="2571736" y="5550147"/>
            <a:chExt cx="4252840" cy="807812"/>
          </a:xfrm>
        </p:grpSpPr>
        <p:pic>
          <p:nvPicPr>
            <p:cNvPr id="16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：祝福冬奥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0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21" name="矩形 20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21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删除节点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n"/>
              <a:defRPr/>
            </a:pPr>
            <a:r>
              <a:rPr lang="en-US" sz="2600" dirty="0" err="1">
                <a:cs typeface="+mn-cs"/>
              </a:rPr>
              <a:t>jQuery</a:t>
            </a:r>
            <a:r>
              <a:rPr lang="zh-CN" altLang="en-US" sz="2600" dirty="0">
                <a:cs typeface="+mn-cs"/>
              </a:rPr>
              <a:t>提供了三种删除节点的方法</a:t>
            </a:r>
            <a:endParaRPr lang="en-US" altLang="zh-CN" sz="2600" dirty="0"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remove()</a:t>
            </a:r>
            <a:r>
              <a:rPr lang="zh-CN" altLang="en-US" dirty="0"/>
              <a:t>：删除整个节点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dirty="0" smtClean="0"/>
              <a:t>empty</a:t>
            </a:r>
            <a:r>
              <a:rPr lang="en-US" dirty="0"/>
              <a:t>()</a:t>
            </a:r>
            <a:r>
              <a:rPr lang="zh-CN" altLang="en-US" dirty="0"/>
              <a:t>：清空节点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detach</a:t>
            </a:r>
            <a:r>
              <a:rPr lang="en-US" altLang="zh-CN" dirty="0"/>
              <a:t>()</a:t>
            </a:r>
            <a:r>
              <a:rPr lang="zh-CN" altLang="en-US" dirty="0"/>
              <a:t>：删除整个节点，保留元素的绑定事件、附加的</a:t>
            </a:r>
            <a:r>
              <a:rPr lang="zh-CN" altLang="en-US" dirty="0" smtClean="0"/>
              <a:t>数据</a:t>
            </a:r>
            <a:endParaRPr lang="en-US" altLang="zh-CN" dirty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5220072" y="1835532"/>
            <a:ext cx="3573586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dirty="0"/>
              <a:t>$(selector).remove([expr</a:t>
            </a:r>
            <a:r>
              <a:rPr lang="fr-FR" sz="2000" b="1" dirty="0" smtClean="0"/>
              <a:t>])</a:t>
            </a:r>
            <a:r>
              <a:rPr lang="en-US" sz="2000" b="1" dirty="0" smtClean="0"/>
              <a:t>;</a:t>
            </a:r>
            <a:endParaRPr lang="zh-CN" altLang="en-US" sz="2000" b="1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220072" y="2445132"/>
            <a:ext cx="3573586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dirty="0"/>
              <a:t>$(selector).empty</a:t>
            </a:r>
            <a:r>
              <a:rPr lang="fr-FR" sz="2000" b="1" dirty="0" smtClean="0"/>
              <a:t>();</a:t>
            </a:r>
            <a:endParaRPr lang="fr-FR" sz="2000" b="1" dirty="0"/>
          </a:p>
        </p:txBody>
      </p:sp>
      <p:pic>
        <p:nvPicPr>
          <p:cNvPr id="8194" name="Picture 2" descr="图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2" y="2857496"/>
            <a:ext cx="3485704" cy="312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图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06" y="2857496"/>
            <a:ext cx="310515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4914106" y="3865608"/>
            <a:ext cx="3105150" cy="360040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 flipV="1">
            <a:off x="3635896" y="3865608"/>
            <a:ext cx="1278210" cy="180020"/>
          </a:xfrm>
          <a:prstGeom prst="line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7" name="组合 39"/>
          <p:cNvGrpSpPr>
            <a:grpSpLocks/>
          </p:cNvGrpSpPr>
          <p:nvPr/>
        </p:nvGrpSpPr>
        <p:grpSpPr bwMode="auto">
          <a:xfrm>
            <a:off x="2357422" y="5907110"/>
            <a:ext cx="4252911" cy="808038"/>
            <a:chOff x="2571736" y="5550147"/>
            <a:chExt cx="4252840" cy="807812"/>
          </a:xfrm>
        </p:grpSpPr>
        <p:pic>
          <p:nvPicPr>
            <p:cNvPr id="23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：祝福冬奥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5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7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28" name="矩形 27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22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替换节点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fr-FR" dirty="0" smtClean="0"/>
              <a:t>replaceWith()</a:t>
            </a:r>
            <a:r>
              <a:rPr lang="zh-CN" altLang="en-US" dirty="0" smtClean="0"/>
              <a:t>和</a:t>
            </a:r>
            <a:r>
              <a:rPr lang="fr-FR" dirty="0" smtClean="0"/>
              <a:t>replaceAll()</a:t>
            </a:r>
            <a:r>
              <a:rPr lang="zh-CN" altLang="en-US" dirty="0" smtClean="0"/>
              <a:t>用于替换某个节点</a:t>
            </a:r>
            <a:endParaRPr lang="zh-CN" altLang="en-US"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619672" y="1714500"/>
            <a:ext cx="6984776" cy="7591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000" b="1" dirty="0" err="1"/>
              <a:t>var</a:t>
            </a:r>
            <a:r>
              <a:rPr lang="en-US" sz="2000" b="1" dirty="0"/>
              <a:t> $newNode1=$("&lt;li&gt;</a:t>
            </a:r>
            <a:r>
              <a:rPr lang="zh-CN" altLang="en-US" sz="2000" b="1" dirty="0"/>
              <a:t>你喜欢哪些冬季运动项目？</a:t>
            </a:r>
            <a:r>
              <a:rPr lang="en-US" altLang="zh-CN" sz="2000" b="1" dirty="0"/>
              <a:t>&lt;/</a:t>
            </a:r>
            <a:r>
              <a:rPr lang="en-US" sz="2000" b="1" dirty="0"/>
              <a:t>li&gt;");</a:t>
            </a:r>
          </a:p>
          <a:p>
            <a:pPr>
              <a:lnSpc>
                <a:spcPts val="26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(2)").</a:t>
            </a:r>
            <a:r>
              <a:rPr lang="en-US" sz="2000" b="1" dirty="0" err="1">
                <a:solidFill>
                  <a:srgbClr val="FF0000"/>
                </a:solidFill>
              </a:rPr>
              <a:t>replaceWith</a:t>
            </a:r>
            <a:r>
              <a:rPr lang="en-US" sz="2000" b="1" dirty="0"/>
              <a:t>($newNode1);</a:t>
            </a:r>
            <a:endParaRPr lang="zh-CN" altLang="en-US" sz="2000" dirty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619672" y="2667000"/>
            <a:ext cx="6984776" cy="42575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000" b="1" dirty="0"/>
              <a:t>$($newNode1).</a:t>
            </a:r>
            <a:r>
              <a:rPr lang="en-US" sz="2000" b="1" dirty="0" err="1">
                <a:solidFill>
                  <a:srgbClr val="FF0000"/>
                </a:solidFill>
              </a:rPr>
              <a:t>replaceAll</a:t>
            </a:r>
            <a:r>
              <a:rPr lang="en-US" sz="2000" b="1" dirty="0"/>
              <a:t>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(2)");</a:t>
            </a:r>
            <a:endParaRPr lang="zh-CN" altLang="en-US" sz="2000" dirty="0"/>
          </a:p>
        </p:txBody>
      </p:sp>
      <p:sp>
        <p:nvSpPr>
          <p:cNvPr id="11" name="线形标注 1 10"/>
          <p:cNvSpPr/>
          <p:nvPr/>
        </p:nvSpPr>
        <p:spPr bwMode="auto">
          <a:xfrm>
            <a:off x="6135689" y="3286125"/>
            <a:ext cx="3008312" cy="934963"/>
          </a:xfrm>
          <a:prstGeom prst="borderCallout1">
            <a:avLst>
              <a:gd name="adj1" fmla="val -29505"/>
              <a:gd name="adj2" fmla="val -61386"/>
              <a:gd name="adj3" fmla="val 51019"/>
              <a:gd name="adj4" fmla="val 724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两者的关系类似于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append()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en-US" b="1" kern="0" dirty="0" err="1">
                <a:solidFill>
                  <a:schemeClr val="bg1"/>
                </a:solidFill>
                <a:latin typeface="+mn-ea"/>
                <a:ea typeface="+mn-ea"/>
              </a:rPr>
              <a:t>appendTo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H="1" flipV="1">
            <a:off x="5220071" y="2293322"/>
            <a:ext cx="915616" cy="1460284"/>
          </a:xfrm>
          <a:prstGeom prst="line">
            <a:avLst/>
          </a:prstGeom>
          <a:ln cmpd="sng">
            <a:solidFill>
              <a:schemeClr val="accent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18" name="Picture 2" descr="图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3286125"/>
            <a:ext cx="4287217" cy="272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77"/>
          <p:cNvGrpSpPr>
            <a:grpSpLocks/>
          </p:cNvGrpSpPr>
          <p:nvPr/>
        </p:nvGrpSpPr>
        <p:grpSpPr bwMode="auto">
          <a:xfrm>
            <a:off x="428596" y="1357298"/>
            <a:ext cx="1360488" cy="476250"/>
            <a:chOff x="3354388" y="1538718"/>
            <a:chExt cx="1360481" cy="475532"/>
          </a:xfrm>
        </p:grpSpPr>
        <p:pic>
          <p:nvPicPr>
            <p:cNvPr id="23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39"/>
          <p:cNvGrpSpPr>
            <a:grpSpLocks/>
          </p:cNvGrpSpPr>
          <p:nvPr/>
        </p:nvGrpSpPr>
        <p:grpSpPr bwMode="auto">
          <a:xfrm>
            <a:off x="2571736" y="5907110"/>
            <a:ext cx="4252912" cy="808038"/>
            <a:chOff x="2571736" y="5550147"/>
            <a:chExt cx="4252841" cy="807812"/>
          </a:xfrm>
        </p:grpSpPr>
        <p:pic>
          <p:nvPicPr>
            <p:cNvPr id="29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：祝福冬奥替换节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3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4" name="矩形 33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23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143108" y="5742967"/>
            <a:ext cx="5357849" cy="972181"/>
            <a:chOff x="2571736" y="5550147"/>
            <a:chExt cx="4252839" cy="1114744"/>
          </a:xfrm>
        </p:grpSpPr>
        <p:pic>
          <p:nvPicPr>
            <p:cNvPr id="36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781461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：祝福冬奥复制节点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8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40" name="组合 38"/>
            <p:cNvGrpSpPr>
              <a:grpSpLocks/>
            </p:cNvGrpSpPr>
            <p:nvPr/>
          </p:nvGrpSpPr>
          <p:grpSpPr bwMode="auto">
            <a:xfrm>
              <a:off x="6643605" y="6450636"/>
              <a:ext cx="180970" cy="214255"/>
              <a:chOff x="6715841" y="5460027"/>
              <a:chExt cx="180970" cy="214255"/>
            </a:xfrm>
          </p:grpSpPr>
          <p:sp>
            <p:nvSpPr>
              <p:cNvPr id="41" name="矩形 40"/>
              <p:cNvSpPr/>
              <p:nvPr/>
            </p:nvSpPr>
            <p:spPr>
              <a:xfrm rot="16200000">
                <a:off x="6770636" y="5548103"/>
                <a:ext cx="214252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 rot="16200000">
                <a:off x="6769027" y="5575071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24</a:t>
            </a:fld>
            <a:r>
              <a:rPr lang="zh-CN" altLang="en-US" dirty="0" smtClean="0"/>
              <a:t> </a:t>
            </a:r>
            <a:r>
              <a:rPr lang="en-US" altLang="zh-CN" dirty="0" smtClean="0"/>
              <a:t>/ 37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复制节点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zh-CN" dirty="0" smtClean="0"/>
              <a:t>clone()</a:t>
            </a:r>
            <a:r>
              <a:rPr lang="zh-CN" altLang="en-US" dirty="0" smtClean="0"/>
              <a:t>用于复制某个节点</a:t>
            </a:r>
            <a:endParaRPr lang="zh-CN" altLang="en-US"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02086" y="2870934"/>
            <a:ext cx="6614022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(1)").click(function(){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$(this).</a:t>
            </a:r>
            <a:r>
              <a:rPr lang="en-US" sz="2000" b="1" dirty="0">
                <a:solidFill>
                  <a:srgbClr val="FF0000"/>
                </a:solidFill>
              </a:rPr>
              <a:t>clone(true)</a:t>
            </a:r>
            <a:r>
              <a:rPr lang="en-US" sz="2000" b="1" dirty="0"/>
              <a:t>.</a:t>
            </a:r>
            <a:r>
              <a:rPr lang="en-US" sz="2000" b="1" dirty="0" err="1"/>
              <a:t>appendTo</a:t>
            </a:r>
            <a:r>
              <a:rPr lang="en-US" sz="2000" b="1" dirty="0"/>
              <a:t>(".</a:t>
            </a:r>
            <a:r>
              <a:rPr lang="en-US" sz="2000" b="1" dirty="0" err="1"/>
              <a:t>gameList</a:t>
            </a:r>
            <a:r>
              <a:rPr lang="en-US" sz="2000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})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(2)").click(function(){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$(this).</a:t>
            </a:r>
            <a:r>
              <a:rPr lang="en-US" sz="2000" b="1" dirty="0">
                <a:solidFill>
                  <a:srgbClr val="FF0000"/>
                </a:solidFill>
              </a:rPr>
              <a:t>clone(false)</a:t>
            </a:r>
            <a:r>
              <a:rPr lang="en-US" sz="2000" b="1" dirty="0"/>
              <a:t>.</a:t>
            </a:r>
            <a:r>
              <a:rPr lang="en-US" sz="2000" b="1" dirty="0" err="1"/>
              <a:t>appendTo</a:t>
            </a:r>
            <a:r>
              <a:rPr lang="en-US" sz="2000" b="1" dirty="0"/>
              <a:t>(".</a:t>
            </a:r>
            <a:r>
              <a:rPr lang="en-US" sz="2000" b="1" dirty="0" err="1"/>
              <a:t>gameList</a:t>
            </a:r>
            <a:r>
              <a:rPr lang="en-US" sz="2000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})</a:t>
            </a:r>
            <a:endParaRPr lang="zh-CN" altLang="en-US" sz="2000" dirty="0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458416" y="1845964"/>
            <a:ext cx="4841776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/>
              <a:t>$(selector).clone([</a:t>
            </a:r>
            <a:r>
              <a:rPr lang="en-US" sz="2000" b="1" dirty="0" err="1"/>
              <a:t>includeEvents</a:t>
            </a:r>
            <a:r>
              <a:rPr lang="en-US" sz="2000" b="1" dirty="0" smtClean="0"/>
              <a:t>])</a:t>
            </a:r>
            <a:r>
              <a:rPr lang="fr-FR" altLang="zh-CN" sz="2000" b="1" dirty="0"/>
              <a:t> ;</a:t>
            </a:r>
            <a:endParaRPr lang="zh-CN" altLang="en-US" sz="2000" dirty="0"/>
          </a:p>
        </p:txBody>
      </p:sp>
      <p:sp>
        <p:nvSpPr>
          <p:cNvPr id="11" name="线形标注 1 10"/>
          <p:cNvSpPr/>
          <p:nvPr/>
        </p:nvSpPr>
        <p:spPr bwMode="auto">
          <a:xfrm>
            <a:off x="5621163" y="1212948"/>
            <a:ext cx="3020913" cy="824012"/>
          </a:xfrm>
          <a:prstGeom prst="borderCallout1">
            <a:avLst>
              <a:gd name="adj1" fmla="val 85903"/>
              <a:gd name="adj2" fmla="val -18669"/>
              <a:gd name="adj3" fmla="val 50943"/>
              <a:gd name="adj4" fmla="val -1014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参数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</a:rPr>
              <a:t>ture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</a:rPr>
              <a:t>或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+mn-ea"/>
              </a:rPr>
              <a:t>flase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true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复制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事件处理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+mn-ea"/>
                <a:ea typeface="+mn-ea"/>
              </a:rPr>
              <a:t>flase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时反之</a:t>
            </a:r>
          </a:p>
        </p:txBody>
      </p:sp>
      <p:pic>
        <p:nvPicPr>
          <p:cNvPr id="1026" name="Picture 2" descr="F:\2016年工作\ACCP8.0产品开发\jQuery\案例源码\chapter08\Chapter08\图8.2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52" y="2379149"/>
            <a:ext cx="3579539" cy="364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右中括号 29"/>
          <p:cNvSpPr/>
          <p:nvPr/>
        </p:nvSpPr>
        <p:spPr bwMode="auto">
          <a:xfrm>
            <a:off x="8418111" y="3531277"/>
            <a:ext cx="401091" cy="1368152"/>
          </a:xfrm>
          <a:prstGeom prst="rightBracke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右中括号 33"/>
          <p:cNvSpPr/>
          <p:nvPr/>
        </p:nvSpPr>
        <p:spPr bwMode="auto">
          <a:xfrm flipH="1">
            <a:off x="5456531" y="4850279"/>
            <a:ext cx="250553" cy="913246"/>
          </a:xfrm>
          <a:prstGeom prst="rightBracke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右中括号 34"/>
          <p:cNvSpPr/>
          <p:nvPr/>
        </p:nvSpPr>
        <p:spPr bwMode="auto">
          <a:xfrm>
            <a:off x="8418111" y="3959843"/>
            <a:ext cx="287162" cy="1368152"/>
          </a:xfrm>
          <a:prstGeom prst="rightBracke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组合 77"/>
          <p:cNvGrpSpPr>
            <a:grpSpLocks/>
          </p:cNvGrpSpPr>
          <p:nvPr/>
        </p:nvGrpSpPr>
        <p:grpSpPr bwMode="auto">
          <a:xfrm>
            <a:off x="428596" y="2428868"/>
            <a:ext cx="1360488" cy="476250"/>
            <a:chOff x="3354388" y="1538718"/>
            <a:chExt cx="1360481" cy="475532"/>
          </a:xfrm>
        </p:grpSpPr>
        <p:pic>
          <p:nvPicPr>
            <p:cNvPr id="27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8"/>
          <p:cNvGrpSpPr>
            <a:grpSpLocks/>
          </p:cNvGrpSpPr>
          <p:nvPr/>
        </p:nvGrpSpPr>
        <p:grpSpPr bwMode="auto">
          <a:xfrm>
            <a:off x="455593" y="1428736"/>
            <a:ext cx="1330325" cy="447675"/>
            <a:chOff x="3384430" y="2065947"/>
            <a:chExt cx="1330439" cy="448388"/>
          </a:xfrm>
        </p:grpSpPr>
        <p:pic>
          <p:nvPicPr>
            <p:cNvPr id="31" name="图片 64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获取与设置元素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删除元素属性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25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9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获取与设置</a:t>
            </a:r>
            <a:r>
              <a:rPr lang="zh-CN" altLang="en-US" dirty="0" smtClean="0"/>
              <a:t>元素</a:t>
            </a:r>
            <a:r>
              <a:rPr dirty="0" smtClean="0"/>
              <a:t>属性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smtClean="0"/>
              <a:t>attr()</a:t>
            </a:r>
            <a:r>
              <a:rPr lang="zh-CN" altLang="en-US" smtClean="0"/>
              <a:t>用来获取与设置元素属性</a:t>
            </a:r>
            <a:endParaRPr lang="zh-CN" altLang="en-US"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314400" y="1857362"/>
            <a:ext cx="7362056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$(selector).</a:t>
            </a:r>
            <a:r>
              <a:rPr lang="en-US" altLang="zh-CN" sz="2000" b="1" dirty="0" err="1"/>
              <a:t>attr</a:t>
            </a:r>
            <a:r>
              <a:rPr lang="en-US" altLang="zh-CN" sz="2000" b="1" dirty="0"/>
              <a:t>([name</a:t>
            </a:r>
            <a:r>
              <a:rPr lang="en-US" altLang="zh-CN" sz="2000" b="1" dirty="0" smtClean="0"/>
              <a:t>])</a:t>
            </a:r>
            <a:r>
              <a:rPr lang="fr-FR" altLang="zh-CN" sz="2000" b="1" dirty="0"/>
              <a:t> ;</a:t>
            </a:r>
            <a:endParaRPr lang="en-US" altLang="zh-CN" sz="2000" b="1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/>
              <a:t>或</a:t>
            </a:r>
            <a:endParaRPr lang="en-US" altLang="zh-CN" sz="2000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$(selector).</a:t>
            </a:r>
            <a:r>
              <a:rPr lang="en-US" altLang="zh-CN" sz="2000" b="1" dirty="0" err="1"/>
              <a:t>attr</a:t>
            </a:r>
            <a:r>
              <a:rPr lang="en-US" altLang="zh-CN" sz="2000" b="1" dirty="0"/>
              <a:t>({[name1:value1</a:t>
            </a:r>
            <a:r>
              <a:rPr lang="en-US" altLang="zh-CN" sz="2000" b="1" dirty="0" smtClean="0"/>
              <a:t>]…[</a:t>
            </a:r>
            <a:r>
              <a:rPr lang="en-US" altLang="zh-CN" sz="2000" b="1" dirty="0" err="1"/>
              <a:t>nameN:valueN</a:t>
            </a:r>
            <a:r>
              <a:rPr lang="en-US" altLang="zh-CN" sz="2000" b="1" dirty="0" smtClean="0"/>
              <a:t>]})</a:t>
            </a:r>
            <a:r>
              <a:rPr lang="fr-FR" altLang="zh-CN" sz="2000" b="1" dirty="0"/>
              <a:t> ;</a:t>
            </a:r>
            <a:endParaRPr lang="en-US" sz="2000" b="1" dirty="0"/>
          </a:p>
        </p:txBody>
      </p:sp>
      <p:sp>
        <p:nvSpPr>
          <p:cNvPr id="11" name="线形标注 1 10"/>
          <p:cNvSpPr/>
          <p:nvPr/>
        </p:nvSpPr>
        <p:spPr bwMode="auto">
          <a:xfrm>
            <a:off x="3857625" y="1500174"/>
            <a:ext cx="1650480" cy="428625"/>
          </a:xfrm>
          <a:prstGeom prst="borderCallout1">
            <a:avLst>
              <a:gd name="adj1" fmla="val 126070"/>
              <a:gd name="adj2" fmla="val -19317"/>
              <a:gd name="adj3" fmla="val 44049"/>
              <a:gd name="adj4" fmla="val -2698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获取属性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值</a:t>
            </a:r>
          </a:p>
        </p:txBody>
      </p:sp>
      <p:sp>
        <p:nvSpPr>
          <p:cNvPr id="12" name="线形标注 1 11"/>
          <p:cNvSpPr/>
          <p:nvPr/>
        </p:nvSpPr>
        <p:spPr bwMode="auto">
          <a:xfrm>
            <a:off x="4778671" y="2201800"/>
            <a:ext cx="2313609" cy="428625"/>
          </a:xfrm>
          <a:prstGeom prst="borderCallout1">
            <a:avLst>
              <a:gd name="adj1" fmla="val 167552"/>
              <a:gd name="adj2" fmla="val -12145"/>
              <a:gd name="adj3" fmla="val 39817"/>
              <a:gd name="adj4" fmla="val -434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设置多个属性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的值</a:t>
            </a:r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1322338" y="3732035"/>
            <a:ext cx="6858000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$(".contain </a:t>
            </a:r>
            <a:r>
              <a:rPr lang="en-US" altLang="zh-CN" sz="2000" b="1" dirty="0" err="1"/>
              <a:t>img</a:t>
            </a:r>
            <a:r>
              <a:rPr lang="en-US" altLang="zh-CN" sz="2000" b="1" dirty="0"/>
              <a:t>").</a:t>
            </a:r>
            <a:r>
              <a:rPr lang="en-US" altLang="zh-CN" sz="2000" b="1" dirty="0" err="1"/>
              <a:t>attr</a:t>
            </a:r>
            <a:r>
              <a:rPr lang="en-US" altLang="zh-CN" sz="2000" b="1" dirty="0"/>
              <a:t>({width:"200",height:"80"});</a:t>
            </a:r>
            <a:endParaRPr lang="en-US" sz="2000" b="1" dirty="0"/>
          </a:p>
        </p:txBody>
      </p:sp>
      <p:pic>
        <p:nvPicPr>
          <p:cNvPr id="2050" name="Picture 2" descr="F:\2016年工作\ACCP8.0产品开发\jQuery\案例源码\chapter08\Chapter08\图8.2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14" y="4285067"/>
            <a:ext cx="2881318" cy="25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 bwMode="auto">
          <a:xfrm>
            <a:off x="6156176" y="4123432"/>
            <a:ext cx="144016" cy="300856"/>
          </a:xfrm>
          <a:prstGeom prst="straightConnector1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</p:cxnSp>
      <p:grpSp>
        <p:nvGrpSpPr>
          <p:cNvPr id="25" name="组合 77"/>
          <p:cNvGrpSpPr>
            <a:grpSpLocks/>
          </p:cNvGrpSpPr>
          <p:nvPr/>
        </p:nvGrpSpPr>
        <p:grpSpPr bwMode="auto">
          <a:xfrm>
            <a:off x="428596" y="3238502"/>
            <a:ext cx="1360488" cy="476250"/>
            <a:chOff x="3354388" y="1538718"/>
            <a:chExt cx="1360481" cy="475532"/>
          </a:xfrm>
        </p:grpSpPr>
        <p:pic>
          <p:nvPicPr>
            <p:cNvPr id="29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78"/>
          <p:cNvGrpSpPr>
            <a:grpSpLocks/>
          </p:cNvGrpSpPr>
          <p:nvPr/>
        </p:nvGrpSpPr>
        <p:grpSpPr bwMode="auto">
          <a:xfrm>
            <a:off x="455593" y="1428736"/>
            <a:ext cx="1330325" cy="447675"/>
            <a:chOff x="3384430" y="2065947"/>
            <a:chExt cx="1330439" cy="448388"/>
          </a:xfrm>
        </p:grpSpPr>
        <p:pic>
          <p:nvPicPr>
            <p:cNvPr id="32" name="图片 64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9"/>
          <p:cNvGrpSpPr>
            <a:grpSpLocks/>
          </p:cNvGrpSpPr>
          <p:nvPr/>
        </p:nvGrpSpPr>
        <p:grpSpPr bwMode="auto">
          <a:xfrm>
            <a:off x="819155" y="5572140"/>
            <a:ext cx="5253043" cy="1071570"/>
            <a:chOff x="2571736" y="5550147"/>
            <a:chExt cx="4252840" cy="1144600"/>
          </a:xfrm>
        </p:grpSpPr>
        <p:pic>
          <p:nvPicPr>
            <p:cNvPr id="35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781461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：祝福冬奥操作属性</a:t>
              </a:r>
              <a:endParaRPr lang="zh-CN" altLang="en-US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9" name="组合 38"/>
            <p:cNvGrpSpPr>
              <a:grpSpLocks/>
            </p:cNvGrpSpPr>
            <p:nvPr/>
          </p:nvGrpSpPr>
          <p:grpSpPr bwMode="auto">
            <a:xfrm>
              <a:off x="6643605" y="6480494"/>
              <a:ext cx="180971" cy="214253"/>
              <a:chOff x="6715841" y="5489885"/>
              <a:chExt cx="180971" cy="214253"/>
            </a:xfrm>
          </p:grpSpPr>
          <p:sp>
            <p:nvSpPr>
              <p:cNvPr id="40" name="矩形 39"/>
              <p:cNvSpPr/>
              <p:nvPr/>
            </p:nvSpPr>
            <p:spPr>
              <a:xfrm rot="16200000">
                <a:off x="6770636" y="5577962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 rot="16200000">
                <a:off x="6769027" y="5604926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26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删除元素</a:t>
            </a:r>
            <a:r>
              <a:rPr dirty="0" smtClean="0"/>
              <a:t>属性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removeAttr</a:t>
            </a:r>
            <a:r>
              <a:rPr lang="en-US" altLang="zh-CN" dirty="0"/>
              <a:t>()</a:t>
            </a:r>
            <a:r>
              <a:rPr lang="zh-CN" altLang="en-US" dirty="0"/>
              <a:t>用来删除元素的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319411" y="2004839"/>
            <a:ext cx="6858000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/>
              <a:t>$(selector).removeAttr(name</a:t>
            </a:r>
            <a:r>
              <a:rPr lang="fr-FR" sz="2000" b="1" dirty="0" smtClean="0"/>
              <a:t>)</a:t>
            </a:r>
            <a:r>
              <a:rPr lang="fr-FR" altLang="zh-CN" sz="2000" b="1" dirty="0"/>
              <a:t> ;</a:t>
            </a:r>
            <a:endParaRPr lang="en-US" sz="2000" b="1" dirty="0"/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1500188" y="3302000"/>
            <a:ext cx="6858000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/>
              <a:t>$(".contain img").removeAttr("alt");</a:t>
            </a:r>
            <a:endParaRPr lang="en-US" sz="2000" b="1" dirty="0"/>
          </a:p>
        </p:txBody>
      </p:sp>
      <p:sp>
        <p:nvSpPr>
          <p:cNvPr id="18" name="线形标注 1 17"/>
          <p:cNvSpPr/>
          <p:nvPr/>
        </p:nvSpPr>
        <p:spPr bwMode="auto">
          <a:xfrm>
            <a:off x="5357936" y="3861048"/>
            <a:ext cx="2786063" cy="428625"/>
          </a:xfrm>
          <a:prstGeom prst="borderCallout1">
            <a:avLst>
              <a:gd name="adj1" fmla="val -66522"/>
              <a:gd name="adj2" fmla="val -22964"/>
              <a:gd name="adj3" fmla="val 51669"/>
              <a:gd name="adj4" fmla="val 50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删除元素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的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alt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1" name="组合 77"/>
          <p:cNvGrpSpPr>
            <a:grpSpLocks/>
          </p:cNvGrpSpPr>
          <p:nvPr/>
        </p:nvGrpSpPr>
        <p:grpSpPr bwMode="auto">
          <a:xfrm>
            <a:off x="428596" y="2786058"/>
            <a:ext cx="1360488" cy="476250"/>
            <a:chOff x="3354388" y="1538718"/>
            <a:chExt cx="1360481" cy="475532"/>
          </a:xfrm>
        </p:grpSpPr>
        <p:pic>
          <p:nvPicPr>
            <p:cNvPr id="22" name="图片 66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78"/>
          <p:cNvGrpSpPr>
            <a:grpSpLocks/>
          </p:cNvGrpSpPr>
          <p:nvPr/>
        </p:nvGrpSpPr>
        <p:grpSpPr bwMode="auto">
          <a:xfrm>
            <a:off x="455593" y="1428736"/>
            <a:ext cx="1330325" cy="447675"/>
            <a:chOff x="3384430" y="2065947"/>
            <a:chExt cx="1330439" cy="448388"/>
          </a:xfrm>
        </p:grpSpPr>
        <p:pic>
          <p:nvPicPr>
            <p:cNvPr id="30" name="图片 64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39"/>
          <p:cNvGrpSpPr>
            <a:grpSpLocks/>
          </p:cNvGrpSpPr>
          <p:nvPr/>
        </p:nvGrpSpPr>
        <p:grpSpPr bwMode="auto">
          <a:xfrm>
            <a:off x="1571604" y="5357826"/>
            <a:ext cx="5253043" cy="1071570"/>
            <a:chOff x="2571736" y="5550147"/>
            <a:chExt cx="4252840" cy="1144600"/>
          </a:xfrm>
        </p:grpSpPr>
        <p:pic>
          <p:nvPicPr>
            <p:cNvPr id="48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781461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：祝福冬奥操作属性</a:t>
              </a:r>
              <a:endParaRPr lang="zh-CN" altLang="en-US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0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52" name="组合 38"/>
            <p:cNvGrpSpPr>
              <a:grpSpLocks/>
            </p:cNvGrpSpPr>
            <p:nvPr/>
          </p:nvGrpSpPr>
          <p:grpSpPr bwMode="auto">
            <a:xfrm>
              <a:off x="6643605" y="6480494"/>
              <a:ext cx="180971" cy="214253"/>
              <a:chOff x="6715841" y="5489885"/>
              <a:chExt cx="180971" cy="214253"/>
            </a:xfrm>
          </p:grpSpPr>
          <p:sp>
            <p:nvSpPr>
              <p:cNvPr id="53" name="矩形 52"/>
              <p:cNvSpPr/>
              <p:nvPr/>
            </p:nvSpPr>
            <p:spPr>
              <a:xfrm rot="16200000">
                <a:off x="6770636" y="5577962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 rot="16200000">
                <a:off x="6769027" y="5604926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27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遍历</a:t>
            </a:r>
            <a:r>
              <a:rPr lang="zh-CN" altLang="en-US" dirty="0"/>
              <a:t>子元素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遍历同辈元素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遍历前辈元素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其他遍历方法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28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遍历子元素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sz="2600" dirty="0">
                <a:cs typeface="+mn-cs"/>
              </a:rPr>
              <a:t>children()</a:t>
            </a:r>
            <a:r>
              <a:rPr lang="zh-CN" altLang="en-US" sz="2600" dirty="0">
                <a:cs typeface="+mn-cs"/>
              </a:rPr>
              <a:t>方法可以用来获取元素的所有子元素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386408" y="2828926"/>
            <a:ext cx="5201816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 err="1"/>
              <a:t>var</a:t>
            </a:r>
            <a:r>
              <a:rPr lang="en-US" sz="2000" b="1" dirty="0"/>
              <a:t> $section =$("section").</a:t>
            </a:r>
            <a:r>
              <a:rPr lang="en-US" sz="2000" b="1" dirty="0">
                <a:solidFill>
                  <a:srgbClr val="FF0000"/>
                </a:solidFill>
              </a:rPr>
              <a:t>children</a:t>
            </a:r>
            <a:r>
              <a:rPr lang="en-US" sz="2000" b="1" dirty="0"/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alert($</a:t>
            </a:r>
            <a:r>
              <a:rPr lang="en-US" sz="2000" b="1" dirty="0" err="1"/>
              <a:t>section.length</a:t>
            </a:r>
            <a:r>
              <a:rPr lang="en-US" sz="2000" b="1" dirty="0"/>
              <a:t>);</a:t>
            </a:r>
          </a:p>
        </p:txBody>
      </p:sp>
      <p:sp>
        <p:nvSpPr>
          <p:cNvPr id="11" name="线形标注 1 10"/>
          <p:cNvSpPr/>
          <p:nvPr/>
        </p:nvSpPr>
        <p:spPr bwMode="auto">
          <a:xfrm>
            <a:off x="5767487" y="2187022"/>
            <a:ext cx="3059210" cy="804760"/>
          </a:xfrm>
          <a:prstGeom prst="borderCallout1">
            <a:avLst>
              <a:gd name="adj1" fmla="val 107230"/>
              <a:gd name="adj2" fmla="val -20929"/>
              <a:gd name="adj3" fmla="val 39265"/>
              <a:gd name="adj4" fmla="val 1024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</a:t>
            </a:r>
            <a:r>
              <a:rPr lang="en-US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&lt;section&gt;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的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子元素，但不包含子元素的子元素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319411" y="1857364"/>
            <a:ext cx="4116685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$(selector).children([expr</a:t>
            </a:r>
            <a:r>
              <a:rPr lang="fr-FR" sz="2000" b="1" dirty="0" smtClean="0"/>
              <a:t>])</a:t>
            </a:r>
            <a:r>
              <a:rPr lang="fr-FR" altLang="zh-CN" sz="2000" b="1" dirty="0" smtClean="0"/>
              <a:t>;</a:t>
            </a:r>
            <a:endParaRPr lang="fr-FR" sz="2000" b="1" dirty="0"/>
          </a:p>
        </p:txBody>
      </p:sp>
      <p:pic>
        <p:nvPicPr>
          <p:cNvPr id="4098" name="Picture 2" descr="F:\2016年工作\ACCP8.0产品开发\jQuery\案例源码\chapter08\Chapter08\图8.3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68" y="3860797"/>
            <a:ext cx="3452019" cy="23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2016年工作\ACCP8.0产品开发\jQuery\案例源码\chapter08\Chapter08\图8.3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12" y="4725144"/>
            <a:ext cx="2367904" cy="119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77"/>
          <p:cNvGrpSpPr>
            <a:grpSpLocks/>
          </p:cNvGrpSpPr>
          <p:nvPr/>
        </p:nvGrpSpPr>
        <p:grpSpPr bwMode="auto">
          <a:xfrm>
            <a:off x="428596" y="2357430"/>
            <a:ext cx="1360488" cy="476250"/>
            <a:chOff x="3354388" y="1538718"/>
            <a:chExt cx="1360481" cy="475532"/>
          </a:xfrm>
        </p:grpSpPr>
        <p:pic>
          <p:nvPicPr>
            <p:cNvPr id="25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78"/>
          <p:cNvGrpSpPr>
            <a:grpSpLocks/>
          </p:cNvGrpSpPr>
          <p:nvPr/>
        </p:nvGrpSpPr>
        <p:grpSpPr bwMode="auto">
          <a:xfrm>
            <a:off x="455593" y="1428736"/>
            <a:ext cx="1330325" cy="447675"/>
            <a:chOff x="3384430" y="2065947"/>
            <a:chExt cx="1330439" cy="448388"/>
          </a:xfrm>
        </p:grpSpPr>
        <p:pic>
          <p:nvPicPr>
            <p:cNvPr id="28" name="图片 64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39"/>
          <p:cNvGrpSpPr>
            <a:grpSpLocks/>
          </p:cNvGrpSpPr>
          <p:nvPr/>
        </p:nvGrpSpPr>
        <p:grpSpPr bwMode="auto">
          <a:xfrm>
            <a:off x="2571736" y="5907110"/>
            <a:ext cx="4252912" cy="808038"/>
            <a:chOff x="2571736" y="5550147"/>
            <a:chExt cx="4252841" cy="807812"/>
          </a:xfrm>
        </p:grpSpPr>
        <p:pic>
          <p:nvPicPr>
            <p:cNvPr id="31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：节点遍历</a:t>
              </a:r>
              <a:endParaRPr lang="zh-CN" altLang="en-US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3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5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6" name="矩形 35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29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0483"/>
            <a:ext cx="8229600" cy="51974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列举至少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种常用的鼠标或键盘事件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当元素获得焦点时将触发什么事件？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bind()</a:t>
            </a:r>
            <a:r>
              <a:rPr lang="zh-CN" altLang="en-US" dirty="0" smtClean="0"/>
              <a:t>方法有什么作用？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页面中有一个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，编写代码隐藏此元素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  <a:p>
            <a:pPr>
              <a:lnSpc>
                <a:spcPct val="150000"/>
              </a:lnSpc>
              <a:defRPr/>
            </a:pPr>
            <a:endParaRPr lang="zh-CN" altLang="en-US" dirty="0" smtClean="0"/>
          </a:p>
        </p:txBody>
      </p:sp>
      <p:grpSp>
        <p:nvGrpSpPr>
          <p:cNvPr id="12" name="组合 15"/>
          <p:cNvGrpSpPr>
            <a:grpSpLocks/>
          </p:cNvGrpSpPr>
          <p:nvPr/>
        </p:nvGrpSpPr>
        <p:grpSpPr bwMode="auto">
          <a:xfrm>
            <a:off x="571500" y="785794"/>
            <a:ext cx="1285875" cy="471487"/>
            <a:chOff x="500034" y="928670"/>
            <a:chExt cx="1285878" cy="471548"/>
          </a:xfrm>
        </p:grpSpPr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857223" y="1000116"/>
              <a:ext cx="928689" cy="400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提问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Picture 16" descr="C:\Users\lei.sun.PRD\Desktop\图片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928670"/>
              <a:ext cx="354013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遍历同辈元素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000" dirty="0" err="1">
                <a:cs typeface="+mn-cs"/>
              </a:rPr>
              <a:t>jQuery</a:t>
            </a:r>
            <a:r>
              <a:rPr lang="zh-CN" altLang="en-US" sz="2000" dirty="0">
                <a:cs typeface="+mn-cs"/>
              </a:rPr>
              <a:t>可以获取紧邻其后、紧邻其前和位于该元素前与后的所有同辈元素</a:t>
            </a:r>
          </a:p>
        </p:txBody>
      </p:sp>
      <p:graphicFrame>
        <p:nvGraphicFramePr>
          <p:cNvPr id="12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40009"/>
              </p:ext>
            </p:extLst>
          </p:nvPr>
        </p:nvGraphicFramePr>
        <p:xfrm>
          <a:off x="714348" y="2000240"/>
          <a:ext cx="7760332" cy="29924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240"/>
                <a:gridCol w="5600092"/>
              </a:tblGrid>
              <a:tr h="492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功能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next([expr])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用于获取紧邻匹配元素之后的元素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$("li:eq(1)").next().addClass("orange");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prev([expr])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用于获取紧邻匹配元素之前的元素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$("li:eq(1)").prev().addClass("orange");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slibings([expr])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用于获取位于匹配元素前面和后面的所有同辈元素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$("li:eq(1)").siblings().addClass("orange");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17" name="组合 39"/>
          <p:cNvGrpSpPr>
            <a:grpSpLocks/>
          </p:cNvGrpSpPr>
          <p:nvPr/>
        </p:nvGrpSpPr>
        <p:grpSpPr bwMode="auto">
          <a:xfrm>
            <a:off x="2571736" y="5907110"/>
            <a:ext cx="4252912" cy="808038"/>
            <a:chOff x="2571736" y="5550147"/>
            <a:chExt cx="4252841" cy="807812"/>
          </a:xfrm>
        </p:grpSpPr>
        <p:pic>
          <p:nvPicPr>
            <p:cNvPr id="18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：节点遍历</a:t>
              </a:r>
              <a:endParaRPr lang="zh-CN" altLang="en-US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2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23" name="矩形 22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30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遍历前辈元素</a:t>
            </a:r>
            <a:endParaRPr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中可以遍历前辈元素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parent()</a:t>
            </a:r>
            <a:r>
              <a:rPr lang="zh-CN" altLang="en-US" dirty="0" smtClean="0"/>
              <a:t>：获取元素的父级元素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en-US" dirty="0" smtClean="0"/>
              <a:t>parents()</a:t>
            </a:r>
            <a:r>
              <a:rPr lang="zh-CN" altLang="en-US" dirty="0" smtClean="0"/>
              <a:t>：元素元素的祖先元素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386407" y="3071810"/>
            <a:ext cx="6137921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</a:t>
            </a:r>
            <a:r>
              <a:rPr lang="en-US" sz="2000" b="1" dirty="0" err="1"/>
              <a:t>li:eq</a:t>
            </a:r>
            <a:r>
              <a:rPr lang="en-US" sz="2000" b="1" dirty="0"/>
              <a:t>(1)").</a:t>
            </a:r>
            <a:r>
              <a:rPr lang="en-US" sz="2000" b="1" dirty="0">
                <a:solidFill>
                  <a:srgbClr val="FF0000"/>
                </a:solidFill>
              </a:rPr>
              <a:t>parent</a:t>
            </a:r>
            <a:r>
              <a:rPr lang="en-US" sz="2000" b="1" dirty="0"/>
              <a:t>().</a:t>
            </a:r>
            <a:r>
              <a:rPr lang="en-US" sz="2000" b="1" dirty="0" err="1"/>
              <a:t>addClass</a:t>
            </a:r>
            <a:r>
              <a:rPr lang="en-US" sz="2000" b="1" dirty="0"/>
              <a:t>("orange");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</a:t>
            </a:r>
            <a:r>
              <a:rPr lang="en-US" sz="2000" b="1" dirty="0" smtClean="0"/>
              <a:t>$("</a:t>
            </a:r>
            <a:r>
              <a:rPr lang="en-US" sz="2000" b="1" dirty="0" err="1"/>
              <a:t>li:eq</a:t>
            </a:r>
            <a:r>
              <a:rPr lang="en-US" sz="2000" b="1" dirty="0"/>
              <a:t>(1)").</a:t>
            </a:r>
            <a:r>
              <a:rPr lang="en-US" sz="2000" b="1" dirty="0">
                <a:solidFill>
                  <a:srgbClr val="FF0000"/>
                </a:solidFill>
              </a:rPr>
              <a:t>parents</a:t>
            </a:r>
            <a:r>
              <a:rPr lang="en-US" sz="2000" b="1" dirty="0"/>
              <a:t>().</a:t>
            </a:r>
            <a:r>
              <a:rPr lang="en-US" sz="2000" b="1" dirty="0" err="1"/>
              <a:t>addClass</a:t>
            </a:r>
            <a:r>
              <a:rPr lang="en-US" sz="2000" b="1" dirty="0"/>
              <a:t>("orange");</a:t>
            </a:r>
          </a:p>
        </p:txBody>
      </p: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571472" y="4714884"/>
            <a:ext cx="7645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n"/>
              <a:defRPr/>
            </a:pPr>
            <a:r>
              <a:rPr lang="fr-FR" altLang="en-US" sz="2000" b="1" dirty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中提供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fr-FR" altLang="en-US" sz="2000" b="1" dirty="0" smtClean="0">
                <a:latin typeface="微软雅黑" pitchFamily="34" charset="-122"/>
                <a:ea typeface="微软雅黑" pitchFamily="34" charset="-122"/>
              </a:rPr>
              <a:t>find</a:t>
            </a:r>
            <a:r>
              <a:rPr lang="fr-FR" altLang="en-US" sz="20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fr-FR" altLang="en-US" sz="2000" b="1" dirty="0">
                <a:latin typeface="微软雅黑" pitchFamily="34" charset="-122"/>
                <a:ea typeface="微软雅黑" pitchFamily="34" charset="-122"/>
              </a:rPr>
              <a:t>filter()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等节点操作方法，请登录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青鸟教育云平台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进行学习</a:t>
            </a:r>
          </a:p>
        </p:txBody>
      </p:sp>
      <p:grpSp>
        <p:nvGrpSpPr>
          <p:cNvPr id="20" name="组合 77"/>
          <p:cNvGrpSpPr>
            <a:grpSpLocks/>
          </p:cNvGrpSpPr>
          <p:nvPr/>
        </p:nvGrpSpPr>
        <p:grpSpPr bwMode="auto">
          <a:xfrm>
            <a:off x="428596" y="2428868"/>
            <a:ext cx="1360488" cy="476250"/>
            <a:chOff x="3354388" y="1538718"/>
            <a:chExt cx="1360481" cy="475532"/>
          </a:xfrm>
        </p:grpSpPr>
        <p:pic>
          <p:nvPicPr>
            <p:cNvPr id="24" name="图片 66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79"/>
          <p:cNvGrpSpPr>
            <a:grpSpLocks/>
          </p:cNvGrpSpPr>
          <p:nvPr/>
        </p:nvGrpSpPr>
        <p:grpSpPr bwMode="auto">
          <a:xfrm>
            <a:off x="500034" y="4084646"/>
            <a:ext cx="1347788" cy="558800"/>
            <a:chOff x="3366298" y="2560939"/>
            <a:chExt cx="1348571" cy="557652"/>
          </a:xfrm>
        </p:grpSpPr>
        <p:pic>
          <p:nvPicPr>
            <p:cNvPr id="43" name="图片 67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66298" y="2560939"/>
              <a:ext cx="457560" cy="557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3785641" y="2681341"/>
              <a:ext cx="929228" cy="399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提示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39"/>
          <p:cNvGrpSpPr>
            <a:grpSpLocks/>
          </p:cNvGrpSpPr>
          <p:nvPr/>
        </p:nvGrpSpPr>
        <p:grpSpPr bwMode="auto">
          <a:xfrm>
            <a:off x="2571736" y="5907110"/>
            <a:ext cx="4252912" cy="808038"/>
            <a:chOff x="2571736" y="5550147"/>
            <a:chExt cx="4252841" cy="807812"/>
          </a:xfrm>
        </p:grpSpPr>
        <p:pic>
          <p:nvPicPr>
            <p:cNvPr id="46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：节点遍历</a:t>
              </a:r>
              <a:endParaRPr lang="zh-CN" altLang="en-US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50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51" name="矩形 50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31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其他</a:t>
            </a:r>
            <a:r>
              <a:rPr dirty="0" smtClean="0"/>
              <a:t>遍</a:t>
            </a:r>
            <a:r>
              <a:rPr lang="zh-CN" altLang="en-US" dirty="0" smtClean="0"/>
              <a:t>历方法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each( </a:t>
            </a:r>
            <a:r>
              <a:rPr lang="en-US" altLang="zh-CN" dirty="0" smtClean="0"/>
              <a:t>)</a:t>
            </a:r>
            <a:r>
              <a:rPr lang="zh-CN" altLang="en-US" dirty="0" smtClean="0"/>
              <a:t> ：</a:t>
            </a:r>
            <a:r>
              <a:rPr lang="zh-CN" altLang="en-US" dirty="0"/>
              <a:t>规定为每个匹配元素规定运行的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319411" y="2000240"/>
            <a:ext cx="5700861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$(selector).each(function(index,element</a:t>
            </a:r>
            <a:r>
              <a:rPr lang="fr-FR" sz="2000" b="1" dirty="0" smtClean="0"/>
              <a:t>))</a:t>
            </a:r>
            <a:r>
              <a:rPr lang="fr-FR" altLang="zh-CN" sz="2000" b="1" dirty="0"/>
              <a:t> ;</a:t>
            </a:r>
            <a:endParaRPr lang="fr-FR" sz="2000" b="1" dirty="0"/>
          </a:p>
        </p:txBody>
      </p:sp>
      <p:sp>
        <p:nvSpPr>
          <p:cNvPr id="23" name="线形标注 1 22"/>
          <p:cNvSpPr/>
          <p:nvPr/>
        </p:nvSpPr>
        <p:spPr bwMode="auto">
          <a:xfrm>
            <a:off x="4572000" y="1357298"/>
            <a:ext cx="1828849" cy="521898"/>
          </a:xfrm>
          <a:prstGeom prst="borderCallout1">
            <a:avLst>
              <a:gd name="adj1" fmla="val 165979"/>
              <a:gd name="adj2" fmla="val 8038"/>
              <a:gd name="adj3" fmla="val 90367"/>
              <a:gd name="adj4" fmla="val 9357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选择器的位置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>
            <a:off x="4929188" y="2756760"/>
            <a:ext cx="1471661" cy="521898"/>
          </a:xfrm>
          <a:prstGeom prst="borderCallout1">
            <a:avLst>
              <a:gd name="adj1" fmla="val -53029"/>
              <a:gd name="adj2" fmla="val 43150"/>
              <a:gd name="adj3" fmla="val 7631"/>
              <a:gd name="adj4" fmla="val 48191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当前的元素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1386408" y="3429000"/>
            <a:ext cx="5201816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</a:t>
            </a:r>
            <a:r>
              <a:rPr lang="en-US" sz="2000" b="1" dirty="0" err="1"/>
              <a:t>img</a:t>
            </a:r>
            <a:r>
              <a:rPr lang="en-US" sz="2000" b="1" dirty="0"/>
              <a:t>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$("li").</a:t>
            </a:r>
            <a:r>
              <a:rPr lang="en-US" sz="2000" b="1" dirty="0">
                <a:solidFill>
                  <a:srgbClr val="FF0000"/>
                </a:solidFill>
              </a:rPr>
              <a:t>each</a:t>
            </a:r>
            <a:r>
              <a:rPr lang="en-US" sz="2000" b="1" dirty="0"/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    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/>
              <a:t>str</a:t>
            </a:r>
            <a:r>
              <a:rPr lang="en-US" sz="2000" b="1" dirty="0"/>
              <a:t>=$(this).text()+"&lt;</a:t>
            </a:r>
            <a:r>
              <a:rPr lang="en-US" sz="2000" b="1" dirty="0" err="1"/>
              <a:t>br</a:t>
            </a:r>
            <a:r>
              <a:rPr lang="en-US" sz="2000" b="1" dirty="0"/>
              <a:t>&gt;";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    $("section").append(</a:t>
            </a:r>
            <a:r>
              <a:rPr lang="en-US" sz="2000" b="1" dirty="0" err="1"/>
              <a:t>str</a:t>
            </a:r>
            <a:r>
              <a:rPr lang="en-US" sz="2000" b="1" dirty="0"/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})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});</a:t>
            </a:r>
          </a:p>
        </p:txBody>
      </p:sp>
      <p:pic>
        <p:nvPicPr>
          <p:cNvPr id="5122" name="Picture 2" descr="F:\2016年工作\ACCP8.0产品开发\jQuery\案例源码\chapter08\Chapter08\图8.3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55224"/>
            <a:ext cx="2736304" cy="2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组合 77"/>
          <p:cNvGrpSpPr>
            <a:grpSpLocks/>
          </p:cNvGrpSpPr>
          <p:nvPr/>
        </p:nvGrpSpPr>
        <p:grpSpPr bwMode="auto">
          <a:xfrm>
            <a:off x="428596" y="2786058"/>
            <a:ext cx="1360488" cy="476250"/>
            <a:chOff x="3354388" y="1538718"/>
            <a:chExt cx="1360481" cy="475532"/>
          </a:xfrm>
        </p:grpSpPr>
        <p:pic>
          <p:nvPicPr>
            <p:cNvPr id="30" name="图片 66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78"/>
          <p:cNvGrpSpPr>
            <a:grpSpLocks/>
          </p:cNvGrpSpPr>
          <p:nvPr/>
        </p:nvGrpSpPr>
        <p:grpSpPr bwMode="auto">
          <a:xfrm>
            <a:off x="455593" y="1428736"/>
            <a:ext cx="1330325" cy="447675"/>
            <a:chOff x="3384430" y="2065947"/>
            <a:chExt cx="1330439" cy="448388"/>
          </a:xfrm>
        </p:grpSpPr>
        <p:pic>
          <p:nvPicPr>
            <p:cNvPr id="33" name="图片 64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9"/>
          <p:cNvGrpSpPr>
            <a:grpSpLocks/>
          </p:cNvGrpSpPr>
          <p:nvPr/>
        </p:nvGrpSpPr>
        <p:grpSpPr bwMode="auto">
          <a:xfrm>
            <a:off x="2033601" y="5751178"/>
            <a:ext cx="5038729" cy="892532"/>
            <a:chOff x="2571736" y="5550147"/>
            <a:chExt cx="4252840" cy="807812"/>
          </a:xfrm>
        </p:grpSpPr>
        <p:pic>
          <p:nvPicPr>
            <p:cNvPr id="36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2892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：节点遍历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each()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8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40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41" name="矩形 40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32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5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其他</a:t>
            </a:r>
            <a:r>
              <a:rPr dirty="0" smtClean="0"/>
              <a:t>遍</a:t>
            </a:r>
            <a:r>
              <a:rPr lang="zh-CN" altLang="en-US" dirty="0" smtClean="0"/>
              <a:t>历方法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end( </a:t>
            </a:r>
            <a:r>
              <a:rPr lang="en-US" altLang="zh-CN" dirty="0" smtClean="0"/>
              <a:t>)</a:t>
            </a:r>
            <a:r>
              <a:rPr lang="zh-CN" altLang="en-US" dirty="0"/>
              <a:t>：结束当前链条中的最近的筛选操作，并将匹配元素集还原为之前的状态</a:t>
            </a:r>
            <a:endParaRPr lang="en-US" altLang="zh-CN" dirty="0" smtClean="0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204163" y="2636912"/>
            <a:ext cx="8756997" cy="19389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$(".contain :header").</a:t>
            </a:r>
            <a:r>
              <a:rPr lang="en-US" sz="2000" b="1" dirty="0" err="1"/>
              <a:t>css</a:t>
            </a:r>
            <a:r>
              <a:rPr lang="en-US" sz="2000" b="1" dirty="0"/>
              <a:t>({"background":"#2a65ba","color":"#</a:t>
            </a:r>
            <a:r>
              <a:rPr lang="en-US" sz="2000" b="1" dirty="0" err="1"/>
              <a:t>ffffff</a:t>
            </a:r>
            <a:r>
              <a:rPr lang="en-US" sz="2000" b="1" dirty="0"/>
              <a:t>"});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li").first().</a:t>
            </a:r>
            <a:r>
              <a:rPr lang="en-US" sz="2000" b="1" dirty="0" err="1"/>
              <a:t>css</a:t>
            </a:r>
            <a:r>
              <a:rPr lang="en-US" sz="2000" b="1" dirty="0"/>
              <a:t>("background","#b8e7f9</a:t>
            </a:r>
            <a:r>
              <a:rPr lang="en-US" sz="2000" b="1" dirty="0" smtClean="0"/>
              <a:t>").</a:t>
            </a:r>
            <a:r>
              <a:rPr lang="en-US" sz="2000" b="1" dirty="0" smtClean="0">
                <a:solidFill>
                  <a:srgbClr val="FF0000"/>
                </a:solidFill>
              </a:rPr>
              <a:t>end</a:t>
            </a:r>
            <a:r>
              <a:rPr lang="en-US" sz="2000" b="1" dirty="0"/>
              <a:t>().last</a:t>
            </a:r>
            <a:r>
              <a:rPr lang="en-US" sz="2000" b="1" dirty="0" smtClean="0"/>
              <a:t>().</a:t>
            </a:r>
            <a:r>
              <a:rPr lang="en-US" sz="2000" b="1" dirty="0" err="1" smtClean="0"/>
              <a:t>css</a:t>
            </a:r>
            <a:r>
              <a:rPr lang="en-US" sz="2000" b="1" dirty="0" smtClean="0"/>
              <a:t> ("</a:t>
            </a:r>
            <a:r>
              <a:rPr lang="en-US" sz="2000" b="1" dirty="0"/>
              <a:t>background","#d3f4b5");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li:last</a:t>
            </a:r>
            <a:r>
              <a:rPr lang="en-US" sz="2000" b="1" dirty="0"/>
              <a:t>").</a:t>
            </a:r>
            <a:r>
              <a:rPr lang="en-US" sz="2000" b="1" dirty="0" err="1"/>
              <a:t>css</a:t>
            </a:r>
            <a:r>
              <a:rPr lang="en-US" sz="2000" b="1" dirty="0"/>
              <a:t>("</a:t>
            </a:r>
            <a:r>
              <a:rPr lang="en-US" sz="2000" b="1" dirty="0" err="1"/>
              <a:t>border","none</a:t>
            </a:r>
            <a:r>
              <a:rPr lang="en-US" sz="2000" b="1" dirty="0"/>
              <a:t>");</a:t>
            </a:r>
          </a:p>
        </p:txBody>
      </p:sp>
      <p:pic>
        <p:nvPicPr>
          <p:cNvPr id="6146" name="Picture 2" descr="F:\2016年工作\ACCP8.0产品开发\jQuery\案例源码\chapter08\Chapter08\图8.3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59" y="4005064"/>
            <a:ext cx="3232335" cy="207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77"/>
          <p:cNvGrpSpPr>
            <a:grpSpLocks/>
          </p:cNvGrpSpPr>
          <p:nvPr/>
        </p:nvGrpSpPr>
        <p:grpSpPr bwMode="auto">
          <a:xfrm>
            <a:off x="428596" y="1928802"/>
            <a:ext cx="1360488" cy="476250"/>
            <a:chOff x="3354388" y="1538718"/>
            <a:chExt cx="1360481" cy="475532"/>
          </a:xfrm>
        </p:grpSpPr>
        <p:pic>
          <p:nvPicPr>
            <p:cNvPr id="18" name="图片 66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39"/>
          <p:cNvGrpSpPr>
            <a:grpSpLocks/>
          </p:cNvGrpSpPr>
          <p:nvPr/>
        </p:nvGrpSpPr>
        <p:grpSpPr bwMode="auto">
          <a:xfrm>
            <a:off x="2571736" y="5692796"/>
            <a:ext cx="4252911" cy="808038"/>
            <a:chOff x="2571736" y="5550147"/>
            <a:chExt cx="4252840" cy="807812"/>
          </a:xfrm>
        </p:grpSpPr>
        <p:pic>
          <p:nvPicPr>
            <p:cNvPr id="26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2714609" y="5883427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：节点遍历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end()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2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3" name="矩形 32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33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0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CSS-DOM</a:t>
            </a:r>
            <a:r>
              <a:rPr smtClean="0"/>
              <a:t>操作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除</a:t>
            </a:r>
            <a:r>
              <a:rPr lang="fr-FR" dirty="0" smtClean="0"/>
              <a:t>css()</a:t>
            </a:r>
            <a:r>
              <a:rPr lang="zh-CN" altLang="en-US" dirty="0" smtClean="0"/>
              <a:t>外，还有获取和设置元素高度、宽度等的样式操作方法</a:t>
            </a: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44976"/>
              </p:ext>
            </p:extLst>
          </p:nvPr>
        </p:nvGraphicFramePr>
        <p:xfrm>
          <a:off x="251520" y="1714488"/>
          <a:ext cx="8640960" cy="40078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/>
                <a:gridCol w="6048672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功能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34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css()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设置或返回匹配元素的样式属性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height([value])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设置或返回匹配元素的高度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width([value])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设置或返回匹配元素的宽度 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offset([value])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返回以像素为单位的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top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和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left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坐标。仅对可见元素有效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offsetParent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( 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返回最近的已定位祖先元素。定位元素指的是元素的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CSS position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值被设置为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relative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absolute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或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fixed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的元素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position( 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返回第一个匹配元素相对于父元素的位置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scrollLeft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([position])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参数可选。设置或返回匹配元素相对滚动条左侧的偏移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scrollTop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([position])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参数可选。设置或返回匹配元素相对滚动条顶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12" name="组合 39"/>
          <p:cNvGrpSpPr>
            <a:grpSpLocks/>
          </p:cNvGrpSpPr>
          <p:nvPr/>
        </p:nvGrpSpPr>
        <p:grpSpPr bwMode="auto">
          <a:xfrm>
            <a:off x="1071538" y="5786454"/>
            <a:ext cx="5753108" cy="928695"/>
            <a:chOff x="2571736" y="5550147"/>
            <a:chExt cx="4252839" cy="1114770"/>
          </a:xfrm>
        </p:grpSpPr>
        <p:pic>
          <p:nvPicPr>
            <p:cNvPr id="13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14609" y="5883426"/>
              <a:ext cx="4071869" cy="781461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：随鼠标滚动的广告图片</a:t>
              </a:r>
              <a:endParaRPr lang="zh-CN" altLang="en-US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17" name="组合 38"/>
            <p:cNvGrpSpPr>
              <a:grpSpLocks/>
            </p:cNvGrpSpPr>
            <p:nvPr/>
          </p:nvGrpSpPr>
          <p:grpSpPr bwMode="auto">
            <a:xfrm>
              <a:off x="6643605" y="6450665"/>
              <a:ext cx="180970" cy="214252"/>
              <a:chOff x="6715841" y="5460056"/>
              <a:chExt cx="180970" cy="214252"/>
            </a:xfrm>
          </p:grpSpPr>
          <p:sp>
            <p:nvSpPr>
              <p:cNvPr id="18" name="矩形 17"/>
              <p:cNvSpPr/>
              <p:nvPr/>
            </p:nvSpPr>
            <p:spPr>
              <a:xfrm rot="16200000">
                <a:off x="6770636" y="5548132"/>
                <a:ext cx="214252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16200000">
                <a:off x="6769027" y="5575095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34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457200" y="806332"/>
            <a:ext cx="8229600" cy="51974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1907705" y="804943"/>
            <a:ext cx="1242714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样式操作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5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内容操作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5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节点操作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属性操作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节点遍历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2" name="AutoShape 3"/>
          <p:cNvSpPr>
            <a:spLocks/>
          </p:cNvSpPr>
          <p:nvPr/>
        </p:nvSpPr>
        <p:spPr bwMode="auto">
          <a:xfrm>
            <a:off x="3060724" y="714356"/>
            <a:ext cx="201591" cy="79208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3" name="TextBox 11"/>
          <p:cNvSpPr txBox="1">
            <a:spLocks noChangeArrowheads="1"/>
          </p:cNvSpPr>
          <p:nvPr/>
        </p:nvSpPr>
        <p:spPr bwMode="auto">
          <a:xfrm>
            <a:off x="3275856" y="2540685"/>
            <a:ext cx="37703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查找节点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创建节点元素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插入节点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删除节点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替换节点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复制节点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4" name="TextBox 12"/>
          <p:cNvSpPr txBox="1">
            <a:spLocks noChangeArrowheads="1"/>
          </p:cNvSpPr>
          <p:nvPr/>
        </p:nvSpPr>
        <p:spPr bwMode="auto">
          <a:xfrm>
            <a:off x="3245508" y="565832"/>
            <a:ext cx="29826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css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获取和设置样式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addClass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追加样式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removeClass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移除样式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toggleClass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切换样式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5" name="AutoShape 3"/>
          <p:cNvSpPr>
            <a:spLocks/>
          </p:cNvSpPr>
          <p:nvPr/>
        </p:nvSpPr>
        <p:spPr bwMode="auto">
          <a:xfrm>
            <a:off x="3077559" y="2689280"/>
            <a:ext cx="214313" cy="11934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6" name="TextBox 15"/>
          <p:cNvSpPr txBox="1">
            <a:spLocks noChangeArrowheads="1"/>
          </p:cNvSpPr>
          <p:nvPr/>
        </p:nvSpPr>
        <p:spPr bwMode="auto">
          <a:xfrm>
            <a:off x="1" y="2865130"/>
            <a:ext cx="1619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操作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DOM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7" name="AutoShape 3"/>
          <p:cNvSpPr>
            <a:spLocks/>
          </p:cNvSpPr>
          <p:nvPr/>
        </p:nvSpPr>
        <p:spPr bwMode="auto">
          <a:xfrm>
            <a:off x="1547664" y="922418"/>
            <a:ext cx="357187" cy="447975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3060725" y="1811636"/>
            <a:ext cx="201590" cy="6187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245508" y="1683559"/>
            <a:ext cx="29826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html( 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代码操作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text(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内容操作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val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属性值操作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060725" y="4195770"/>
            <a:ext cx="184783" cy="4070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245508" y="4090021"/>
            <a:ext cx="29826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attr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获取和设置元素属性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removeAttr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删除元素属性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3077559" y="4805462"/>
            <a:ext cx="214313" cy="11934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3275856" y="4602788"/>
            <a:ext cx="576064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遍历子元素：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children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遍历同辈元素：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next(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prev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siblings( 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遍历前辈元素：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parent(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parents( 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其他遍历方法：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each( ) 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end( )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find( 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eq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first(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grpSp>
        <p:nvGrpSpPr>
          <p:cNvPr id="21" name="组合 34"/>
          <p:cNvGrpSpPr>
            <a:grpSpLocks/>
          </p:cNvGrpSpPr>
          <p:nvPr/>
        </p:nvGrpSpPr>
        <p:grpSpPr bwMode="auto">
          <a:xfrm>
            <a:off x="2571750" y="5907110"/>
            <a:ext cx="3571875" cy="808038"/>
            <a:chOff x="2571736" y="5550147"/>
            <a:chExt cx="3571900" cy="807811"/>
          </a:xfrm>
        </p:grpSpPr>
        <p:pic>
          <p:nvPicPr>
            <p:cNvPr id="22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2714612" y="5883428"/>
              <a:ext cx="3429024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总结并布置作业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42" cy="579275"/>
              <a:chOff x="2428860" y="4428790"/>
              <a:chExt cx="642942" cy="57927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428860" y="4428790"/>
                <a:ext cx="642942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428860" y="4428790"/>
                <a:ext cx="71438" cy="57927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143240" y="5643784"/>
              <a:ext cx="1208096" cy="215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6" name="组合 38"/>
            <p:cNvGrpSpPr>
              <a:grpSpLocks/>
            </p:cNvGrpSpPr>
            <p:nvPr/>
          </p:nvGrpSpPr>
          <p:grpSpPr bwMode="auto">
            <a:xfrm>
              <a:off x="5962660" y="6143705"/>
              <a:ext cx="180976" cy="214253"/>
              <a:chOff x="6034896" y="5153096"/>
              <a:chExt cx="180976" cy="214253"/>
            </a:xfrm>
          </p:grpSpPr>
          <p:sp>
            <p:nvSpPr>
              <p:cNvPr id="27" name="矩形 26"/>
              <p:cNvSpPr/>
              <p:nvPr/>
            </p:nvSpPr>
            <p:spPr>
              <a:xfrm rot="16200000">
                <a:off x="6089695" y="5241173"/>
                <a:ext cx="214253" cy="38100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 rot="16200000">
                <a:off x="6088084" y="5268136"/>
                <a:ext cx="46025" cy="152401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35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教师备课时根据班级情况在此添加内容，应区分必做、选做内容，以满足不同层次学员的需求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36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3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内容占位符 5" descr="封底--平面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53975"/>
            <a:ext cx="9215438" cy="6911975"/>
          </a:xfr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86313" y="6291263"/>
            <a:ext cx="45005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北京阿博泰克北大青鸟信息技术有限公司   北大青鸟研究院</a:t>
            </a:r>
          </a:p>
        </p:txBody>
      </p:sp>
      <p:grpSp>
        <p:nvGrpSpPr>
          <p:cNvPr id="11268" name="组合 4"/>
          <p:cNvGrpSpPr>
            <a:grpSpLocks/>
          </p:cNvGrpSpPr>
          <p:nvPr/>
        </p:nvGrpSpPr>
        <p:grpSpPr bwMode="auto">
          <a:xfrm>
            <a:off x="3786188" y="6286500"/>
            <a:ext cx="1000125" cy="277813"/>
            <a:chOff x="3795113" y="6259836"/>
            <a:chExt cx="1000132" cy="276999"/>
          </a:xfrm>
        </p:grpSpPr>
        <p:sp>
          <p:nvSpPr>
            <p:cNvPr id="7" name="圆角矩形 6"/>
            <p:cNvSpPr/>
            <p:nvPr/>
          </p:nvSpPr>
          <p:spPr>
            <a:xfrm>
              <a:off x="3795113" y="6280414"/>
              <a:ext cx="1000132" cy="235844"/>
            </a:xfrm>
            <a:prstGeom prst="roundRect">
              <a:avLst/>
            </a:prstGeom>
            <a:solidFill>
              <a:srgbClr val="7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812575" y="6259836"/>
              <a:ext cx="9652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BeWeb3.0</a:t>
              </a:r>
              <a:endParaRPr lang="zh-CN" altLang="en-US" sz="12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 descr="beweb log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36525"/>
            <a:ext cx="2857500" cy="6492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制作今日团购模块</a:t>
            </a:r>
          </a:p>
          <a:p>
            <a:pPr>
              <a:defRPr/>
            </a:pPr>
            <a:r>
              <a:rPr lang="zh-CN" altLang="en-US" dirty="0" smtClean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简易聊天框</a:t>
            </a:r>
          </a:p>
          <a:p>
            <a:pPr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论坛帖子页面</a:t>
            </a:r>
          </a:p>
          <a:p>
            <a:pPr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凡客诚品帮助中心页面</a:t>
            </a:r>
            <a:endParaRPr lang="en-US" altLang="zh-CN" dirty="0" smtClean="0"/>
          </a:p>
        </p:txBody>
      </p:sp>
      <p:pic>
        <p:nvPicPr>
          <p:cNvPr id="1026" name="Picture 2" descr="F:\2016年工作\ACCP8.0产品开发\jQuery\案例源码\chapter08\Chapter08\图8.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845147"/>
            <a:ext cx="8145609" cy="300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2016年工作\ACCP8.0产品开发\jQuery\案例源码\chapter08\Chapter08\图8.1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06" y="2419724"/>
            <a:ext cx="5041495" cy="39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:\2016年工作\ACCP8.0产品开发\jQuery\案例源码\chapter08\Chapter08\图8.3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636912"/>
            <a:ext cx="4868303" cy="392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F:\2016年工作\ACCP8.0产品开发\jQuery\案例源码\chapter08\Chapter08\图8.37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141291"/>
            <a:ext cx="3352723" cy="374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4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操作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操作网页元素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操作文本与属性值内容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操作</a:t>
            </a:r>
            <a:r>
              <a:rPr lang="en-US" altLang="zh-CN" dirty="0"/>
              <a:t>DOM</a:t>
            </a:r>
            <a:r>
              <a:rPr lang="zh-CN" altLang="en-US" dirty="0"/>
              <a:t>节点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遍历</a:t>
            </a:r>
            <a:r>
              <a:rPr lang="en-US" altLang="zh-CN" dirty="0"/>
              <a:t>DOM</a:t>
            </a:r>
            <a:r>
              <a:rPr lang="zh-CN" altLang="en-US" dirty="0"/>
              <a:t>节点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操作</a:t>
            </a:r>
            <a:r>
              <a:rPr lang="en-US" altLang="zh-CN" dirty="0"/>
              <a:t>CSS-DOM</a:t>
            </a:r>
            <a:endParaRPr lang="en-US" altLang="zh-CN" dirty="0" smtClean="0"/>
          </a:p>
        </p:txBody>
      </p:sp>
      <p:grpSp>
        <p:nvGrpSpPr>
          <p:cNvPr id="10" name="组合 34"/>
          <p:cNvGrpSpPr>
            <a:grpSpLocks/>
          </p:cNvGrpSpPr>
          <p:nvPr/>
        </p:nvGrpSpPr>
        <p:grpSpPr bwMode="auto">
          <a:xfrm>
            <a:off x="2285984" y="5549921"/>
            <a:ext cx="3571875" cy="808037"/>
            <a:chOff x="2571736" y="5550147"/>
            <a:chExt cx="3571900" cy="807811"/>
          </a:xfrm>
        </p:grpSpPr>
        <p:pic>
          <p:nvPicPr>
            <p:cNvPr id="11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14612" y="5883429"/>
              <a:ext cx="3429024" cy="474529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教师讲解本章目标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42" cy="579275"/>
              <a:chOff x="2428860" y="4428790"/>
              <a:chExt cx="642942" cy="57927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428860" y="4428790"/>
                <a:ext cx="642942" cy="46024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428860" y="4428790"/>
                <a:ext cx="71438" cy="57927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3143240" y="5643783"/>
              <a:ext cx="1208096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18" name="组合 38"/>
            <p:cNvGrpSpPr>
              <a:grpSpLocks/>
            </p:cNvGrpSpPr>
            <p:nvPr/>
          </p:nvGrpSpPr>
          <p:grpSpPr bwMode="auto">
            <a:xfrm>
              <a:off x="5962659" y="6143706"/>
              <a:ext cx="180977" cy="214253"/>
              <a:chOff x="6034895" y="5153097"/>
              <a:chExt cx="180977" cy="214253"/>
            </a:xfrm>
          </p:grpSpPr>
          <p:sp>
            <p:nvSpPr>
              <p:cNvPr id="19" name="矩形 18"/>
              <p:cNvSpPr/>
              <p:nvPr/>
            </p:nvSpPr>
            <p:spPr>
              <a:xfrm rot="16200000">
                <a:off x="6089696" y="5241173"/>
                <a:ext cx="214252" cy="38100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 rot="16200000">
                <a:off x="6088084" y="5268137"/>
                <a:ext cx="46024" cy="152401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5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DOM</a:t>
            </a:r>
            <a:r>
              <a:rPr smtClean="0"/>
              <a:t>操作分类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DOM</a:t>
            </a:r>
            <a:r>
              <a:rPr lang="zh-CN" altLang="en-US" dirty="0" smtClean="0"/>
              <a:t>操作分为三类</a:t>
            </a:r>
            <a:endParaRPr lang="en-US" altLang="zh-CN" dirty="0" smtClean="0"/>
          </a:p>
          <a:p>
            <a:pPr lvl="1">
              <a:defRPr/>
            </a:pPr>
            <a:r>
              <a:rPr lang="en-US" dirty="0" smtClean="0"/>
              <a:t>DOM Core</a:t>
            </a:r>
            <a:r>
              <a:rPr lang="zh-CN" altLang="en-US" dirty="0" smtClean="0"/>
              <a:t>：任何一种支持</a:t>
            </a:r>
            <a:r>
              <a:rPr lang="en-US" dirty="0" smtClean="0"/>
              <a:t>DOM</a:t>
            </a:r>
            <a:r>
              <a:rPr lang="zh-CN" altLang="en-US" dirty="0" smtClean="0"/>
              <a:t>的编程语言都可以使用它，如</a:t>
            </a:r>
            <a:r>
              <a:rPr lang="en-US" dirty="0" err="1" smtClean="0"/>
              <a:t>getElementById</a:t>
            </a:r>
            <a:r>
              <a:rPr lang="en-US" dirty="0" smtClean="0"/>
              <a:t>()</a:t>
            </a:r>
          </a:p>
          <a:p>
            <a:pPr lvl="1">
              <a:defRPr/>
            </a:pPr>
            <a:r>
              <a:rPr lang="en-US" dirty="0" smtClean="0"/>
              <a:t>HTML-DOM</a:t>
            </a:r>
            <a:r>
              <a:rPr lang="zh-CN" altLang="en-US" dirty="0" smtClean="0"/>
              <a:t>：用于处理</a:t>
            </a:r>
            <a:r>
              <a:rPr lang="en-US" dirty="0" smtClean="0"/>
              <a:t>HTML</a:t>
            </a:r>
            <a:r>
              <a:rPr lang="zh-CN" altLang="en-US" dirty="0" smtClean="0"/>
              <a:t>文档，如</a:t>
            </a:r>
            <a:r>
              <a:rPr lang="en-US" dirty="0" err="1" smtClean="0"/>
              <a:t>document.forms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CSS-DOM</a:t>
            </a:r>
            <a:r>
              <a:rPr lang="zh-CN" altLang="en-US" dirty="0" smtClean="0"/>
              <a:t>：用于操作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，如</a:t>
            </a:r>
            <a:r>
              <a:rPr lang="en-US" dirty="0" err="1" smtClean="0"/>
              <a:t>element.style.color</a:t>
            </a:r>
            <a:r>
              <a:rPr lang="en-US" dirty="0" smtClean="0"/>
              <a:t>="green"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0034" y="4143380"/>
            <a:ext cx="7645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用于对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(x)html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文档进行操作，它对这三类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操作都提供了支持</a:t>
            </a:r>
          </a:p>
        </p:txBody>
      </p:sp>
      <p:grpSp>
        <p:nvGrpSpPr>
          <p:cNvPr id="10" name="组合 79"/>
          <p:cNvGrpSpPr>
            <a:grpSpLocks/>
          </p:cNvGrpSpPr>
          <p:nvPr/>
        </p:nvGrpSpPr>
        <p:grpSpPr bwMode="auto">
          <a:xfrm>
            <a:off x="500034" y="3500438"/>
            <a:ext cx="1347788" cy="558800"/>
            <a:chOff x="3366298" y="2560939"/>
            <a:chExt cx="1348571" cy="557652"/>
          </a:xfrm>
        </p:grpSpPr>
        <p:pic>
          <p:nvPicPr>
            <p:cNvPr id="11" name="图片 67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66298" y="2560939"/>
              <a:ext cx="457560" cy="557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3785641" y="2681341"/>
              <a:ext cx="929228" cy="399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提示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6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中的</a:t>
            </a:r>
            <a:r>
              <a:rPr lang="en-US" smtClean="0"/>
              <a:t>DOM</a:t>
            </a:r>
            <a:r>
              <a:rPr smtClean="0"/>
              <a:t>操作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操作进行了封装</a:t>
            </a:r>
            <a:endParaRPr lang="en-US" altLang="zh-CN" dirty="0" smtClean="0"/>
          </a:p>
          <a:p>
            <a:pPr>
              <a:lnSpc>
                <a:spcPts val="3800"/>
              </a:lnSpc>
              <a:defRPr/>
            </a:pPr>
            <a:r>
              <a:rPr lang="en-US" dirty="0" err="1" smtClean="0"/>
              <a:t>jQuery</a:t>
            </a:r>
            <a:r>
              <a:rPr lang="zh-CN" altLang="en-US" dirty="0" smtClean="0"/>
              <a:t>中的</a:t>
            </a:r>
            <a:r>
              <a:rPr lang="en-US" dirty="0" smtClean="0"/>
              <a:t>DOM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 smtClean="0"/>
              <a:t>样式操作</a:t>
            </a:r>
            <a:endParaRPr lang="en-US" altLang="zh-CN" dirty="0" smtClean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 smtClean="0"/>
              <a:t>内容及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值操作</a:t>
            </a:r>
            <a:endParaRPr lang="en-US" altLang="zh-CN" dirty="0" smtClean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 smtClean="0"/>
              <a:t>节点操作</a:t>
            </a:r>
            <a:endParaRPr lang="en-US" altLang="zh-CN" dirty="0" smtClean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 smtClean="0"/>
              <a:t>节点属性操作</a:t>
            </a:r>
            <a:endParaRPr lang="en-US" altLang="zh-CN" dirty="0" smtClean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 smtClean="0"/>
              <a:t>节点遍历</a:t>
            </a:r>
            <a:endParaRPr lang="en-US" altLang="zh-CN" dirty="0" smtClean="0"/>
          </a:p>
          <a:p>
            <a:pPr lvl="1">
              <a:lnSpc>
                <a:spcPts val="3800"/>
              </a:lnSpc>
              <a:defRPr/>
            </a:pPr>
            <a:r>
              <a:rPr lang="en-US" dirty="0" smtClean="0"/>
              <a:t>CSS-DOM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0034" y="5715016"/>
            <a:ext cx="7962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ts val="38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含义大同小异，本章并不严格区分</a:t>
            </a:r>
          </a:p>
        </p:txBody>
      </p:sp>
      <p:grpSp>
        <p:nvGrpSpPr>
          <p:cNvPr id="10" name="组合 79"/>
          <p:cNvGrpSpPr>
            <a:grpSpLocks/>
          </p:cNvGrpSpPr>
          <p:nvPr/>
        </p:nvGrpSpPr>
        <p:grpSpPr bwMode="auto">
          <a:xfrm>
            <a:off x="500034" y="5084778"/>
            <a:ext cx="1347788" cy="558800"/>
            <a:chOff x="3366298" y="2560939"/>
            <a:chExt cx="1348571" cy="557652"/>
          </a:xfrm>
        </p:grpSpPr>
        <p:pic>
          <p:nvPicPr>
            <p:cNvPr id="11" name="图片 67" descr="图片123455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66298" y="2560939"/>
              <a:ext cx="457560" cy="557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3785641" y="2681341"/>
              <a:ext cx="929228" cy="399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提示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7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设置和获取样式值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dirty="0" err="1" smtClean="0"/>
              <a:t>css</a:t>
            </a:r>
            <a:r>
              <a:rPr lang="en-US" dirty="0" smtClean="0"/>
              <a:t>()</a:t>
            </a:r>
            <a:r>
              <a:rPr lang="zh-CN" altLang="en-US" dirty="0" smtClean="0"/>
              <a:t>为指定的元素设置样式值或获取样式值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1915121"/>
            <a:ext cx="6858000" cy="12464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sz="2000" b="1" dirty="0" err="1"/>
              <a:t>css</a:t>
            </a:r>
            <a:r>
              <a:rPr lang="en-US" sz="2000" b="1" dirty="0"/>
              <a:t>(</a:t>
            </a:r>
            <a:r>
              <a:rPr lang="en-US" sz="2000" b="1" dirty="0" err="1"/>
              <a:t>name,value</a:t>
            </a:r>
            <a:r>
              <a:rPr lang="en-US" sz="2000" b="1" dirty="0"/>
              <a:t>) </a:t>
            </a:r>
            <a:r>
              <a:rPr lang="fr-FR" altLang="zh-CN" sz="2000" b="1" dirty="0"/>
              <a:t>;</a:t>
            </a:r>
            <a:endParaRPr lang="zh-CN" altLang="en-US" sz="2000" dirty="0"/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/>
              <a:t>或</a:t>
            </a:r>
            <a:endParaRPr lang="zh-CN" altLang="en-US" sz="2000" dirty="0"/>
          </a:p>
          <a:p>
            <a:pPr>
              <a:lnSpc>
                <a:spcPts val="3000"/>
              </a:lnSpc>
              <a:defRPr/>
            </a:pPr>
            <a:r>
              <a:rPr lang="en-US" sz="2000" b="1" dirty="0" err="1"/>
              <a:t>css</a:t>
            </a:r>
            <a:r>
              <a:rPr lang="en-US" sz="2000" b="1" dirty="0"/>
              <a:t>({</a:t>
            </a:r>
            <a:r>
              <a:rPr lang="en-US" sz="2000" b="1" dirty="0" err="1"/>
              <a:t>name:value</a:t>
            </a:r>
            <a:r>
              <a:rPr lang="en-US" sz="2000" b="1" dirty="0"/>
              <a:t>, </a:t>
            </a:r>
            <a:r>
              <a:rPr lang="en-US" sz="2000" b="1" dirty="0" err="1"/>
              <a:t>name:value,name:value</a:t>
            </a:r>
            <a:r>
              <a:rPr lang="en-US" sz="2000" b="1" dirty="0" smtClean="0"/>
              <a:t>…})</a:t>
            </a:r>
            <a:r>
              <a:rPr lang="fr-FR" altLang="zh-CN" sz="2000" b="1" dirty="0"/>
              <a:t> ;</a:t>
            </a:r>
            <a:endParaRPr lang="zh-CN" altLang="en-US" sz="2000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3714750" y="1700808"/>
            <a:ext cx="2000250" cy="428625"/>
          </a:xfrm>
          <a:prstGeom prst="borderCallout1">
            <a:avLst>
              <a:gd name="adj1" fmla="val 96440"/>
              <a:gd name="adj2" fmla="val -33823"/>
              <a:gd name="adj3" fmla="val 48744"/>
              <a:gd name="adj4" fmla="val -476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设置单个属性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6671320" y="2504463"/>
            <a:ext cx="2143125" cy="428625"/>
          </a:xfrm>
          <a:prstGeom prst="borderCallout1">
            <a:avLst>
              <a:gd name="adj1" fmla="val 96440"/>
              <a:gd name="adj2" fmla="val -20321"/>
              <a:gd name="adj3" fmla="val 41087"/>
              <a:gd name="adj4" fmla="val -1328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同时设置多个属性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214438" y="4576763"/>
            <a:ext cx="7358062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dirty="0"/>
              <a:t>$(this).css("border"</a:t>
            </a:r>
            <a:r>
              <a:rPr lang="en-US" sz="2000" b="1" dirty="0"/>
              <a:t>,</a:t>
            </a:r>
            <a:r>
              <a:rPr lang="fr-FR" sz="2000" b="1" dirty="0"/>
              <a:t>"5px solid #f5f5f5");</a:t>
            </a:r>
            <a:endParaRPr lang="zh-CN" altLang="en-US" sz="2000" b="1" dirty="0"/>
          </a:p>
          <a:p>
            <a:pPr>
              <a:defRPr/>
            </a:pPr>
            <a:r>
              <a:rPr lang="zh-CN" altLang="en-US" sz="2000" b="1" dirty="0"/>
              <a:t>或</a:t>
            </a:r>
            <a:endParaRPr lang="en-US" altLang="zh-CN" sz="2000" b="1" dirty="0"/>
          </a:p>
          <a:p>
            <a:pPr>
              <a:defRPr/>
            </a:pPr>
            <a:r>
              <a:rPr lang="en-US" sz="2000" b="1" dirty="0"/>
              <a:t>$(this).</a:t>
            </a:r>
            <a:r>
              <a:rPr lang="en-US" sz="2000" b="1" dirty="0" err="1"/>
              <a:t>css</a:t>
            </a:r>
            <a:r>
              <a:rPr lang="en-US" sz="2000" b="1" dirty="0"/>
              <a:t>({"border":"5px solid #f5f5f5","</a:t>
            </a:r>
            <a:r>
              <a:rPr lang="en-US" sz="2000" b="1" dirty="0">
                <a:solidFill>
                  <a:srgbClr val="FF0000"/>
                </a:solidFill>
                <a:ea typeface="黑体" pitchFamily="2" charset="-122"/>
              </a:rPr>
              <a:t>opacity</a:t>
            </a:r>
            <a:r>
              <a:rPr lang="en-US" sz="2000" b="1" dirty="0"/>
              <a:t>":"0.5"});</a:t>
            </a:r>
            <a:endParaRPr lang="zh-CN" altLang="en-US" sz="2000" b="1" dirty="0"/>
          </a:p>
        </p:txBody>
      </p:sp>
      <p:sp>
        <p:nvSpPr>
          <p:cNvPr id="10" name="线形标注 1 9"/>
          <p:cNvSpPr/>
          <p:nvPr/>
        </p:nvSpPr>
        <p:spPr bwMode="auto">
          <a:xfrm>
            <a:off x="6778476" y="5731703"/>
            <a:ext cx="1928812" cy="428625"/>
          </a:xfrm>
          <a:prstGeom prst="borderCallout1">
            <a:avLst>
              <a:gd name="adj1" fmla="val -48744"/>
              <a:gd name="adj2" fmla="val -12023"/>
              <a:gd name="adj3" fmla="val 60366"/>
              <a:gd name="adj4" fmla="val 477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设置透明度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226270" y="3348702"/>
            <a:ext cx="2709490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err="1" smtClean="0"/>
              <a:t>css</a:t>
            </a:r>
            <a:r>
              <a:rPr lang="en-US" b="1" dirty="0" smtClean="0"/>
              <a:t>(name)</a:t>
            </a:r>
            <a:endParaRPr lang="zh-CN" altLang="en-US" dirty="0"/>
          </a:p>
        </p:txBody>
      </p:sp>
      <p:sp>
        <p:nvSpPr>
          <p:cNvPr id="18" name="线形标注 1 17"/>
          <p:cNvSpPr/>
          <p:nvPr/>
        </p:nvSpPr>
        <p:spPr bwMode="auto">
          <a:xfrm>
            <a:off x="3203848" y="3173992"/>
            <a:ext cx="2000250" cy="428625"/>
          </a:xfrm>
          <a:prstGeom prst="borderCallout1">
            <a:avLst>
              <a:gd name="adj1" fmla="val 96440"/>
              <a:gd name="adj2" fmla="val -33823"/>
              <a:gd name="adj3" fmla="val 48744"/>
              <a:gd name="adj4" fmla="val -476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获取属性值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0" name="组合 77"/>
          <p:cNvGrpSpPr>
            <a:grpSpLocks/>
          </p:cNvGrpSpPr>
          <p:nvPr/>
        </p:nvGrpSpPr>
        <p:grpSpPr bwMode="auto">
          <a:xfrm>
            <a:off x="428596" y="3929066"/>
            <a:ext cx="1360488" cy="476250"/>
            <a:chOff x="3354388" y="1538718"/>
            <a:chExt cx="1360481" cy="475532"/>
          </a:xfrm>
        </p:grpSpPr>
        <p:pic>
          <p:nvPicPr>
            <p:cNvPr id="21" name="图片 66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78"/>
          <p:cNvGrpSpPr>
            <a:grpSpLocks/>
          </p:cNvGrpSpPr>
          <p:nvPr/>
        </p:nvGrpSpPr>
        <p:grpSpPr bwMode="auto">
          <a:xfrm>
            <a:off x="455593" y="1428736"/>
            <a:ext cx="1330325" cy="447675"/>
            <a:chOff x="3384430" y="2065947"/>
            <a:chExt cx="1330439" cy="448388"/>
          </a:xfrm>
        </p:grpSpPr>
        <p:pic>
          <p:nvPicPr>
            <p:cNvPr id="24" name="图片 64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8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追加和移除样式</a:t>
            </a:r>
            <a:r>
              <a:rPr lang="en-US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追加样式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1857375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$(selector</a:t>
            </a:r>
            <a:r>
              <a:rPr lang="en-US" sz="2000" b="1" dirty="0" smtClean="0"/>
              <a:t>).</a:t>
            </a:r>
            <a:r>
              <a:rPr lang="en-US" sz="2000" b="1" dirty="0" err="1" smtClean="0"/>
              <a:t>addClass</a:t>
            </a:r>
            <a:r>
              <a:rPr lang="en-US" sz="2000" b="1" dirty="0" smtClean="0"/>
              <a:t>(class)</a:t>
            </a:r>
            <a:r>
              <a:rPr lang="fr-FR" altLang="zh-CN" sz="2000" b="1" dirty="0" smtClean="0"/>
              <a:t>;</a:t>
            </a:r>
            <a:endParaRPr lang="en-US" sz="2000" b="1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/>
              <a:t>或   </a:t>
            </a:r>
            <a:r>
              <a:rPr lang="en-US" altLang="zh-CN" sz="2000" b="1" dirty="0"/>
              <a:t>$(selector</a:t>
            </a:r>
            <a:r>
              <a:rPr lang="en-US" altLang="zh-CN" sz="2000" b="1" dirty="0" smtClean="0"/>
              <a:t>).</a:t>
            </a:r>
            <a:r>
              <a:rPr lang="en-US" sz="2000" b="1" dirty="0" err="1" smtClean="0"/>
              <a:t>addClass</a:t>
            </a:r>
            <a:r>
              <a:rPr lang="en-US" sz="2000" b="1" dirty="0" smtClean="0"/>
              <a:t>(class1 </a:t>
            </a:r>
            <a:r>
              <a:rPr lang="en-US" sz="2000" b="1" dirty="0"/>
              <a:t>class2 … </a:t>
            </a:r>
            <a:r>
              <a:rPr lang="en-US" sz="2000" b="1" dirty="0" err="1"/>
              <a:t>classN</a:t>
            </a:r>
            <a:r>
              <a:rPr lang="en-US" sz="2000" b="1" dirty="0" smtClean="0"/>
              <a:t>)</a:t>
            </a:r>
            <a:r>
              <a:rPr lang="fr-FR" altLang="zh-CN" sz="2000" b="1" dirty="0" smtClean="0"/>
              <a:t>;</a:t>
            </a:r>
            <a:endParaRPr lang="zh-CN" altLang="en-US" sz="2000" dirty="0"/>
          </a:p>
        </p:txBody>
      </p:sp>
      <p:pic>
        <p:nvPicPr>
          <p:cNvPr id="1026" name="Picture 2" descr="F:\2016年工作\ACCP8.0产品开发\jQuery\案例源码\chapter08\Chapter08\图8.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55" y="3268316"/>
            <a:ext cx="4181833" cy="2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8\Chapter08\图8.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12" y="3268316"/>
            <a:ext cx="3904366" cy="2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接箭头连接符 19"/>
          <p:cNvCxnSpPr>
            <a:stCxn id="1027" idx="3"/>
            <a:endCxn id="1026" idx="1"/>
          </p:cNvCxnSpPr>
          <p:nvPr/>
        </p:nvCxnSpPr>
        <p:spPr bwMode="auto">
          <a:xfrm>
            <a:off x="4295178" y="4467474"/>
            <a:ext cx="487477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184887" y="3286124"/>
            <a:ext cx="5601691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.text{ padding:10px;}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/>
              <a:t>.content {background-color:#FFFF00; }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/>
              <a:t>.border {border:1px dashed #333; }</a:t>
            </a:r>
            <a:endParaRPr lang="zh-CN" altLang="en-US" sz="2000" b="1" dirty="0"/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3275856" y="4702476"/>
            <a:ext cx="5184576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mouseover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     $("</a:t>
            </a:r>
            <a:r>
              <a:rPr lang="en-US" sz="2000" b="1" dirty="0"/>
              <a:t>p").</a:t>
            </a:r>
            <a:r>
              <a:rPr lang="en-US" sz="2000" b="1" dirty="0" err="1">
                <a:solidFill>
                  <a:srgbClr val="FF0000"/>
                </a:solidFill>
              </a:rPr>
              <a:t>addClass</a:t>
            </a:r>
            <a:r>
              <a:rPr lang="en-US" sz="2000" b="1" dirty="0"/>
              <a:t>("content border");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});</a:t>
            </a:r>
            <a:endParaRPr lang="zh-CN" altLang="en-US" sz="2000" b="1" dirty="0"/>
          </a:p>
        </p:txBody>
      </p:sp>
      <p:grpSp>
        <p:nvGrpSpPr>
          <p:cNvPr id="23" name="组合 77"/>
          <p:cNvGrpSpPr>
            <a:grpSpLocks/>
          </p:cNvGrpSpPr>
          <p:nvPr/>
        </p:nvGrpSpPr>
        <p:grpSpPr bwMode="auto">
          <a:xfrm>
            <a:off x="428596" y="2786058"/>
            <a:ext cx="1360488" cy="476250"/>
            <a:chOff x="3354388" y="1538718"/>
            <a:chExt cx="1360481" cy="475532"/>
          </a:xfrm>
        </p:grpSpPr>
        <p:pic>
          <p:nvPicPr>
            <p:cNvPr id="28" name="图片 66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78"/>
          <p:cNvGrpSpPr>
            <a:grpSpLocks/>
          </p:cNvGrpSpPr>
          <p:nvPr/>
        </p:nvGrpSpPr>
        <p:grpSpPr bwMode="auto">
          <a:xfrm>
            <a:off x="455593" y="1428736"/>
            <a:ext cx="1330325" cy="447675"/>
            <a:chOff x="3384430" y="2065947"/>
            <a:chExt cx="1330439" cy="448388"/>
          </a:xfrm>
        </p:grpSpPr>
        <p:pic>
          <p:nvPicPr>
            <p:cNvPr id="31" name="图片 64" descr="图片123455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285984" y="6000768"/>
            <a:ext cx="4252912" cy="808038"/>
            <a:chOff x="2571736" y="5550147"/>
            <a:chExt cx="4252841" cy="807812"/>
          </a:xfrm>
        </p:grpSpPr>
        <p:pic>
          <p:nvPicPr>
            <p:cNvPr id="34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：追加和移除样式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8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9" name="矩形 38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9</a:t>
            </a:fld>
            <a:r>
              <a:rPr lang="zh-CN" altLang="en-US" smtClean="0"/>
              <a:t> </a:t>
            </a:r>
            <a:r>
              <a:rPr lang="en-US" altLang="zh-CN" smtClean="0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2905</Words>
  <Application>Microsoft Office PowerPoint</Application>
  <PresentationFormat>全屏显示(4:3)</PresentationFormat>
  <Paragraphs>502</Paragraphs>
  <Slides>37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PowerPoint 演示文稿</vt:lpstr>
      <vt:lpstr>预习检查</vt:lpstr>
      <vt:lpstr>回顾及作业点评</vt:lpstr>
      <vt:lpstr>本章任务</vt:lpstr>
      <vt:lpstr>本章目标</vt:lpstr>
      <vt:lpstr>DOM操作分类</vt:lpstr>
      <vt:lpstr>jQuery中的DOM操作</vt:lpstr>
      <vt:lpstr>设置和获取样式值</vt:lpstr>
      <vt:lpstr>追加和移除样式2-1</vt:lpstr>
      <vt:lpstr>追加和移除样式2-2</vt:lpstr>
      <vt:lpstr>切换样式</vt:lpstr>
      <vt:lpstr>判断是否含指定的样式</vt:lpstr>
      <vt:lpstr>内容操作</vt:lpstr>
      <vt:lpstr>HTML代码操作</vt:lpstr>
      <vt:lpstr>标签内容操作</vt:lpstr>
      <vt:lpstr> html( ) 和text( )方法的区别</vt:lpstr>
      <vt:lpstr>属性值操作</vt:lpstr>
      <vt:lpstr>节点操作</vt:lpstr>
      <vt:lpstr>创建节点元素</vt:lpstr>
      <vt:lpstr>插入节点2-1</vt:lpstr>
      <vt:lpstr>插入节点2-2</vt:lpstr>
      <vt:lpstr>删除节点</vt:lpstr>
      <vt:lpstr>替换节点</vt:lpstr>
      <vt:lpstr>复制节点</vt:lpstr>
      <vt:lpstr>属性操作</vt:lpstr>
      <vt:lpstr>获取与设置元素属性</vt:lpstr>
      <vt:lpstr>删除元素属性</vt:lpstr>
      <vt:lpstr>节点遍历</vt:lpstr>
      <vt:lpstr>遍历子元素</vt:lpstr>
      <vt:lpstr>遍历同辈元素</vt:lpstr>
      <vt:lpstr>遍历前辈元素</vt:lpstr>
      <vt:lpstr>其他遍历方法2-1</vt:lpstr>
      <vt:lpstr>其他遍历方法2-2</vt:lpstr>
      <vt:lpstr>CSS-DOM操作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lei.sun(孙蕾)</dc:creator>
  <cp:lastModifiedBy>Administrator</cp:lastModifiedBy>
  <cp:revision>104</cp:revision>
  <dcterms:created xsi:type="dcterms:W3CDTF">2016-02-17T00:24:26Z</dcterms:created>
  <dcterms:modified xsi:type="dcterms:W3CDTF">2018-10-22T00:04:02Z</dcterms:modified>
</cp:coreProperties>
</file>